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sldIdLst>
    <p:sldId id="265" r:id="rId2"/>
    <p:sldId id="256" r:id="rId3"/>
    <p:sldId id="275" r:id="rId4"/>
    <p:sldId id="258" r:id="rId5"/>
    <p:sldId id="266" r:id="rId6"/>
    <p:sldId id="276" r:id="rId7"/>
    <p:sldId id="268" r:id="rId8"/>
    <p:sldId id="270" r:id="rId9"/>
    <p:sldId id="271" r:id="rId10"/>
    <p:sldId id="272" r:id="rId11"/>
    <p:sldId id="273" r:id="rId12"/>
    <p:sldId id="260" r:id="rId13"/>
    <p:sldId id="277" r:id="rId14"/>
    <p:sldId id="261" r:id="rId15"/>
    <p:sldId id="257" r:id="rId16"/>
    <p:sldId id="269" r:id="rId17"/>
    <p:sldId id="263"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6AE0F8-6384-40B0-8884-0D6DF844B9C5}">
          <p14:sldIdLst>
            <p14:sldId id="265"/>
            <p14:sldId id="256"/>
            <p14:sldId id="275"/>
            <p14:sldId id="258"/>
            <p14:sldId id="266"/>
            <p14:sldId id="276"/>
            <p14:sldId id="268"/>
            <p14:sldId id="270"/>
            <p14:sldId id="271"/>
            <p14:sldId id="272"/>
            <p14:sldId id="273"/>
            <p14:sldId id="260"/>
            <p14:sldId id="277"/>
            <p14:sldId id="261"/>
            <p14:sldId id="257"/>
            <p14:sldId id="269"/>
          </p14:sldIdLst>
        </p14:section>
        <p14:section name="Untitled Section" id="{CE931877-8DDE-4C1E-86E3-C4000869A0D3}">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0"/>
    <a:srgbClr val="009CDE"/>
    <a:srgbClr val="244C5A"/>
    <a:srgbClr val="3A7B92"/>
    <a:srgbClr val="C6C6C5"/>
    <a:srgbClr val="A7B1A9"/>
    <a:srgbClr val="1C2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4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56FAF5-A373-4975-A015-4492493BFBE1}" type="datetimeFigureOut">
              <a:rPr lang="en-US" smtClean="0"/>
              <a:t>2/1/23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9B5FDA9-FC64-4842-8C98-624BAB8D18D4}" type="slidenum">
              <a:rPr lang="en-US" smtClean="0"/>
              <a:t>‹#›</a:t>
            </a:fld>
            <a:endParaRPr lang="en-US"/>
          </a:p>
        </p:txBody>
      </p:sp>
    </p:spTree>
    <p:extLst>
      <p:ext uri="{BB962C8B-B14F-4D97-AF65-F5344CB8AC3E}">
        <p14:creationId xmlns:p14="http://schemas.microsoft.com/office/powerpoint/2010/main" val="376977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F44993-29BF-41FE-8816-F269B27B5B1B}" type="datetime1">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343201235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0DB008-7EED-4F3B-B948-BA2B137BA46A}" type="datetime1">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414145984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F4DAB4-F901-46C6-BA8C-40EB8878F5C1}" type="datetime1">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37822402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2CF4-9213-45F8-AA74-3BEF228805FC}" type="datetime1">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12275116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30D1E-AA8A-4CB9-9B57-148B29ADE2DF}" type="datetime1">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10166879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C8931A-1C1B-4AD1-A20E-1CD127B38D8F}" type="datetime1">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312557814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D36DC4-BAF4-4AA6-AD02-A2964E29A486}" type="datetime1">
              <a:rPr lang="en-US" smtClean="0"/>
              <a:t>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27366795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EDDEFB-EADC-4998-9747-A4A6E418AC82}" type="datetime1">
              <a:rPr lang="en-US" smtClean="0"/>
              <a:t>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426621963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3A82B-4306-4E4A-91F7-13BB593303DE}" type="datetime1">
              <a:rPr lang="en-US" smtClean="0"/>
              <a:t>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9795490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13E0B-8FF9-4973-BEAB-7DA09C45F89B}" type="datetime1">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16448735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1939A-7EBD-4940-85C3-9AE448940579}" type="datetime1">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149C2-C58D-4FB5-B028-C551C9FBC7B8}" type="slidenum">
              <a:rPr lang="en-US" smtClean="0"/>
              <a:t>‹#›</a:t>
            </a:fld>
            <a:endParaRPr lang="en-US"/>
          </a:p>
        </p:txBody>
      </p:sp>
    </p:spTree>
    <p:extLst>
      <p:ext uri="{BB962C8B-B14F-4D97-AF65-F5344CB8AC3E}">
        <p14:creationId xmlns:p14="http://schemas.microsoft.com/office/powerpoint/2010/main" val="104994862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A535A-34BD-4FC0-B312-B5248DADFEA7}" type="datetime1">
              <a:rPr lang="en-US" smtClean="0"/>
              <a:t>2/1/23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149C2-C58D-4FB5-B028-C551C9FBC7B8}" type="slidenum">
              <a:rPr lang="en-US" smtClean="0"/>
              <a:t>‹#›</a:t>
            </a:fld>
            <a:endParaRPr lang="en-US"/>
          </a:p>
        </p:txBody>
      </p:sp>
    </p:spTree>
    <p:extLst>
      <p:ext uri="{BB962C8B-B14F-4D97-AF65-F5344CB8AC3E}">
        <p14:creationId xmlns:p14="http://schemas.microsoft.com/office/powerpoint/2010/main" val="2036221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hyperlink" Target="http://smartmls-public.stats.showingtime.com/docs/wma/2022-12-31/x/NewLondonCounty?src=map" TargetMode="External"/><Relationship Id="rId4" Type="http://schemas.openxmlformats.org/officeDocument/2006/relationships/hyperlink" Target="http://smartmls-public.stats.showingtime.com/docs/wma/2022-12-31/x/MiddlesexCounty?src=ma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hyperlink" Target="http://smartmls-public.stats.showingtime.com/docs/wma/2022-12-31/x/WindhamCounty?src=map" TargetMode="External"/><Relationship Id="rId4" Type="http://schemas.openxmlformats.org/officeDocument/2006/relationships/hyperlink" Target="http://smartmls-public.stats.showingtime.com/docs/wma/2022-12-31/x/TollandCounty?src=ma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portal.ct.gov/DCP/License-Services-Division/All-License-Applications/Real-Estate-Teams" TargetMode="External"/><Relationship Id="rId2" Type="http://schemas.openxmlformats.org/officeDocument/2006/relationships/hyperlink" Target="mailto:Membership@smartmls.com"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hyperlink" Target="https://smartdesk.smartmls.com/hc/en-us"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hyperlink" Target="http://smartmls-public.stats.showingtime.com/docs/ann/2022/x/EntireSmartMLSArea?src=page" TargetMode="Externa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martmls-public.stats.showingtime.com/report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artmls-public.stats.showingtime.com/docs/mmi/2022-12/x/EntireSmartMLSArea?src=page"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martmls-public.stats.showingtime.com/docs/mmi/2022-12/x/EntireSmartMLSArea?src=p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hyperlink" Target="http://smartmls-public.stats.showingtime.com/docs/wma/2022-12-31/x/NewHavenCounty?src=map" TargetMode="External"/><Relationship Id="rId4" Type="http://schemas.openxmlformats.org/officeDocument/2006/relationships/hyperlink" Target="http://smartmls-public.stats.showingtime.com/docs/wma/2022-12-31/x/FairfieldCounty?src=ma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hyperlink" Target="http://smartmls-public.stats.showingtime.com/docs/wma/2022-12-31/x/HartfordCounty?src=map" TargetMode="External"/><Relationship Id="rId4" Type="http://schemas.openxmlformats.org/officeDocument/2006/relationships/hyperlink" Target="http://smartmls-public.stats.showingtime.com/docs/wma/2022-12-31/x/LitchfieldCounty?src=m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1F16F9-8EC7-6225-2798-B28FB4CC7918}"/>
              </a:ext>
            </a:extLst>
          </p:cNvPr>
          <p:cNvSpPr>
            <a:spLocks noGrp="1"/>
          </p:cNvSpPr>
          <p:nvPr>
            <p:ph type="ctrTitle"/>
          </p:nvPr>
        </p:nvSpPr>
        <p:spPr>
          <a:xfrm>
            <a:off x="7787323" y="1920005"/>
            <a:ext cx="4805569" cy="1162396"/>
          </a:xfrm>
          <a:effectLst/>
          <a:scene3d>
            <a:camera prst="orthographicFront"/>
            <a:lightRig rig="threePt" dir="t"/>
          </a:scene3d>
        </p:spPr>
        <p:txBody>
          <a:bodyPr>
            <a:noAutofit/>
          </a:bodyPr>
          <a:lstStyle/>
          <a:p>
            <a:r>
              <a:rPr lang="en-US" sz="4000" b="1" dirty="0">
                <a:latin typeface="Source Sans Pro" panose="020B0503030403020204" pitchFamily="34" charset="0"/>
                <a:ea typeface="Source Sans Pro" panose="020B0503030403020204" pitchFamily="34" charset="0"/>
                <a:cs typeface="Times New Roman" panose="02020603050405020304" pitchFamily="18" charset="0"/>
              </a:rPr>
              <a:t>Broker Slides</a:t>
            </a:r>
          </a:p>
        </p:txBody>
      </p:sp>
      <p:grpSp>
        <p:nvGrpSpPr>
          <p:cNvPr id="6" name="Group 5">
            <a:extLst>
              <a:ext uri="{FF2B5EF4-FFF2-40B4-BE49-F238E27FC236}">
                <a16:creationId xmlns:a16="http://schemas.microsoft.com/office/drawing/2014/main" id="{2BAA9D33-D32C-3EE1-EB01-487186A4A360}"/>
              </a:ext>
            </a:extLst>
          </p:cNvPr>
          <p:cNvGrpSpPr/>
          <p:nvPr/>
        </p:nvGrpSpPr>
        <p:grpSpPr>
          <a:xfrm>
            <a:off x="8262404" y="4107848"/>
            <a:ext cx="4330488" cy="1162396"/>
            <a:chOff x="8262404" y="4107848"/>
            <a:chExt cx="4330488" cy="1162396"/>
          </a:xfrm>
        </p:grpSpPr>
        <p:sp>
          <p:nvSpPr>
            <p:cNvPr id="15" name="Rectangle 14">
              <a:extLst>
                <a:ext uri="{FF2B5EF4-FFF2-40B4-BE49-F238E27FC236}">
                  <a16:creationId xmlns:a16="http://schemas.microsoft.com/office/drawing/2014/main" id="{B8B7A70F-82F4-F5AE-BFEB-6BE046A6D29A}"/>
                </a:ext>
              </a:extLst>
            </p:cNvPr>
            <p:cNvSpPr/>
            <p:nvPr/>
          </p:nvSpPr>
          <p:spPr>
            <a:xfrm>
              <a:off x="8262404" y="4107848"/>
              <a:ext cx="3929596" cy="1162396"/>
            </a:xfrm>
            <a:prstGeom prst="rect">
              <a:avLst/>
            </a:prstGeom>
            <a:solidFill>
              <a:schemeClr val="bg1">
                <a:lumMod val="65000"/>
                <a:alpha val="38000"/>
              </a:schemeClr>
            </a:solidFill>
            <a:ln>
              <a:solidFill>
                <a:srgbClr val="244C5A">
                  <a:alpha val="50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8806F97-2B3F-36ED-7212-24F4549D915C}"/>
                </a:ext>
              </a:extLst>
            </p:cNvPr>
            <p:cNvSpPr txBox="1"/>
            <p:nvPr/>
          </p:nvSpPr>
          <p:spPr>
            <a:xfrm>
              <a:off x="8563817" y="4335103"/>
              <a:ext cx="4029075" cy="707886"/>
            </a:xfrm>
            <a:prstGeom prst="rect">
              <a:avLst/>
            </a:prstGeom>
            <a:noFill/>
          </p:spPr>
          <p:txBody>
            <a:bodyPr wrap="square">
              <a:spAutoFit/>
            </a:bodyPr>
            <a:lstStyle/>
            <a:p>
              <a:r>
                <a:rPr lang="en-US" sz="4000" dirty="0">
                  <a:latin typeface="Source Sans Pro" panose="020B0503030403020204" pitchFamily="34" charset="0"/>
                  <a:ea typeface="Source Sans Pro" panose="020B0503030403020204" pitchFamily="34" charset="0"/>
                  <a:cs typeface="Times New Roman" panose="02020603050405020304" pitchFamily="18" charset="0"/>
                </a:rPr>
                <a:t>February 2023</a:t>
              </a:r>
              <a:endParaRPr lang="en-US" sz="4000" dirty="0">
                <a:latin typeface="Source Sans Pro" panose="020B0503030403020204" pitchFamily="34" charset="0"/>
                <a:ea typeface="Source Sans Pro" panose="020B0503030403020204" pitchFamily="34" charset="0"/>
              </a:endParaRPr>
            </a:p>
          </p:txBody>
        </p:sp>
      </p:grpSp>
      <p:pic>
        <p:nvPicPr>
          <p:cNvPr id="18" name="Picture 17" descr="Icon&#10;&#10;Description automatically generated">
            <a:extLst>
              <a:ext uri="{FF2B5EF4-FFF2-40B4-BE49-F238E27FC236}">
                <a16:creationId xmlns:a16="http://schemas.microsoft.com/office/drawing/2014/main" id="{266F0CD6-3190-2813-FF96-B83161A75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992" y="376477"/>
            <a:ext cx="4818016" cy="634678"/>
          </a:xfrm>
          <a:prstGeom prst="rect">
            <a:avLst/>
          </a:prstGeom>
        </p:spPr>
      </p:pic>
      <p:grpSp>
        <p:nvGrpSpPr>
          <p:cNvPr id="4" name="Group 3">
            <a:extLst>
              <a:ext uri="{FF2B5EF4-FFF2-40B4-BE49-F238E27FC236}">
                <a16:creationId xmlns:a16="http://schemas.microsoft.com/office/drawing/2014/main" id="{FE7BAE01-2996-FC13-BA95-8CD4782C00C2}"/>
              </a:ext>
            </a:extLst>
          </p:cNvPr>
          <p:cNvGrpSpPr/>
          <p:nvPr/>
        </p:nvGrpSpPr>
        <p:grpSpPr>
          <a:xfrm>
            <a:off x="0" y="1524574"/>
            <a:ext cx="7765732" cy="5322246"/>
            <a:chOff x="0" y="1524574"/>
            <a:chExt cx="7765732" cy="5322246"/>
          </a:xfrm>
        </p:grpSpPr>
        <p:sp>
          <p:nvSpPr>
            <p:cNvPr id="2" name="Rectangle 1">
              <a:extLst>
                <a:ext uri="{FF2B5EF4-FFF2-40B4-BE49-F238E27FC236}">
                  <a16:creationId xmlns:a16="http://schemas.microsoft.com/office/drawing/2014/main" id="{91B750D9-627D-DD43-AD97-B6743160C80C}"/>
                </a:ext>
              </a:extLst>
            </p:cNvPr>
            <p:cNvSpPr/>
            <p:nvPr/>
          </p:nvSpPr>
          <p:spPr>
            <a:xfrm>
              <a:off x="1216342" y="2384935"/>
              <a:ext cx="6549390" cy="4461885"/>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057A151-1DE3-A52F-1CAB-89939973FC63}"/>
                </a:ext>
              </a:extLst>
            </p:cNvPr>
            <p:cNvSpPr/>
            <p:nvPr/>
          </p:nvSpPr>
          <p:spPr>
            <a:xfrm>
              <a:off x="795814" y="1524574"/>
              <a:ext cx="6549390" cy="4883999"/>
            </a:xfrm>
            <a:prstGeom prst="rect">
              <a:avLst/>
            </a:prstGeom>
            <a:noFill/>
            <a:ln w="889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picture containing shore&#10;&#10;Description automatically generated">
              <a:extLst>
                <a:ext uri="{FF2B5EF4-FFF2-40B4-BE49-F238E27FC236}">
                  <a16:creationId xmlns:a16="http://schemas.microsoft.com/office/drawing/2014/main" id="{4B2D2E3D-3377-3C3E-5A00-1775A161F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0240"/>
              <a:ext cx="7047823" cy="3960309"/>
            </a:xfrm>
            <a:prstGeom prst="rect">
              <a:avLst/>
            </a:prstGeom>
          </p:spPr>
        </p:pic>
      </p:grpSp>
      <p:sp>
        <p:nvSpPr>
          <p:cNvPr id="30" name="TextBox 29">
            <a:extLst>
              <a:ext uri="{FF2B5EF4-FFF2-40B4-BE49-F238E27FC236}">
                <a16:creationId xmlns:a16="http://schemas.microsoft.com/office/drawing/2014/main" id="{1F2B8968-A4DC-704E-8852-239E4DEEDE2A}"/>
              </a:ext>
            </a:extLst>
          </p:cNvPr>
          <p:cNvSpPr txBox="1"/>
          <p:nvPr/>
        </p:nvSpPr>
        <p:spPr>
          <a:xfrm>
            <a:off x="8816651" y="3252380"/>
            <a:ext cx="3733865" cy="523220"/>
          </a:xfrm>
          <a:prstGeom prst="rect">
            <a:avLst/>
          </a:prstGeom>
          <a:noFill/>
        </p:spPr>
        <p:txBody>
          <a:bodyPr wrap="square">
            <a:sp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Monthly Updates</a:t>
            </a:r>
            <a:endParaRPr lang="en-US" sz="2800" dirty="0">
              <a:latin typeface="Source Sans Pro" panose="020B0503030403020204" pitchFamily="34" charset="0"/>
              <a:ea typeface="Source Sans Pro" panose="020B0503030403020204" pitchFamily="34" charset="0"/>
            </a:endParaRPr>
          </a:p>
        </p:txBody>
      </p:sp>
      <p:grpSp>
        <p:nvGrpSpPr>
          <p:cNvPr id="34" name="Group 33">
            <a:extLst>
              <a:ext uri="{FF2B5EF4-FFF2-40B4-BE49-F238E27FC236}">
                <a16:creationId xmlns:a16="http://schemas.microsoft.com/office/drawing/2014/main" id="{E66E23BB-224B-8710-42F2-F3C18C2B2D90}"/>
              </a:ext>
            </a:extLst>
          </p:cNvPr>
          <p:cNvGrpSpPr/>
          <p:nvPr/>
        </p:nvGrpSpPr>
        <p:grpSpPr>
          <a:xfrm>
            <a:off x="9773821" y="5682002"/>
            <a:ext cx="1253673" cy="397094"/>
            <a:chOff x="11100311" y="6555890"/>
            <a:chExt cx="908811" cy="249308"/>
          </a:xfrm>
        </p:grpSpPr>
        <p:sp>
          <p:nvSpPr>
            <p:cNvPr id="31" name="Rectangle 30">
              <a:extLst>
                <a:ext uri="{FF2B5EF4-FFF2-40B4-BE49-F238E27FC236}">
                  <a16:creationId xmlns:a16="http://schemas.microsoft.com/office/drawing/2014/main" id="{3C8865BD-0BED-BB3A-0845-0898C271DBFB}"/>
                </a:ext>
              </a:extLst>
            </p:cNvPr>
            <p:cNvSpPr/>
            <p:nvPr/>
          </p:nvSpPr>
          <p:spPr>
            <a:xfrm>
              <a:off x="11759815" y="6555890"/>
              <a:ext cx="249307" cy="249307"/>
            </a:xfrm>
            <a:prstGeom prst="rect">
              <a:avLst/>
            </a:prstGeom>
            <a:solidFill>
              <a:srgbClr val="22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94D5B7A-AA5E-EBEC-C8F8-0D5EAC828790}"/>
                </a:ext>
              </a:extLst>
            </p:cNvPr>
            <p:cNvSpPr/>
            <p:nvPr/>
          </p:nvSpPr>
          <p:spPr>
            <a:xfrm>
              <a:off x="11434226" y="6555890"/>
              <a:ext cx="249307" cy="249307"/>
            </a:xfrm>
            <a:prstGeom prst="rect">
              <a:avLst/>
            </a:prstGeom>
            <a:solidFill>
              <a:srgbClr val="0066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F09964E-7F37-9F23-7E83-06493A591312}"/>
                </a:ext>
              </a:extLst>
            </p:cNvPr>
            <p:cNvSpPr/>
            <p:nvPr/>
          </p:nvSpPr>
          <p:spPr>
            <a:xfrm>
              <a:off x="11100311" y="6555891"/>
              <a:ext cx="249307" cy="249307"/>
            </a:xfrm>
            <a:prstGeom prst="rect">
              <a:avLst/>
            </a:prstGeom>
            <a:solidFill>
              <a:srgbClr val="00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7156736"/>
      </p:ext>
    </p:extLst>
  </p:cSld>
  <p:clrMapOvr>
    <a:masterClrMapping/>
  </p:clrMapOvr>
  <mc:AlternateContent xmlns:mc="http://schemas.openxmlformats.org/markup-compatibility/2006" xmlns:p14="http://schemas.microsoft.com/office/powerpoint/2010/main">
    <mc:Choice Requires="p14">
      <p:transition spd="slow" p14:dur="2250" advTm="8000">
        <p14:reveal/>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9E394D24-FFA1-A593-FB88-949A659720F4}"/>
              </a:ext>
            </a:extLst>
          </p:cNvPr>
          <p:cNvSpPr/>
          <p:nvPr/>
        </p:nvSpPr>
        <p:spPr>
          <a:xfrm>
            <a:off x="-55674" y="5293659"/>
            <a:ext cx="3421921" cy="159233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16ABF-C53F-7E44-CABA-5F045B0FBBCF}"/>
              </a:ext>
            </a:extLst>
          </p:cNvPr>
          <p:cNvSpPr>
            <a:spLocks noGrp="1"/>
          </p:cNvSpPr>
          <p:nvPr>
            <p:ph type="title"/>
          </p:nvPr>
        </p:nvSpPr>
        <p:spPr>
          <a:xfrm>
            <a:off x="838200" y="365125"/>
            <a:ext cx="10515600" cy="354541"/>
          </a:xfrm>
        </p:spPr>
        <p:txBody>
          <a:bodyPr>
            <a:normAutofit fontScale="90000"/>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Median Sales Price – By County</a:t>
            </a:r>
          </a:p>
        </p:txBody>
      </p:sp>
      <p:sp>
        <p:nvSpPr>
          <p:cNvPr id="3" name="TextBox 2">
            <a:extLst>
              <a:ext uri="{FF2B5EF4-FFF2-40B4-BE49-F238E27FC236}">
                <a16:creationId xmlns:a16="http://schemas.microsoft.com/office/drawing/2014/main" id="{2805DFF2-11C8-B2E8-BB40-D99F4F5EC08D}"/>
              </a:ext>
            </a:extLst>
          </p:cNvPr>
          <p:cNvSpPr txBox="1"/>
          <p:nvPr/>
        </p:nvSpPr>
        <p:spPr>
          <a:xfrm>
            <a:off x="478405" y="1015657"/>
            <a:ext cx="4169795"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Middlesex County</a:t>
            </a:r>
          </a:p>
        </p:txBody>
      </p:sp>
      <p:graphicFrame>
        <p:nvGraphicFramePr>
          <p:cNvPr id="4" name="Table 4">
            <a:extLst>
              <a:ext uri="{FF2B5EF4-FFF2-40B4-BE49-F238E27FC236}">
                <a16:creationId xmlns:a16="http://schemas.microsoft.com/office/drawing/2014/main" id="{C9635B59-CD5E-F5D9-4590-2ECE360B0A55}"/>
              </a:ext>
            </a:extLst>
          </p:cNvPr>
          <p:cNvGraphicFramePr>
            <a:graphicFrameLocks noGrp="1"/>
          </p:cNvGraphicFramePr>
          <p:nvPr>
            <p:extLst>
              <p:ext uri="{D42A27DB-BD31-4B8C-83A1-F6EECF244321}">
                <p14:modId xmlns:p14="http://schemas.microsoft.com/office/powerpoint/2010/main" val="356406701"/>
              </p:ext>
            </p:extLst>
          </p:nvPr>
        </p:nvGraphicFramePr>
        <p:xfrm>
          <a:off x="478405" y="1612196"/>
          <a:ext cx="5277570" cy="3937334"/>
        </p:xfrm>
        <a:graphic>
          <a:graphicData uri="http://schemas.openxmlformats.org/drawingml/2006/table">
            <a:tbl>
              <a:tblPr firstRow="1" bandRow="1">
                <a:tableStyleId>{91EBBBCC-DAD2-459C-BE2E-F6DE35CF9A28}</a:tableStyleId>
              </a:tblPr>
              <a:tblGrid>
                <a:gridCol w="1055514">
                  <a:extLst>
                    <a:ext uri="{9D8B030D-6E8A-4147-A177-3AD203B41FA5}">
                      <a16:colId xmlns:a16="http://schemas.microsoft.com/office/drawing/2014/main" val="3611911588"/>
                    </a:ext>
                  </a:extLst>
                </a:gridCol>
                <a:gridCol w="1055514">
                  <a:extLst>
                    <a:ext uri="{9D8B030D-6E8A-4147-A177-3AD203B41FA5}">
                      <a16:colId xmlns:a16="http://schemas.microsoft.com/office/drawing/2014/main" val="17998672"/>
                    </a:ext>
                  </a:extLst>
                </a:gridCol>
                <a:gridCol w="1055514">
                  <a:extLst>
                    <a:ext uri="{9D8B030D-6E8A-4147-A177-3AD203B41FA5}">
                      <a16:colId xmlns:a16="http://schemas.microsoft.com/office/drawing/2014/main" val="352628134"/>
                    </a:ext>
                  </a:extLst>
                </a:gridCol>
                <a:gridCol w="1055514">
                  <a:extLst>
                    <a:ext uri="{9D8B030D-6E8A-4147-A177-3AD203B41FA5}">
                      <a16:colId xmlns:a16="http://schemas.microsoft.com/office/drawing/2014/main" val="978647746"/>
                    </a:ext>
                  </a:extLst>
                </a:gridCol>
                <a:gridCol w="1055514">
                  <a:extLst>
                    <a:ext uri="{9D8B030D-6E8A-4147-A177-3AD203B41FA5}">
                      <a16:colId xmlns:a16="http://schemas.microsoft.com/office/drawing/2014/main" val="727083422"/>
                    </a:ext>
                  </a:extLst>
                </a:gridCol>
              </a:tblGrid>
              <a:tr h="470598">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$339,000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+ 23.3%</a:t>
                      </a:r>
                    </a:p>
                  </a:txBody>
                  <a:tcPr/>
                </a:tc>
                <a:extLst>
                  <a:ext uri="{0D108BD9-81ED-4DB2-BD59-A6C34878D82A}">
                    <a16:rowId xmlns:a16="http://schemas.microsoft.com/office/drawing/2014/main" val="916270352"/>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$187,000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+ 22.7%</a:t>
                      </a:r>
                    </a:p>
                  </a:txBody>
                  <a:tcPr/>
                </a:tc>
                <a:extLst>
                  <a:ext uri="{0D108BD9-81ED-4DB2-BD59-A6C34878D82A}">
                    <a16:rowId xmlns:a16="http://schemas.microsoft.com/office/drawing/2014/main" val="3181651949"/>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$370,000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$150,500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+ 3.9%</a:t>
                      </a:r>
                    </a:p>
                  </a:txBody>
                  <a:tcPr/>
                </a:tc>
                <a:extLst>
                  <a:ext uri="{0D108BD9-81ED-4DB2-BD59-A6C34878D82A}">
                    <a16:rowId xmlns:a16="http://schemas.microsoft.com/office/drawing/2014/main" val="2849786242"/>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$379,250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$166,000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- 2.9%</a:t>
                      </a:r>
                    </a:p>
                  </a:txBody>
                  <a:tcPr/>
                </a:tc>
                <a:extLst>
                  <a:ext uri="{0D108BD9-81ED-4DB2-BD59-A6C34878D82A}">
                    <a16:rowId xmlns:a16="http://schemas.microsoft.com/office/drawing/2014/main" val="3118433436"/>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$374,900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$168,000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- 11.5%</a:t>
                      </a:r>
                    </a:p>
                  </a:txBody>
                  <a:tcPr/>
                </a:tc>
                <a:extLst>
                  <a:ext uri="{0D108BD9-81ED-4DB2-BD59-A6C34878D82A}">
                    <a16:rowId xmlns:a16="http://schemas.microsoft.com/office/drawing/2014/main" val="2803293135"/>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$400,000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+ 10.1%</a:t>
                      </a:r>
                    </a:p>
                  </a:txBody>
                  <a:tcPr/>
                </a:tc>
                <a:extLst>
                  <a:ext uri="{0D108BD9-81ED-4DB2-BD59-A6C34878D82A}">
                    <a16:rowId xmlns:a16="http://schemas.microsoft.com/office/drawing/2014/main" val="4246431539"/>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$384,950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+ 17.8%</a:t>
                      </a:r>
                    </a:p>
                  </a:txBody>
                  <a:tcPr/>
                </a:tc>
                <a:extLst>
                  <a:ext uri="{0D108BD9-81ED-4DB2-BD59-A6C34878D82A}">
                    <a16:rowId xmlns:a16="http://schemas.microsoft.com/office/drawing/2014/main" val="1698781029"/>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$380,000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$194,950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+ 14.7%</a:t>
                      </a:r>
                    </a:p>
                  </a:txBody>
                  <a:tcPr/>
                </a:tc>
                <a:extLst>
                  <a:ext uri="{0D108BD9-81ED-4DB2-BD59-A6C34878D82A}">
                    <a16:rowId xmlns:a16="http://schemas.microsoft.com/office/drawing/2014/main" val="1103849576"/>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$390,000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$193,000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+ 10.9%</a:t>
                      </a:r>
                    </a:p>
                  </a:txBody>
                  <a:tcPr/>
                </a:tc>
                <a:extLst>
                  <a:ext uri="{0D108BD9-81ED-4DB2-BD59-A6C34878D82A}">
                    <a16:rowId xmlns:a16="http://schemas.microsoft.com/office/drawing/2014/main" val="2352008214"/>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$375,000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+ 11.8%</a:t>
                      </a:r>
                    </a:p>
                  </a:txBody>
                  <a:tcPr/>
                </a:tc>
                <a:extLst>
                  <a:ext uri="{0D108BD9-81ED-4DB2-BD59-A6C34878D82A}">
                    <a16:rowId xmlns:a16="http://schemas.microsoft.com/office/drawing/2014/main" val="637768071"/>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+ 18.8%</a:t>
                      </a:r>
                    </a:p>
                  </a:txBody>
                  <a:tcPr/>
                </a:tc>
                <a:extLst>
                  <a:ext uri="{0D108BD9-81ED-4DB2-BD59-A6C34878D82A}">
                    <a16:rowId xmlns:a16="http://schemas.microsoft.com/office/drawing/2014/main" val="1164131245"/>
                  </a:ext>
                </a:extLst>
              </a:tr>
              <a:tr h="266672">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$197,500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+ 5.1%</a:t>
                      </a:r>
                    </a:p>
                  </a:txBody>
                  <a:tcPr/>
                </a:tc>
                <a:extLst>
                  <a:ext uri="{0D108BD9-81ED-4DB2-BD59-A6C34878D82A}">
                    <a16:rowId xmlns:a16="http://schemas.microsoft.com/office/drawing/2014/main" val="226374941"/>
                  </a:ext>
                </a:extLst>
              </a:tr>
              <a:tr h="266672">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$379,625</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+ 8.8%</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$186,000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+ 11.4%</a:t>
                      </a:r>
                    </a:p>
                  </a:txBody>
                  <a:tcPr/>
                </a:tc>
                <a:extLst>
                  <a:ext uri="{0D108BD9-81ED-4DB2-BD59-A6C34878D82A}">
                    <a16:rowId xmlns:a16="http://schemas.microsoft.com/office/drawing/2014/main" val="416564330"/>
                  </a:ext>
                </a:extLst>
              </a:tr>
            </a:tbl>
          </a:graphicData>
        </a:graphic>
      </p:graphicFrame>
      <p:graphicFrame>
        <p:nvGraphicFramePr>
          <p:cNvPr id="5" name="Table 4">
            <a:extLst>
              <a:ext uri="{FF2B5EF4-FFF2-40B4-BE49-F238E27FC236}">
                <a16:creationId xmlns:a16="http://schemas.microsoft.com/office/drawing/2014/main" id="{5E2CD616-3CDE-2A02-EF0E-C17E88FB81BC}"/>
              </a:ext>
            </a:extLst>
          </p:cNvPr>
          <p:cNvGraphicFramePr>
            <a:graphicFrameLocks noGrp="1"/>
          </p:cNvGraphicFramePr>
          <p:nvPr>
            <p:extLst>
              <p:ext uri="{D42A27DB-BD31-4B8C-83A1-F6EECF244321}">
                <p14:modId xmlns:p14="http://schemas.microsoft.com/office/powerpoint/2010/main" val="3335366162"/>
              </p:ext>
            </p:extLst>
          </p:nvPr>
        </p:nvGraphicFramePr>
        <p:xfrm>
          <a:off x="6096000" y="1612196"/>
          <a:ext cx="5587040" cy="3934647"/>
        </p:xfrm>
        <a:graphic>
          <a:graphicData uri="http://schemas.openxmlformats.org/drawingml/2006/table">
            <a:tbl>
              <a:tblPr firstRow="1" bandRow="1">
                <a:tableStyleId>{91EBBBCC-DAD2-459C-BE2E-F6DE35CF9A28}</a:tableStyleId>
              </a:tblPr>
              <a:tblGrid>
                <a:gridCol w="1117408">
                  <a:extLst>
                    <a:ext uri="{9D8B030D-6E8A-4147-A177-3AD203B41FA5}">
                      <a16:colId xmlns:a16="http://schemas.microsoft.com/office/drawing/2014/main" val="3611911588"/>
                    </a:ext>
                  </a:extLst>
                </a:gridCol>
                <a:gridCol w="1117408">
                  <a:extLst>
                    <a:ext uri="{9D8B030D-6E8A-4147-A177-3AD203B41FA5}">
                      <a16:colId xmlns:a16="http://schemas.microsoft.com/office/drawing/2014/main" val="17998672"/>
                    </a:ext>
                  </a:extLst>
                </a:gridCol>
                <a:gridCol w="1117408">
                  <a:extLst>
                    <a:ext uri="{9D8B030D-6E8A-4147-A177-3AD203B41FA5}">
                      <a16:colId xmlns:a16="http://schemas.microsoft.com/office/drawing/2014/main" val="352628134"/>
                    </a:ext>
                  </a:extLst>
                </a:gridCol>
                <a:gridCol w="1117408">
                  <a:extLst>
                    <a:ext uri="{9D8B030D-6E8A-4147-A177-3AD203B41FA5}">
                      <a16:colId xmlns:a16="http://schemas.microsoft.com/office/drawing/2014/main" val="978647746"/>
                    </a:ext>
                  </a:extLst>
                </a:gridCol>
                <a:gridCol w="111740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+ 12.5%</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$299,000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$178,000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- 4.8%</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$312,000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+ 15.6%</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+ 25.0%</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$323,500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- 7.7%</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$322,000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+ 18.5%</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$341,500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+ 6.7%</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$202,250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+ 39.0%</a:t>
                      </a:r>
                    </a:p>
                  </a:txBody>
                  <a:tcPr/>
                </a:tc>
                <a:extLst>
                  <a:ext uri="{0D108BD9-81ED-4DB2-BD59-A6C34878D82A}">
                    <a16:rowId xmlns:a16="http://schemas.microsoft.com/office/drawing/2014/main" val="1698781029"/>
                  </a:ext>
                </a:extLst>
              </a:tr>
              <a:tr h="30104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$194,500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+ 9.3%</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$331,250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$217,000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+ 20.6%</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+ 24.3%</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$170,450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- 5.3%</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$313,500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$180,500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+ 5.1%</a:t>
                      </a:r>
                    </a:p>
                  </a:txBody>
                  <a:tcPr/>
                </a:tc>
                <a:extLst>
                  <a:ext uri="{0D108BD9-81ED-4DB2-BD59-A6C34878D82A}">
                    <a16:rowId xmlns:a16="http://schemas.microsoft.com/office/drawing/2014/main" val="2808175955"/>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$322,750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$185,000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+ 10.9%</a:t>
                      </a:r>
                    </a:p>
                  </a:txBody>
                  <a:tcPr/>
                </a:tc>
                <a:extLst>
                  <a:ext uri="{0D108BD9-81ED-4DB2-BD59-A6C34878D82A}">
                    <a16:rowId xmlns:a16="http://schemas.microsoft.com/office/drawing/2014/main" val="416564330"/>
                  </a:ext>
                </a:extLst>
              </a:tr>
            </a:tbl>
          </a:graphicData>
        </a:graphic>
      </p:graphicFrame>
      <p:sp>
        <p:nvSpPr>
          <p:cNvPr id="6" name="TextBox 5">
            <a:extLst>
              <a:ext uri="{FF2B5EF4-FFF2-40B4-BE49-F238E27FC236}">
                <a16:creationId xmlns:a16="http://schemas.microsoft.com/office/drawing/2014/main" id="{3221BE44-34F3-89FB-5F1A-1461B2D696C3}"/>
              </a:ext>
            </a:extLst>
          </p:cNvPr>
          <p:cNvSpPr txBox="1"/>
          <p:nvPr/>
        </p:nvSpPr>
        <p:spPr>
          <a:xfrm>
            <a:off x="6163394" y="1015657"/>
            <a:ext cx="4466506"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New London County</a:t>
            </a:r>
          </a:p>
        </p:txBody>
      </p:sp>
      <p:pic>
        <p:nvPicPr>
          <p:cNvPr id="7" name="Picture 6" descr="Icon&#10;&#10;Description automatically generated">
            <a:extLst>
              <a:ext uri="{FF2B5EF4-FFF2-40B4-BE49-F238E27FC236}">
                <a16:creationId xmlns:a16="http://schemas.microsoft.com/office/drawing/2014/main" id="{8C7FD5F9-9291-5B94-A16D-F18CFAC9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10" name="TextBox 9">
            <a:extLst>
              <a:ext uri="{FF2B5EF4-FFF2-40B4-BE49-F238E27FC236}">
                <a16:creationId xmlns:a16="http://schemas.microsoft.com/office/drawing/2014/main" id="{2543D29C-6E65-FD14-24F3-F2FBF2909324}"/>
              </a:ext>
            </a:extLst>
          </p:cNvPr>
          <p:cNvSpPr txBox="1"/>
          <p:nvPr/>
        </p:nvSpPr>
        <p:spPr>
          <a:xfrm>
            <a:off x="65255" y="6410325"/>
            <a:ext cx="571500" cy="369332"/>
          </a:xfrm>
          <a:prstGeom prst="rect">
            <a:avLst/>
          </a:prstGeom>
          <a:noFill/>
        </p:spPr>
        <p:txBody>
          <a:bodyPr wrap="square" rtlCol="0">
            <a:spAutoFit/>
          </a:bodyPr>
          <a:lstStyle/>
          <a:p>
            <a:pPr algn="ctr"/>
            <a:r>
              <a:rPr lang="en-US" dirty="0"/>
              <a:t>10</a:t>
            </a:r>
          </a:p>
        </p:txBody>
      </p:sp>
      <p:sp>
        <p:nvSpPr>
          <p:cNvPr id="13" name="TextBox 12">
            <a:extLst>
              <a:ext uri="{FF2B5EF4-FFF2-40B4-BE49-F238E27FC236}">
                <a16:creationId xmlns:a16="http://schemas.microsoft.com/office/drawing/2014/main" id="{60592F08-0E27-96EE-6511-BEAFCDCCA090}"/>
              </a:ext>
            </a:extLst>
          </p:cNvPr>
          <p:cNvSpPr txBox="1"/>
          <p:nvPr/>
        </p:nvSpPr>
        <p:spPr>
          <a:xfrm>
            <a:off x="2711031" y="5911189"/>
            <a:ext cx="7353300" cy="646331"/>
          </a:xfrm>
          <a:prstGeom prst="rect">
            <a:avLst/>
          </a:prstGeom>
          <a:noFill/>
        </p:spPr>
        <p:txBody>
          <a:bodyPr wrap="square" rtlCol="0">
            <a:spAutoFit/>
          </a:bodyPr>
          <a:lstStyle/>
          <a:p>
            <a:pPr algn="ctr"/>
            <a:r>
              <a:rPr lang="en-US" sz="1200" dirty="0">
                <a:latin typeface="Source Sans Pro" panose="020B0503030403020204" pitchFamily="34" charset="0"/>
                <a:ea typeface="Source Sans Pro" panose="020B0503030403020204" pitchFamily="34" charset="0"/>
              </a:rPr>
              <a:t>Data Current as of January 10</a:t>
            </a:r>
            <a:r>
              <a:rPr lang="en-US" sz="1200" baseline="30000" dirty="0">
                <a:latin typeface="Source Sans Pro" panose="020B0503030403020204" pitchFamily="34" charset="0"/>
                <a:ea typeface="Source Sans Pro" panose="020B0503030403020204" pitchFamily="34" charset="0"/>
              </a:rPr>
              <a:t>th</a:t>
            </a:r>
            <a:r>
              <a:rPr lang="en-US" sz="1200" dirty="0">
                <a:latin typeface="Source Sans Pro" panose="020B0503030403020204" pitchFamily="34" charset="0"/>
                <a:ea typeface="Source Sans Pro" panose="020B0503030403020204" pitchFamily="34" charset="0"/>
              </a:rPr>
              <a:t> , 2023. </a:t>
            </a:r>
          </a:p>
          <a:p>
            <a:pPr algn="ctr"/>
            <a:r>
              <a:rPr lang="en-US" sz="1200" dirty="0">
                <a:latin typeface="Source Sans Pro" panose="020B0503030403020204" pitchFamily="34" charset="0"/>
                <a:ea typeface="Source Sans Pro" panose="020B0503030403020204" pitchFamily="34" charset="0"/>
              </a:rPr>
              <a:t>  </a:t>
            </a:r>
            <a:r>
              <a:rPr lang="en-US" sz="1200" dirty="0">
                <a:latin typeface="Source Sans Pro" panose="020B0503030403020204" pitchFamily="34" charset="0"/>
                <a:ea typeface="Source Sans Pro" panose="020B0503030403020204" pitchFamily="34" charset="0"/>
                <a:hlinkClick r:id="rId4"/>
              </a:rPr>
              <a:t>Click Here to Access Middlesex County</a:t>
            </a:r>
            <a:r>
              <a:rPr lang="en-US" sz="1200" dirty="0">
                <a:latin typeface="Source Sans Pro" panose="020B0503030403020204" pitchFamily="34" charset="0"/>
                <a:ea typeface="Source Sans Pro" panose="020B0503030403020204" pitchFamily="34" charset="0"/>
              </a:rPr>
              <a:t>  Full Report</a:t>
            </a:r>
          </a:p>
          <a:p>
            <a:pPr algn="ctr"/>
            <a:r>
              <a:rPr lang="en-US" sz="1200" dirty="0">
                <a:latin typeface="Source Sans Pro" panose="020B0503030403020204" pitchFamily="34" charset="0"/>
                <a:ea typeface="Source Sans Pro" panose="020B0503030403020204" pitchFamily="34" charset="0"/>
              </a:rPr>
              <a:t> </a:t>
            </a:r>
            <a:r>
              <a:rPr lang="en-US" sz="1200" dirty="0">
                <a:latin typeface="Source Sans Pro" panose="020B0503030403020204" pitchFamily="34" charset="0"/>
                <a:ea typeface="Source Sans Pro" panose="020B0503030403020204" pitchFamily="34" charset="0"/>
                <a:hlinkClick r:id="rId5"/>
              </a:rPr>
              <a:t>Click Here to Access New London County</a:t>
            </a:r>
            <a:r>
              <a:rPr lang="en-US" sz="1200" dirty="0">
                <a:latin typeface="Source Sans Pro" panose="020B0503030403020204" pitchFamily="34" charset="0"/>
                <a:ea typeface="Source Sans Pro" panose="020B0503030403020204" pitchFamily="34" charset="0"/>
              </a:rPr>
              <a:t> Full Report </a:t>
            </a:r>
          </a:p>
        </p:txBody>
      </p:sp>
    </p:spTree>
    <p:extLst>
      <p:ext uri="{BB962C8B-B14F-4D97-AF65-F5344CB8AC3E}">
        <p14:creationId xmlns:p14="http://schemas.microsoft.com/office/powerpoint/2010/main" val="77092872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90FA91E0-6949-33B3-ED5D-F2ADB31CFDD3}"/>
              </a:ext>
            </a:extLst>
          </p:cNvPr>
          <p:cNvSpPr/>
          <p:nvPr/>
        </p:nvSpPr>
        <p:spPr>
          <a:xfrm>
            <a:off x="-55674" y="5293659"/>
            <a:ext cx="3421921" cy="159233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16ABF-C53F-7E44-CABA-5F045B0FBBCF}"/>
              </a:ext>
            </a:extLst>
          </p:cNvPr>
          <p:cNvSpPr>
            <a:spLocks noGrp="1"/>
          </p:cNvSpPr>
          <p:nvPr>
            <p:ph type="title"/>
          </p:nvPr>
        </p:nvSpPr>
        <p:spPr>
          <a:xfrm>
            <a:off x="838200" y="365125"/>
            <a:ext cx="10515600" cy="354541"/>
          </a:xfrm>
        </p:spPr>
        <p:txBody>
          <a:bodyPr>
            <a:normAutofit fontScale="90000"/>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Median Sales Price – By County</a:t>
            </a:r>
          </a:p>
        </p:txBody>
      </p:sp>
      <p:sp>
        <p:nvSpPr>
          <p:cNvPr id="3" name="TextBox 2">
            <a:extLst>
              <a:ext uri="{FF2B5EF4-FFF2-40B4-BE49-F238E27FC236}">
                <a16:creationId xmlns:a16="http://schemas.microsoft.com/office/drawing/2014/main" id="{2805DFF2-11C8-B2E8-BB40-D99F4F5EC08D}"/>
              </a:ext>
            </a:extLst>
          </p:cNvPr>
          <p:cNvSpPr txBox="1"/>
          <p:nvPr/>
        </p:nvSpPr>
        <p:spPr>
          <a:xfrm>
            <a:off x="478405" y="1015657"/>
            <a:ext cx="4169795"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Tolland County</a:t>
            </a:r>
          </a:p>
        </p:txBody>
      </p:sp>
      <p:graphicFrame>
        <p:nvGraphicFramePr>
          <p:cNvPr id="4" name="Table 4">
            <a:extLst>
              <a:ext uri="{FF2B5EF4-FFF2-40B4-BE49-F238E27FC236}">
                <a16:creationId xmlns:a16="http://schemas.microsoft.com/office/drawing/2014/main" id="{C9635B59-CD5E-F5D9-4590-2ECE360B0A55}"/>
              </a:ext>
            </a:extLst>
          </p:cNvPr>
          <p:cNvGraphicFramePr>
            <a:graphicFrameLocks noGrp="1"/>
          </p:cNvGraphicFramePr>
          <p:nvPr>
            <p:extLst>
              <p:ext uri="{D42A27DB-BD31-4B8C-83A1-F6EECF244321}">
                <p14:modId xmlns:p14="http://schemas.microsoft.com/office/powerpoint/2010/main" val="1135020671"/>
              </p:ext>
            </p:extLst>
          </p:nvPr>
        </p:nvGraphicFramePr>
        <p:xfrm>
          <a:off x="508960" y="1633717"/>
          <a:ext cx="5253490" cy="3897587"/>
        </p:xfrm>
        <a:graphic>
          <a:graphicData uri="http://schemas.openxmlformats.org/drawingml/2006/table">
            <a:tbl>
              <a:tblPr firstRow="1" bandRow="1">
                <a:tableStyleId>{91EBBBCC-DAD2-459C-BE2E-F6DE35CF9A28}</a:tableStyleId>
              </a:tblPr>
              <a:tblGrid>
                <a:gridCol w="1050698">
                  <a:extLst>
                    <a:ext uri="{9D8B030D-6E8A-4147-A177-3AD203B41FA5}">
                      <a16:colId xmlns:a16="http://schemas.microsoft.com/office/drawing/2014/main" val="3611911588"/>
                    </a:ext>
                  </a:extLst>
                </a:gridCol>
                <a:gridCol w="1050698">
                  <a:extLst>
                    <a:ext uri="{9D8B030D-6E8A-4147-A177-3AD203B41FA5}">
                      <a16:colId xmlns:a16="http://schemas.microsoft.com/office/drawing/2014/main" val="17998672"/>
                    </a:ext>
                  </a:extLst>
                </a:gridCol>
                <a:gridCol w="1050698">
                  <a:extLst>
                    <a:ext uri="{9D8B030D-6E8A-4147-A177-3AD203B41FA5}">
                      <a16:colId xmlns:a16="http://schemas.microsoft.com/office/drawing/2014/main" val="352628134"/>
                    </a:ext>
                  </a:extLst>
                </a:gridCol>
                <a:gridCol w="1050698">
                  <a:extLst>
                    <a:ext uri="{9D8B030D-6E8A-4147-A177-3AD203B41FA5}">
                      <a16:colId xmlns:a16="http://schemas.microsoft.com/office/drawing/2014/main" val="978647746"/>
                    </a:ext>
                  </a:extLst>
                </a:gridCol>
                <a:gridCol w="105069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+ 26.0%</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$270,000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$184,250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+ 53.5%</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+ 9.6%</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$169,950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+ 13.4%</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$177,500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+ 34.5%</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$322,750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- 43.6%</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$333,050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$194,000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+ 28.5%</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$153,000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- 2.3%</a:t>
                      </a:r>
                    </a:p>
                  </a:txBody>
                  <a:tcPr/>
                </a:tc>
                <a:extLst>
                  <a:ext uri="{0D108BD9-81ED-4DB2-BD59-A6C34878D82A}">
                    <a16:rowId xmlns:a16="http://schemas.microsoft.com/office/drawing/2014/main" val="169878102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$328,000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$190,500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+ 30.0%</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+ 19.2%</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+ 18.5%</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$177,500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+ 34.0%</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$233,950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+ 50.5%</a:t>
                      </a:r>
                    </a:p>
                  </a:txBody>
                  <a:tcPr/>
                </a:tc>
                <a:extLst>
                  <a:ext uri="{0D108BD9-81ED-4DB2-BD59-A6C34878D82A}">
                    <a16:rowId xmlns:a16="http://schemas.microsoft.com/office/drawing/2014/main" val="397288703"/>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$320,000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+ 7.7%</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$173,725</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+ 27.2%</a:t>
                      </a:r>
                    </a:p>
                  </a:txBody>
                  <a:tcPr/>
                </a:tc>
                <a:extLst>
                  <a:ext uri="{0D108BD9-81ED-4DB2-BD59-A6C34878D82A}">
                    <a16:rowId xmlns:a16="http://schemas.microsoft.com/office/drawing/2014/main" val="416564330"/>
                  </a:ext>
                </a:extLst>
              </a:tr>
            </a:tbl>
          </a:graphicData>
        </a:graphic>
      </p:graphicFrame>
      <p:graphicFrame>
        <p:nvGraphicFramePr>
          <p:cNvPr id="5" name="Table 4">
            <a:extLst>
              <a:ext uri="{FF2B5EF4-FFF2-40B4-BE49-F238E27FC236}">
                <a16:creationId xmlns:a16="http://schemas.microsoft.com/office/drawing/2014/main" id="{5E2CD616-3CDE-2A02-EF0E-C17E88FB81BC}"/>
              </a:ext>
            </a:extLst>
          </p:cNvPr>
          <p:cNvGraphicFramePr>
            <a:graphicFrameLocks noGrp="1"/>
          </p:cNvGraphicFramePr>
          <p:nvPr>
            <p:extLst>
              <p:ext uri="{D42A27DB-BD31-4B8C-83A1-F6EECF244321}">
                <p14:modId xmlns:p14="http://schemas.microsoft.com/office/powerpoint/2010/main" val="1768823244"/>
              </p:ext>
            </p:extLst>
          </p:nvPr>
        </p:nvGraphicFramePr>
        <p:xfrm>
          <a:off x="6096000" y="1612196"/>
          <a:ext cx="5587040" cy="3897587"/>
        </p:xfrm>
        <a:graphic>
          <a:graphicData uri="http://schemas.openxmlformats.org/drawingml/2006/table">
            <a:tbl>
              <a:tblPr firstRow="1" bandRow="1">
                <a:tableStyleId>{91EBBBCC-DAD2-459C-BE2E-F6DE35CF9A28}</a:tableStyleId>
              </a:tblPr>
              <a:tblGrid>
                <a:gridCol w="1117408">
                  <a:extLst>
                    <a:ext uri="{9D8B030D-6E8A-4147-A177-3AD203B41FA5}">
                      <a16:colId xmlns:a16="http://schemas.microsoft.com/office/drawing/2014/main" val="3611911588"/>
                    </a:ext>
                  </a:extLst>
                </a:gridCol>
                <a:gridCol w="1117408">
                  <a:extLst>
                    <a:ext uri="{9D8B030D-6E8A-4147-A177-3AD203B41FA5}">
                      <a16:colId xmlns:a16="http://schemas.microsoft.com/office/drawing/2014/main" val="17998672"/>
                    </a:ext>
                  </a:extLst>
                </a:gridCol>
                <a:gridCol w="1117408">
                  <a:extLst>
                    <a:ext uri="{9D8B030D-6E8A-4147-A177-3AD203B41FA5}">
                      <a16:colId xmlns:a16="http://schemas.microsoft.com/office/drawing/2014/main" val="352628134"/>
                    </a:ext>
                  </a:extLst>
                </a:gridCol>
                <a:gridCol w="1117408">
                  <a:extLst>
                    <a:ext uri="{9D8B030D-6E8A-4147-A177-3AD203B41FA5}">
                      <a16:colId xmlns:a16="http://schemas.microsoft.com/office/drawing/2014/main" val="978647746"/>
                    </a:ext>
                  </a:extLst>
                </a:gridCol>
                <a:gridCol w="111740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+ 61.6%</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$265,000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+ 6.0%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$235,000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+ 35.8%</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$267,250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$207,500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- 9.7%</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$173,750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- 3.5%</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+ 18.5%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$213,750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+ 33.6%</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$303,000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$299,500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+ 28.8%</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+ 16.9%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+ 25.4%</a:t>
                      </a:r>
                    </a:p>
                  </a:txBody>
                  <a:tcPr/>
                </a:tc>
                <a:extLst>
                  <a:ext uri="{0D108BD9-81ED-4DB2-BD59-A6C34878D82A}">
                    <a16:rowId xmlns:a16="http://schemas.microsoft.com/office/drawing/2014/main" val="169878102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$317,000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$225,000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- 2.6%</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$298,000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$245,000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+ 39.2%</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- 22.4%</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$278,475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$235,000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+ 23.7%</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- 15.4%</a:t>
                      </a:r>
                    </a:p>
                  </a:txBody>
                  <a:tcPr/>
                </a:tc>
                <a:extLst>
                  <a:ext uri="{0D108BD9-81ED-4DB2-BD59-A6C34878D82A}">
                    <a16:rowId xmlns:a16="http://schemas.microsoft.com/office/drawing/2014/main" val="2215654978"/>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$299,000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+ 11.0%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$213,125</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+24.5%</a:t>
                      </a:r>
                    </a:p>
                  </a:txBody>
                  <a:tcPr/>
                </a:tc>
                <a:extLst>
                  <a:ext uri="{0D108BD9-81ED-4DB2-BD59-A6C34878D82A}">
                    <a16:rowId xmlns:a16="http://schemas.microsoft.com/office/drawing/2014/main" val="416564330"/>
                  </a:ext>
                </a:extLst>
              </a:tr>
            </a:tbl>
          </a:graphicData>
        </a:graphic>
      </p:graphicFrame>
      <p:sp>
        <p:nvSpPr>
          <p:cNvPr id="6" name="TextBox 5">
            <a:extLst>
              <a:ext uri="{FF2B5EF4-FFF2-40B4-BE49-F238E27FC236}">
                <a16:creationId xmlns:a16="http://schemas.microsoft.com/office/drawing/2014/main" id="{3221BE44-34F3-89FB-5F1A-1461B2D696C3}"/>
              </a:ext>
            </a:extLst>
          </p:cNvPr>
          <p:cNvSpPr txBox="1"/>
          <p:nvPr/>
        </p:nvSpPr>
        <p:spPr>
          <a:xfrm>
            <a:off x="6163394" y="1015657"/>
            <a:ext cx="4466506"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Windham County</a:t>
            </a:r>
          </a:p>
        </p:txBody>
      </p:sp>
      <p:pic>
        <p:nvPicPr>
          <p:cNvPr id="7" name="Picture 6" descr="Icon&#10;&#10;Description automatically generated">
            <a:extLst>
              <a:ext uri="{FF2B5EF4-FFF2-40B4-BE49-F238E27FC236}">
                <a16:creationId xmlns:a16="http://schemas.microsoft.com/office/drawing/2014/main" id="{8C7FD5F9-9291-5B94-A16D-F18CFAC9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10" name="TextBox 9">
            <a:extLst>
              <a:ext uri="{FF2B5EF4-FFF2-40B4-BE49-F238E27FC236}">
                <a16:creationId xmlns:a16="http://schemas.microsoft.com/office/drawing/2014/main" id="{D8A6FB66-D5D7-3DA4-6ACD-B319FBA58CC4}"/>
              </a:ext>
            </a:extLst>
          </p:cNvPr>
          <p:cNvSpPr txBox="1"/>
          <p:nvPr/>
        </p:nvSpPr>
        <p:spPr>
          <a:xfrm>
            <a:off x="65255" y="6410325"/>
            <a:ext cx="571500" cy="369332"/>
          </a:xfrm>
          <a:prstGeom prst="rect">
            <a:avLst/>
          </a:prstGeom>
          <a:noFill/>
        </p:spPr>
        <p:txBody>
          <a:bodyPr wrap="square" rtlCol="0">
            <a:spAutoFit/>
          </a:bodyPr>
          <a:lstStyle/>
          <a:p>
            <a:pPr algn="ctr"/>
            <a:r>
              <a:rPr lang="en-US" dirty="0"/>
              <a:t>11</a:t>
            </a:r>
          </a:p>
        </p:txBody>
      </p:sp>
      <p:sp>
        <p:nvSpPr>
          <p:cNvPr id="9" name="TextBox 8">
            <a:extLst>
              <a:ext uri="{FF2B5EF4-FFF2-40B4-BE49-F238E27FC236}">
                <a16:creationId xmlns:a16="http://schemas.microsoft.com/office/drawing/2014/main" id="{FAC0B7D9-3BFD-811D-46BB-99FC690423B0}"/>
              </a:ext>
            </a:extLst>
          </p:cNvPr>
          <p:cNvSpPr txBox="1"/>
          <p:nvPr/>
        </p:nvSpPr>
        <p:spPr>
          <a:xfrm>
            <a:off x="2718772" y="5885482"/>
            <a:ext cx="7353300" cy="646331"/>
          </a:xfrm>
          <a:prstGeom prst="rect">
            <a:avLst/>
          </a:prstGeom>
          <a:noFill/>
        </p:spPr>
        <p:txBody>
          <a:bodyPr wrap="square" rtlCol="0">
            <a:spAutoFit/>
          </a:bodyPr>
          <a:lstStyle/>
          <a:p>
            <a:pPr algn="ctr"/>
            <a:r>
              <a:rPr lang="en-US" sz="1200" dirty="0">
                <a:latin typeface="Source Sans Pro" panose="020B0503030403020204" pitchFamily="34" charset="0"/>
                <a:ea typeface="Source Sans Pro" panose="020B0503030403020204" pitchFamily="34" charset="0"/>
              </a:rPr>
              <a:t>Data Current as of January 10</a:t>
            </a:r>
            <a:r>
              <a:rPr lang="en-US" sz="1200" baseline="30000" dirty="0">
                <a:latin typeface="Source Sans Pro" panose="020B0503030403020204" pitchFamily="34" charset="0"/>
                <a:ea typeface="Source Sans Pro" panose="020B0503030403020204" pitchFamily="34" charset="0"/>
              </a:rPr>
              <a:t>th</a:t>
            </a:r>
            <a:r>
              <a:rPr lang="en-US" sz="1200" dirty="0">
                <a:latin typeface="Source Sans Pro" panose="020B0503030403020204" pitchFamily="34" charset="0"/>
                <a:ea typeface="Source Sans Pro" panose="020B0503030403020204" pitchFamily="34" charset="0"/>
              </a:rPr>
              <a:t> , 2023. </a:t>
            </a:r>
          </a:p>
          <a:p>
            <a:pPr algn="ctr"/>
            <a:r>
              <a:rPr lang="en-US" sz="1200" dirty="0">
                <a:latin typeface="Source Sans Pro" panose="020B0503030403020204" pitchFamily="34" charset="0"/>
                <a:ea typeface="Source Sans Pro" panose="020B0503030403020204" pitchFamily="34" charset="0"/>
                <a:hlinkClick r:id="rId4"/>
              </a:rPr>
              <a:t>Click Here to Access Tolland County </a:t>
            </a:r>
            <a:r>
              <a:rPr lang="en-US" sz="1200" dirty="0">
                <a:latin typeface="Source Sans Pro" panose="020B0503030403020204" pitchFamily="34" charset="0"/>
                <a:ea typeface="Source Sans Pro" panose="020B0503030403020204" pitchFamily="34" charset="0"/>
              </a:rPr>
              <a:t>Full Report</a:t>
            </a:r>
          </a:p>
          <a:p>
            <a:pPr algn="ctr"/>
            <a:r>
              <a:rPr lang="en-US" sz="1200" dirty="0">
                <a:latin typeface="Source Sans Pro" panose="020B0503030403020204" pitchFamily="34" charset="0"/>
                <a:ea typeface="Source Sans Pro" panose="020B0503030403020204" pitchFamily="34" charset="0"/>
              </a:rPr>
              <a:t> </a:t>
            </a:r>
            <a:r>
              <a:rPr lang="en-US" sz="1200" dirty="0">
                <a:latin typeface="Source Sans Pro" panose="020B0503030403020204" pitchFamily="34" charset="0"/>
                <a:ea typeface="Source Sans Pro" panose="020B0503030403020204" pitchFamily="34" charset="0"/>
                <a:hlinkClick r:id="rId5"/>
              </a:rPr>
              <a:t>Click Here to Access Windham County</a:t>
            </a:r>
            <a:r>
              <a:rPr lang="en-US" sz="1200" dirty="0">
                <a:latin typeface="Source Sans Pro" panose="020B0503030403020204" pitchFamily="34" charset="0"/>
                <a:ea typeface="Source Sans Pro" panose="020B0503030403020204" pitchFamily="34" charset="0"/>
              </a:rPr>
              <a:t> Full Report </a:t>
            </a:r>
          </a:p>
        </p:txBody>
      </p:sp>
    </p:spTree>
    <p:extLst>
      <p:ext uri="{BB962C8B-B14F-4D97-AF65-F5344CB8AC3E}">
        <p14:creationId xmlns:p14="http://schemas.microsoft.com/office/powerpoint/2010/main" val="210367890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E224-D4BE-024F-8CF9-72C2F5872418}"/>
              </a:ext>
            </a:extLst>
          </p:cNvPr>
          <p:cNvSpPr>
            <a:spLocks noGrp="1"/>
          </p:cNvSpPr>
          <p:nvPr>
            <p:ph type="title"/>
          </p:nvPr>
        </p:nvSpPr>
        <p:spPr>
          <a:xfrm>
            <a:off x="838200" y="365125"/>
            <a:ext cx="10515600" cy="735887"/>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Compliance Updates</a:t>
            </a:r>
          </a:p>
        </p:txBody>
      </p:sp>
      <p:sp>
        <p:nvSpPr>
          <p:cNvPr id="3" name="Content Placeholder 2">
            <a:extLst>
              <a:ext uri="{FF2B5EF4-FFF2-40B4-BE49-F238E27FC236}">
                <a16:creationId xmlns:a16="http://schemas.microsoft.com/office/drawing/2014/main" id="{5DFB02F6-97DE-8EC1-ADE7-A4F2D96C2F9B}"/>
              </a:ext>
            </a:extLst>
          </p:cNvPr>
          <p:cNvSpPr>
            <a:spLocks noGrp="1"/>
          </p:cNvSpPr>
          <p:nvPr>
            <p:ph idx="1"/>
          </p:nvPr>
        </p:nvSpPr>
        <p:spPr>
          <a:xfrm>
            <a:off x="1052822" y="1405650"/>
            <a:ext cx="10515600" cy="4351338"/>
          </a:xfrm>
        </p:spPr>
        <p:txBody>
          <a:bodyPr>
            <a:normAutofit/>
          </a:bodyPr>
          <a:lstStyle/>
          <a:p>
            <a:pPr marL="0" indent="0">
              <a:lnSpc>
                <a:spcPct val="150000"/>
              </a:lnSpc>
              <a:buNone/>
            </a:pPr>
            <a:r>
              <a:rPr lang="en-US" sz="2000" b="1" u="sng" dirty="0">
                <a:latin typeface="Source Sans Pro" panose="020B0503030403020204" pitchFamily="34" charset="0"/>
                <a:ea typeface="Source Sans Pro" panose="020B0503030403020204" pitchFamily="34" charset="0"/>
                <a:cs typeface="Times New Roman" panose="02020603050405020304" pitchFamily="18" charset="0"/>
              </a:rPr>
              <a:t>Listing Agreements –</a:t>
            </a:r>
            <a:r>
              <a:rPr lang="en-US" sz="2000" b="1" dirty="0">
                <a:latin typeface="Source Sans Pro" panose="020B0503030403020204" pitchFamily="34" charset="0"/>
                <a:ea typeface="Source Sans Pro" panose="020B0503030403020204" pitchFamily="34" charset="0"/>
                <a:cs typeface="Times New Roman" panose="02020603050405020304" pitchFamily="18" charset="0"/>
              </a:rPr>
              <a:t> </a:t>
            </a:r>
          </a:p>
          <a:p>
            <a:pPr marL="0" indent="0">
              <a:lnSpc>
                <a:spcPct val="150000"/>
              </a:lnSpc>
              <a:buNone/>
            </a:pPr>
            <a:r>
              <a:rPr lang="en-US" sz="1600" dirty="0">
                <a:latin typeface="Source Sans Pro" panose="020B0503030403020204" pitchFamily="34" charset="0"/>
                <a:ea typeface="Source Sans Pro" panose="020B0503030403020204" pitchFamily="34" charset="0"/>
                <a:cs typeface="Times New Roman" panose="02020603050405020304" pitchFamily="18" charset="0"/>
              </a:rPr>
              <a:t>SMARTMLS Rules and Regulations state that you have 24 hours from activation to upload the executed Listing Agreement or Listing Agreement Compliance Certification</a:t>
            </a:r>
            <a:r>
              <a:rPr lang="en-US" sz="1600" b="1" dirty="0">
                <a:latin typeface="Source Sans Pro" panose="020B0503030403020204" pitchFamily="34" charset="0"/>
                <a:ea typeface="Source Sans Pro" panose="020B0503030403020204" pitchFamily="34" charset="0"/>
                <a:cs typeface="Times New Roman" panose="02020603050405020304" pitchFamily="18" charset="0"/>
              </a:rPr>
              <a:t>. However, you must have a fully executed, signed listing agreement before entering a property as Active or Coming Soon.</a:t>
            </a:r>
            <a:r>
              <a:rPr lang="en-US" sz="1600" dirty="0">
                <a:latin typeface="Source Sans Pro" panose="020B0503030403020204" pitchFamily="34" charset="0"/>
                <a:ea typeface="Source Sans Pro" panose="020B0503030403020204" pitchFamily="34" charset="0"/>
                <a:cs typeface="Times New Roman" panose="02020603050405020304" pitchFamily="18" charset="0"/>
              </a:rPr>
              <a:t> The 24 hours to get the form uploaded is simply a courtesy we afford the listing agent.</a:t>
            </a:r>
          </a:p>
          <a:p>
            <a:pPr lvl="2">
              <a:lnSpc>
                <a:spcPct val="150000"/>
              </a:lnSpc>
            </a:pPr>
            <a:r>
              <a:rPr lang="en-US" sz="1600" dirty="0">
                <a:latin typeface="Source Sans Pro" panose="020B0503030403020204" pitchFamily="34" charset="0"/>
                <a:ea typeface="Source Sans Pro" panose="020B0503030403020204" pitchFamily="34" charset="0"/>
                <a:cs typeface="Times New Roman" panose="02020603050405020304" pitchFamily="18" charset="0"/>
              </a:rPr>
              <a:t>Signatures of all parties to a listing agreement must be obtained </a:t>
            </a:r>
            <a:r>
              <a:rPr lang="en-US" sz="1600" b="1" dirty="0">
                <a:latin typeface="Source Sans Pro" panose="020B0503030403020204" pitchFamily="34" charset="0"/>
                <a:ea typeface="Source Sans Pro" panose="020B0503030403020204" pitchFamily="34" charset="0"/>
                <a:cs typeface="Times New Roman" panose="02020603050405020304" pitchFamily="18" charset="0"/>
              </a:rPr>
              <a:t>before</a:t>
            </a:r>
            <a:r>
              <a:rPr lang="en-US" sz="1600" dirty="0">
                <a:latin typeface="Source Sans Pro" panose="020B0503030403020204" pitchFamily="34" charset="0"/>
                <a:ea typeface="Source Sans Pro" panose="020B0503030403020204" pitchFamily="34" charset="0"/>
                <a:cs typeface="Times New Roman" panose="02020603050405020304" pitchFamily="18" charset="0"/>
              </a:rPr>
              <a:t> any advertising/marketing of a property can happen.  Placing a property on the MLS is advertising/marketing/promotion.</a:t>
            </a:r>
          </a:p>
          <a:p>
            <a:pPr lvl="2">
              <a:lnSpc>
                <a:spcPct val="150000"/>
              </a:lnSpc>
            </a:pPr>
            <a:r>
              <a:rPr lang="en-US" sz="1600" dirty="0">
                <a:latin typeface="Source Sans Pro" panose="020B0503030403020204" pitchFamily="34" charset="0"/>
                <a:ea typeface="Source Sans Pro" panose="020B0503030403020204" pitchFamily="34" charset="0"/>
                <a:cs typeface="Times New Roman" panose="02020603050405020304" pitchFamily="18" charset="0"/>
              </a:rPr>
              <a:t>The wording that agents use in the Remarks sections of their listings is intellectual property and consequently protected by creative license and copyright law.  Copying it, either loosely or verbatim, without express written permission from the author is </a:t>
            </a:r>
            <a:r>
              <a:rPr lang="en-US" sz="1600" b="1" dirty="0">
                <a:latin typeface="Source Sans Pro" panose="020B0503030403020204" pitchFamily="34" charset="0"/>
                <a:ea typeface="Source Sans Pro" panose="020B0503030403020204" pitchFamily="34" charset="0"/>
                <a:cs typeface="Times New Roman" panose="02020603050405020304" pitchFamily="18" charset="0"/>
              </a:rPr>
              <a:t>strictly prohibited. </a:t>
            </a:r>
            <a:endParaRPr lang="en-US" sz="1600"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9B77660E-2AAC-232A-6CE0-F4443C33F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5" name="Right Triangle 4">
            <a:extLst>
              <a:ext uri="{FF2B5EF4-FFF2-40B4-BE49-F238E27FC236}">
                <a16:creationId xmlns:a16="http://schemas.microsoft.com/office/drawing/2014/main" id="{3CBEB14E-A937-A5AE-084D-534E1A33E596}"/>
              </a:ext>
            </a:extLst>
          </p:cNvPr>
          <p:cNvSpPr/>
          <p:nvPr/>
        </p:nvSpPr>
        <p:spPr>
          <a:xfrm>
            <a:off x="-55674" y="5097519"/>
            <a:ext cx="3755315" cy="1788473"/>
          </a:xfrm>
          <a:prstGeom prst="rtTriangle">
            <a:avLst/>
          </a:prstGeom>
          <a:blipFill dpi="0" rotWithShape="1">
            <a:blip r:embed="rId3">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13EDA9A-C878-82B2-BA6F-0C074855E28D}"/>
              </a:ext>
            </a:extLst>
          </p:cNvPr>
          <p:cNvSpPr txBox="1"/>
          <p:nvPr/>
        </p:nvSpPr>
        <p:spPr>
          <a:xfrm>
            <a:off x="65255" y="6410325"/>
            <a:ext cx="571500" cy="369332"/>
          </a:xfrm>
          <a:prstGeom prst="rect">
            <a:avLst/>
          </a:prstGeom>
          <a:noFill/>
        </p:spPr>
        <p:txBody>
          <a:bodyPr wrap="square" rtlCol="0">
            <a:spAutoFit/>
          </a:bodyPr>
          <a:lstStyle/>
          <a:p>
            <a:pPr algn="ctr"/>
            <a:r>
              <a:rPr lang="en-US" dirty="0"/>
              <a:t>12</a:t>
            </a:r>
          </a:p>
        </p:txBody>
      </p:sp>
      <p:grpSp>
        <p:nvGrpSpPr>
          <p:cNvPr id="8" name="Group 7">
            <a:extLst>
              <a:ext uri="{FF2B5EF4-FFF2-40B4-BE49-F238E27FC236}">
                <a16:creationId xmlns:a16="http://schemas.microsoft.com/office/drawing/2014/main" id="{1A621CA9-58E8-8246-BE32-493D4ABA3E75}"/>
              </a:ext>
            </a:extLst>
          </p:cNvPr>
          <p:cNvGrpSpPr/>
          <p:nvPr/>
        </p:nvGrpSpPr>
        <p:grpSpPr>
          <a:xfrm>
            <a:off x="10317493" y="239632"/>
            <a:ext cx="1416199" cy="1451056"/>
            <a:chOff x="4460487" y="2703472"/>
            <a:chExt cx="1416199" cy="1451056"/>
          </a:xfrm>
        </p:grpSpPr>
        <p:grpSp>
          <p:nvGrpSpPr>
            <p:cNvPr id="9" name="Group 8">
              <a:extLst>
                <a:ext uri="{FF2B5EF4-FFF2-40B4-BE49-F238E27FC236}">
                  <a16:creationId xmlns:a16="http://schemas.microsoft.com/office/drawing/2014/main" id="{A0BD9D6C-0A2C-6AC1-3B39-BCC597286F39}"/>
                </a:ext>
              </a:extLst>
            </p:cNvPr>
            <p:cNvGrpSpPr/>
            <p:nvPr/>
          </p:nvGrpSpPr>
          <p:grpSpPr>
            <a:xfrm>
              <a:off x="4460487" y="2703472"/>
              <a:ext cx="1416199" cy="1451056"/>
              <a:chOff x="4460489" y="550390"/>
              <a:chExt cx="1416199" cy="1451056"/>
            </a:xfrm>
          </p:grpSpPr>
          <p:sp>
            <p:nvSpPr>
              <p:cNvPr id="11" name="Rectangle 10">
                <a:extLst>
                  <a:ext uri="{FF2B5EF4-FFF2-40B4-BE49-F238E27FC236}">
                    <a16:creationId xmlns:a16="http://schemas.microsoft.com/office/drawing/2014/main" id="{1285123B-F362-4457-A238-72356DAE6E42}"/>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E90212-AF73-274C-C992-55FBFCF302B1}"/>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Icon&#10;&#10;Description automatically generated">
              <a:extLst>
                <a:ext uri="{FF2B5EF4-FFF2-40B4-BE49-F238E27FC236}">
                  <a16:creationId xmlns:a16="http://schemas.microsoft.com/office/drawing/2014/main" id="{0320B319-1D8C-CE51-7390-C9C921A7B1E9}"/>
                </a:ext>
              </a:extLst>
            </p:cNvPr>
            <p:cNvPicPr>
              <a:picLocks noChangeAspect="1"/>
            </p:cNvPicPr>
            <p:nvPr/>
          </p:nvPicPr>
          <p:blipFill rotWithShape="1">
            <a:blip r:embed="rId4">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spTree>
    <p:extLst>
      <p:ext uri="{BB962C8B-B14F-4D97-AF65-F5344CB8AC3E}">
        <p14:creationId xmlns:p14="http://schemas.microsoft.com/office/powerpoint/2010/main" val="274712577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E224-D4BE-024F-8CF9-72C2F5872418}"/>
              </a:ext>
            </a:extLst>
          </p:cNvPr>
          <p:cNvSpPr>
            <a:spLocks noGrp="1"/>
          </p:cNvSpPr>
          <p:nvPr>
            <p:ph type="title"/>
          </p:nvPr>
        </p:nvSpPr>
        <p:spPr>
          <a:xfrm>
            <a:off x="838200" y="83277"/>
            <a:ext cx="10515600" cy="992459"/>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Compliance Updates</a:t>
            </a:r>
          </a:p>
        </p:txBody>
      </p:sp>
      <p:sp>
        <p:nvSpPr>
          <p:cNvPr id="3" name="Content Placeholder 2">
            <a:extLst>
              <a:ext uri="{FF2B5EF4-FFF2-40B4-BE49-F238E27FC236}">
                <a16:creationId xmlns:a16="http://schemas.microsoft.com/office/drawing/2014/main" id="{5DFB02F6-97DE-8EC1-ADE7-A4F2D96C2F9B}"/>
              </a:ext>
            </a:extLst>
          </p:cNvPr>
          <p:cNvSpPr>
            <a:spLocks noGrp="1"/>
          </p:cNvSpPr>
          <p:nvPr>
            <p:ph idx="1"/>
          </p:nvPr>
        </p:nvSpPr>
        <p:spPr>
          <a:xfrm>
            <a:off x="982863" y="1297020"/>
            <a:ext cx="10515600" cy="4838390"/>
          </a:xfrm>
        </p:spPr>
        <p:txBody>
          <a:bodyPr>
            <a:normAutofit fontScale="92500" lnSpcReduction="20000"/>
          </a:bodyPr>
          <a:lstStyle/>
          <a:p>
            <a:pPr marL="0" indent="0">
              <a:lnSpc>
                <a:spcPct val="150000"/>
              </a:lnSpc>
              <a:buNone/>
            </a:pPr>
            <a:r>
              <a:rPr lang="en-US" sz="2200" b="1" u="sng" dirty="0">
                <a:latin typeface="Source Sans Pro" panose="020B0503030403020204" pitchFamily="34" charset="0"/>
                <a:ea typeface="Source Sans Pro" panose="020B0503030403020204" pitchFamily="34" charset="0"/>
                <a:cs typeface="Times New Roman" panose="02020603050405020304" pitchFamily="18" charset="0"/>
              </a:rPr>
              <a:t>Teams – Adding Teams to Closed Listing</a:t>
            </a:r>
          </a:p>
          <a:p>
            <a:pPr marL="0" indent="0">
              <a:lnSpc>
                <a:spcPct val="150000"/>
              </a:lnSpc>
              <a:buNone/>
            </a:pPr>
            <a:r>
              <a:rPr lang="en-US" sz="1700" dirty="0">
                <a:latin typeface="Source Sans Pro" panose="020B0503030403020204" pitchFamily="34" charset="0"/>
                <a:ea typeface="Source Sans Pro" panose="020B0503030403020204" pitchFamily="34" charset="0"/>
                <a:cs typeface="Times New Roman" panose="02020603050405020304" pitchFamily="18" charset="0"/>
              </a:rPr>
              <a:t>All members must be registered with the DCP and be active members of </a:t>
            </a:r>
            <a:r>
              <a:rPr lang="en-US" sz="1700"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1700" dirty="0">
                <a:latin typeface="Source Sans Pro" panose="020B0503030403020204" pitchFamily="34" charset="0"/>
                <a:ea typeface="Source Sans Pro" panose="020B0503030403020204" pitchFamily="34" charset="0"/>
                <a:cs typeface="Times New Roman" panose="02020603050405020304" pitchFamily="18" charset="0"/>
              </a:rPr>
              <a:t>. We have received several inquiries requesting that a Team ID be added to the sales side of closed listings. </a:t>
            </a:r>
            <a:r>
              <a:rPr lang="en-US" sz="1700" b="1" dirty="0">
                <a:latin typeface="Source Sans Pro" panose="020B0503030403020204" pitchFamily="34" charset="0"/>
                <a:ea typeface="Source Sans Pro" panose="020B0503030403020204" pitchFamily="34" charset="0"/>
                <a:cs typeface="Times New Roman" panose="02020603050405020304" pitchFamily="18" charset="0"/>
              </a:rPr>
              <a:t>If a request comes in and the team member is not listed on DCP, </a:t>
            </a:r>
            <a:r>
              <a:rPr lang="en-US" sz="1700" b="1"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1700" b="1" dirty="0">
                <a:latin typeface="Source Sans Pro" panose="020B0503030403020204" pitchFamily="34" charset="0"/>
                <a:ea typeface="Source Sans Pro" panose="020B0503030403020204" pitchFamily="34" charset="0"/>
                <a:cs typeface="Times New Roman" panose="02020603050405020304" pitchFamily="18" charset="0"/>
              </a:rPr>
              <a:t> will not add that Team ID to the closed listings, even if the agent is added after the fact.</a:t>
            </a:r>
          </a:p>
          <a:p>
            <a:pPr lvl="1">
              <a:lnSpc>
                <a:spcPct val="150000"/>
              </a:lnSpc>
            </a:pPr>
            <a:r>
              <a:rPr lang="en-US" sz="1700"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1700" dirty="0">
                <a:latin typeface="Source Sans Pro" panose="020B0503030403020204" pitchFamily="34" charset="0"/>
                <a:ea typeface="Source Sans Pro" panose="020B0503030403020204" pitchFamily="34" charset="0"/>
                <a:cs typeface="Times New Roman" panose="02020603050405020304" pitchFamily="18" charset="0"/>
              </a:rPr>
              <a:t> timestamps the records from DCP showing the full list of agents registered with any team. Any agent added to the team after the listing has closed in </a:t>
            </a:r>
            <a:r>
              <a:rPr lang="en-US" sz="1700"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1700" dirty="0">
                <a:latin typeface="Source Sans Pro" panose="020B0503030403020204" pitchFamily="34" charset="0"/>
                <a:ea typeface="Source Sans Pro" panose="020B0503030403020204" pitchFamily="34" charset="0"/>
                <a:cs typeface="Times New Roman" panose="02020603050405020304" pitchFamily="18" charset="0"/>
              </a:rPr>
              <a:t> will not qualify to have the TEAM ID added to those closed listings, as the agent was not a registered member of the team on DCP prior to the listing closing.</a:t>
            </a:r>
          </a:p>
          <a:p>
            <a:pPr lvl="1">
              <a:lnSpc>
                <a:spcPct val="150000"/>
              </a:lnSpc>
            </a:pPr>
            <a:r>
              <a:rPr lang="en-US" sz="1700" dirty="0">
                <a:latin typeface="Source Sans Pro" panose="020B0503030403020204" pitchFamily="34" charset="0"/>
                <a:ea typeface="Source Sans Pro" panose="020B0503030403020204" pitchFamily="34" charset="0"/>
                <a:cs typeface="Times New Roman" panose="02020603050405020304" pitchFamily="18" charset="0"/>
              </a:rPr>
              <a:t>To add or remove members to a team in Matrix, please reach out to our Membership Team via email </a:t>
            </a:r>
            <a:r>
              <a:rPr lang="en-US" sz="1700" dirty="0">
                <a:latin typeface="Source Sans Pro" panose="020B0503030403020204" pitchFamily="34" charset="0"/>
                <a:ea typeface="Source Sans Pro" panose="020B0503030403020204" pitchFamily="34" charset="0"/>
                <a:cs typeface="Times New Roman" panose="02020603050405020304" pitchFamily="18" charset="0"/>
                <a:hlinkClick r:id="rId2"/>
              </a:rPr>
              <a:t>Membership@smartmls.com</a:t>
            </a:r>
            <a:r>
              <a:rPr lang="en-US" sz="1700" dirty="0">
                <a:latin typeface="Source Sans Pro" panose="020B0503030403020204" pitchFamily="34" charset="0"/>
                <a:ea typeface="Source Sans Pro" panose="020B0503030403020204" pitchFamily="34" charset="0"/>
                <a:cs typeface="Times New Roman" panose="02020603050405020304" pitchFamily="18" charset="0"/>
              </a:rPr>
              <a:t> or calling 203-7540-6000, option 2.</a:t>
            </a:r>
          </a:p>
          <a:p>
            <a:pPr lvl="1">
              <a:lnSpc>
                <a:spcPct val="150000"/>
              </a:lnSpc>
            </a:pPr>
            <a:r>
              <a:rPr lang="en-US" sz="1700" dirty="0">
                <a:latin typeface="Source Sans Pro" panose="020B0503030403020204" pitchFamily="34" charset="0"/>
                <a:ea typeface="Source Sans Pro" panose="020B0503030403020204" pitchFamily="34" charset="0"/>
                <a:cs typeface="Times New Roman" panose="02020603050405020304" pitchFamily="18" charset="0"/>
              </a:rPr>
              <a:t>For more information on teams and to register team members with the state, please reach out to DCP directly or click the following link:</a:t>
            </a:r>
          </a:p>
          <a:p>
            <a:pPr lvl="3">
              <a:lnSpc>
                <a:spcPct val="150000"/>
              </a:lnSpc>
            </a:pPr>
            <a:r>
              <a:rPr lang="en-US" sz="1500" dirty="0">
                <a:latin typeface="Source Sans Pro" panose="020B0503030403020204" pitchFamily="34" charset="0"/>
                <a:ea typeface="Source Sans Pro" panose="020B0503030403020204" pitchFamily="34" charset="0"/>
                <a:cs typeface="Times New Roman" panose="02020603050405020304" pitchFamily="18" charset="0"/>
                <a:hlinkClick r:id="rId3"/>
              </a:rPr>
              <a:t>https://portal.ct.gov/DCP/License-Services-Division/All-License-Applications/Real-Estate-Teams</a:t>
            </a:r>
            <a:endParaRPr lang="en-US" sz="1500"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9B77660E-2AAC-232A-6CE0-F4443C33F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5" name="Right Triangle 4">
            <a:extLst>
              <a:ext uri="{FF2B5EF4-FFF2-40B4-BE49-F238E27FC236}">
                <a16:creationId xmlns:a16="http://schemas.microsoft.com/office/drawing/2014/main" id="{3CBEB14E-A937-A5AE-084D-534E1A33E596}"/>
              </a:ext>
            </a:extLst>
          </p:cNvPr>
          <p:cNvSpPr/>
          <p:nvPr/>
        </p:nvSpPr>
        <p:spPr>
          <a:xfrm>
            <a:off x="-55674" y="5097519"/>
            <a:ext cx="3755315" cy="1788473"/>
          </a:xfrm>
          <a:prstGeom prst="rtTriangle">
            <a:avLst/>
          </a:prstGeom>
          <a:blipFill dpi="0" rotWithShape="1">
            <a:blip r:embed="rId5">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13EDA9A-C878-82B2-BA6F-0C074855E28D}"/>
              </a:ext>
            </a:extLst>
          </p:cNvPr>
          <p:cNvSpPr txBox="1"/>
          <p:nvPr/>
        </p:nvSpPr>
        <p:spPr>
          <a:xfrm>
            <a:off x="65255" y="6410325"/>
            <a:ext cx="571500" cy="369332"/>
          </a:xfrm>
          <a:prstGeom prst="rect">
            <a:avLst/>
          </a:prstGeom>
          <a:noFill/>
        </p:spPr>
        <p:txBody>
          <a:bodyPr wrap="square" rtlCol="0">
            <a:spAutoFit/>
          </a:bodyPr>
          <a:lstStyle/>
          <a:p>
            <a:pPr algn="ctr"/>
            <a:r>
              <a:rPr lang="en-US" dirty="0"/>
              <a:t>13</a:t>
            </a:r>
          </a:p>
        </p:txBody>
      </p:sp>
      <p:grpSp>
        <p:nvGrpSpPr>
          <p:cNvPr id="8" name="Group 7">
            <a:extLst>
              <a:ext uri="{FF2B5EF4-FFF2-40B4-BE49-F238E27FC236}">
                <a16:creationId xmlns:a16="http://schemas.microsoft.com/office/drawing/2014/main" id="{1A621CA9-58E8-8246-BE32-493D4ABA3E75}"/>
              </a:ext>
            </a:extLst>
          </p:cNvPr>
          <p:cNvGrpSpPr/>
          <p:nvPr/>
        </p:nvGrpSpPr>
        <p:grpSpPr>
          <a:xfrm>
            <a:off x="10317493" y="239632"/>
            <a:ext cx="1416199" cy="1451056"/>
            <a:chOff x="4460487" y="2703472"/>
            <a:chExt cx="1416199" cy="1451056"/>
          </a:xfrm>
        </p:grpSpPr>
        <p:grpSp>
          <p:nvGrpSpPr>
            <p:cNvPr id="9" name="Group 8">
              <a:extLst>
                <a:ext uri="{FF2B5EF4-FFF2-40B4-BE49-F238E27FC236}">
                  <a16:creationId xmlns:a16="http://schemas.microsoft.com/office/drawing/2014/main" id="{A0BD9D6C-0A2C-6AC1-3B39-BCC597286F39}"/>
                </a:ext>
              </a:extLst>
            </p:cNvPr>
            <p:cNvGrpSpPr/>
            <p:nvPr/>
          </p:nvGrpSpPr>
          <p:grpSpPr>
            <a:xfrm>
              <a:off x="4460487" y="2703472"/>
              <a:ext cx="1416199" cy="1451056"/>
              <a:chOff x="4460489" y="550390"/>
              <a:chExt cx="1416199" cy="1451056"/>
            </a:xfrm>
          </p:grpSpPr>
          <p:sp>
            <p:nvSpPr>
              <p:cNvPr id="11" name="Rectangle 10">
                <a:extLst>
                  <a:ext uri="{FF2B5EF4-FFF2-40B4-BE49-F238E27FC236}">
                    <a16:creationId xmlns:a16="http://schemas.microsoft.com/office/drawing/2014/main" id="{1285123B-F362-4457-A238-72356DAE6E42}"/>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E90212-AF73-274C-C992-55FBFCF302B1}"/>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Icon&#10;&#10;Description automatically generated">
              <a:extLst>
                <a:ext uri="{FF2B5EF4-FFF2-40B4-BE49-F238E27FC236}">
                  <a16:creationId xmlns:a16="http://schemas.microsoft.com/office/drawing/2014/main" id="{0320B319-1D8C-CE51-7390-C9C921A7B1E9}"/>
                </a:ext>
              </a:extLst>
            </p:cNvPr>
            <p:cNvPicPr>
              <a:picLocks noChangeAspect="1"/>
            </p:cNvPicPr>
            <p:nvPr/>
          </p:nvPicPr>
          <p:blipFill rotWithShape="1">
            <a:blip r:embed="rId6">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spTree>
    <p:extLst>
      <p:ext uri="{BB962C8B-B14F-4D97-AF65-F5344CB8AC3E}">
        <p14:creationId xmlns:p14="http://schemas.microsoft.com/office/powerpoint/2010/main" val="14103989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9C19-F56A-583E-BA4C-F871B8E0FC4A}"/>
              </a:ext>
            </a:extLst>
          </p:cNvPr>
          <p:cNvSpPr>
            <a:spLocks noGrp="1"/>
          </p:cNvSpPr>
          <p:nvPr>
            <p:ph type="title"/>
          </p:nvPr>
        </p:nvSpPr>
        <p:spPr>
          <a:xfrm>
            <a:off x="681487" y="77874"/>
            <a:ext cx="9984988" cy="1325563"/>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Compliance Updates</a:t>
            </a:r>
          </a:p>
        </p:txBody>
      </p:sp>
      <p:pic>
        <p:nvPicPr>
          <p:cNvPr id="5" name="Content Placeholder 4" descr="Diagram&#10;&#10;Description automatically generated">
            <a:extLst>
              <a:ext uri="{FF2B5EF4-FFF2-40B4-BE49-F238E27FC236}">
                <a16:creationId xmlns:a16="http://schemas.microsoft.com/office/drawing/2014/main" id="{9B1D0254-DC4A-1B92-0819-949C5DD61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1801" y="803402"/>
            <a:ext cx="4462397" cy="4864013"/>
          </a:xfrm>
          <a:prstGeom prst="rect">
            <a:avLst/>
          </a:prstGeom>
        </p:spPr>
      </p:pic>
      <p:pic>
        <p:nvPicPr>
          <p:cNvPr id="4" name="Picture 3" descr="Icon&#10;&#10;Description automatically generated">
            <a:extLst>
              <a:ext uri="{FF2B5EF4-FFF2-40B4-BE49-F238E27FC236}">
                <a16:creationId xmlns:a16="http://schemas.microsoft.com/office/drawing/2014/main" id="{9883A76E-64C5-B820-3401-777BAEDB0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597" y="6267451"/>
            <a:ext cx="3086868" cy="406634"/>
          </a:xfrm>
          <a:prstGeom prst="rect">
            <a:avLst/>
          </a:prstGeom>
        </p:spPr>
      </p:pic>
      <p:sp>
        <p:nvSpPr>
          <p:cNvPr id="9" name="TextBox 8">
            <a:extLst>
              <a:ext uri="{FF2B5EF4-FFF2-40B4-BE49-F238E27FC236}">
                <a16:creationId xmlns:a16="http://schemas.microsoft.com/office/drawing/2014/main" id="{5B2F39A3-B119-D0FB-1A3F-647F07AA4088}"/>
              </a:ext>
            </a:extLst>
          </p:cNvPr>
          <p:cNvSpPr txBox="1"/>
          <p:nvPr/>
        </p:nvSpPr>
        <p:spPr>
          <a:xfrm>
            <a:off x="937802" y="1273269"/>
            <a:ext cx="5850004" cy="4524315"/>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If a listing is missing Agent or Team information or the listing is closed out with the wrong Sales Agent/Office/Team information, </a:t>
            </a:r>
            <a:r>
              <a:rPr lang="en-US" b="1"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b="1" dirty="0">
                <a:latin typeface="Source Sans Pro" panose="020B0503030403020204" pitchFamily="34" charset="0"/>
                <a:ea typeface="Source Sans Pro" panose="020B0503030403020204" pitchFamily="34" charset="0"/>
                <a:cs typeface="Times New Roman" panose="02020603050405020304" pitchFamily="18" charset="0"/>
              </a:rPr>
              <a:t> Compliance staff are the only ones who can correct the information</a:t>
            </a:r>
            <a:r>
              <a:rPr lang="en-US" dirty="0">
                <a:latin typeface="Source Sans Pro" panose="020B0503030403020204" pitchFamily="34" charset="0"/>
                <a:ea typeface="Source Sans Pro" panose="020B0503030403020204" pitchFamily="34" charset="0"/>
                <a:cs typeface="Times New Roman" panose="02020603050405020304" pitchFamily="18" charset="0"/>
              </a:rPr>
              <a:t>.</a:t>
            </a:r>
          </a:p>
          <a:p>
            <a:endParaRPr lang="en-US" dirty="0">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We can only make these types of changes over the phone if the list agent/Broker/Admin is the one requesting the change.  </a:t>
            </a:r>
          </a:p>
          <a:p>
            <a:endParaRPr lang="en-US"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endParaRPr>
          </a:p>
          <a:p>
            <a:r>
              <a:rPr lang="en-US" b="1" i="0" u="sng"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Note</a:t>
            </a:r>
            <a:r>
              <a:rPr lang="en-US" b="0" i="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To maintain efficiency and accuracy, we only make corrections over the phone for individual listings.</a:t>
            </a:r>
            <a:endParaRPr lang="en-US"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endParaRPr>
          </a:p>
          <a:p>
            <a:endParaRPr lang="en-US" b="0" i="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We will not make changes to the Sales Agent/Office/Team information on a listing that closed more than 1 year (365 days) from the current date.</a:t>
            </a:r>
            <a:endParaRPr lang="en-US"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endParaRPr>
          </a:p>
          <a:p>
            <a:endParaRPr lang="en-US" dirty="0"/>
          </a:p>
        </p:txBody>
      </p:sp>
      <p:sp>
        <p:nvSpPr>
          <p:cNvPr id="3" name="Right Triangle 2">
            <a:extLst>
              <a:ext uri="{FF2B5EF4-FFF2-40B4-BE49-F238E27FC236}">
                <a16:creationId xmlns:a16="http://schemas.microsoft.com/office/drawing/2014/main" id="{1B5FDDCB-9FF4-F4D5-1F84-C26792DB1ADE}"/>
              </a:ext>
            </a:extLst>
          </p:cNvPr>
          <p:cNvSpPr/>
          <p:nvPr/>
        </p:nvSpPr>
        <p:spPr>
          <a:xfrm>
            <a:off x="-55674" y="5097519"/>
            <a:ext cx="3755315" cy="1788473"/>
          </a:xfrm>
          <a:prstGeom prst="rtTriangle">
            <a:avLst/>
          </a:prstGeom>
          <a:blipFill dpi="0" rotWithShape="1">
            <a:blip r:embed="rId4">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A41B2A-9B9F-C959-5B90-E39EA2AAE65D}"/>
              </a:ext>
            </a:extLst>
          </p:cNvPr>
          <p:cNvSpPr txBox="1"/>
          <p:nvPr/>
        </p:nvSpPr>
        <p:spPr>
          <a:xfrm>
            <a:off x="65255" y="6410325"/>
            <a:ext cx="571500" cy="369332"/>
          </a:xfrm>
          <a:prstGeom prst="rect">
            <a:avLst/>
          </a:prstGeom>
          <a:noFill/>
        </p:spPr>
        <p:txBody>
          <a:bodyPr wrap="square" rtlCol="0">
            <a:spAutoFit/>
          </a:bodyPr>
          <a:lstStyle/>
          <a:p>
            <a:pPr algn="ctr"/>
            <a:r>
              <a:rPr lang="en-US" dirty="0"/>
              <a:t>14</a:t>
            </a:r>
          </a:p>
        </p:txBody>
      </p:sp>
      <p:grpSp>
        <p:nvGrpSpPr>
          <p:cNvPr id="8" name="Group 7">
            <a:extLst>
              <a:ext uri="{FF2B5EF4-FFF2-40B4-BE49-F238E27FC236}">
                <a16:creationId xmlns:a16="http://schemas.microsoft.com/office/drawing/2014/main" id="{A8746FD4-F90D-89B8-34C9-63D0FD282957}"/>
              </a:ext>
            </a:extLst>
          </p:cNvPr>
          <p:cNvGrpSpPr/>
          <p:nvPr/>
        </p:nvGrpSpPr>
        <p:grpSpPr>
          <a:xfrm>
            <a:off x="10372031" y="183915"/>
            <a:ext cx="1416199" cy="1451056"/>
            <a:chOff x="4460487" y="2703472"/>
            <a:chExt cx="1416199" cy="1451056"/>
          </a:xfrm>
        </p:grpSpPr>
        <p:grpSp>
          <p:nvGrpSpPr>
            <p:cNvPr id="10" name="Group 9">
              <a:extLst>
                <a:ext uri="{FF2B5EF4-FFF2-40B4-BE49-F238E27FC236}">
                  <a16:creationId xmlns:a16="http://schemas.microsoft.com/office/drawing/2014/main" id="{6A8EDB52-C529-176F-7375-5036F62DB503}"/>
                </a:ext>
              </a:extLst>
            </p:cNvPr>
            <p:cNvGrpSpPr/>
            <p:nvPr/>
          </p:nvGrpSpPr>
          <p:grpSpPr>
            <a:xfrm>
              <a:off x="4460487" y="2703472"/>
              <a:ext cx="1416199" cy="1451056"/>
              <a:chOff x="4460489" y="550390"/>
              <a:chExt cx="1416199" cy="1451056"/>
            </a:xfrm>
          </p:grpSpPr>
          <p:sp>
            <p:nvSpPr>
              <p:cNvPr id="12" name="Rectangle 11">
                <a:extLst>
                  <a:ext uri="{FF2B5EF4-FFF2-40B4-BE49-F238E27FC236}">
                    <a16:creationId xmlns:a16="http://schemas.microsoft.com/office/drawing/2014/main" id="{E2820452-CEFD-5F98-D21E-E0A2F9A234CB}"/>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3A2ABB-A463-79DB-56F1-8A8FC40EDD7F}"/>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24882210-027F-2ED3-B5FE-766A7F5D3AFF}"/>
                </a:ext>
              </a:extLst>
            </p:cNvPr>
            <p:cNvPicPr>
              <a:picLocks noChangeAspect="1"/>
            </p:cNvPicPr>
            <p:nvPr/>
          </p:nvPicPr>
          <p:blipFill rotWithShape="1">
            <a:blip r:embed="rId5">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spTree>
    <p:extLst>
      <p:ext uri="{BB962C8B-B14F-4D97-AF65-F5344CB8AC3E}">
        <p14:creationId xmlns:p14="http://schemas.microsoft.com/office/powerpoint/2010/main" val="13245209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9CDE">
                <a:alpha val="11000"/>
              </a:srgbClr>
            </a:gs>
            <a:gs pos="86000">
              <a:srgbClr val="ACACAC">
                <a:alpha val="29000"/>
                <a:lumMod val="60000"/>
                <a:lumOff val="40000"/>
              </a:srgbClr>
            </a:gs>
            <a:gs pos="68000">
              <a:schemeClr val="bg1">
                <a:lumMod val="85000"/>
              </a:schemeClr>
            </a:gs>
            <a:gs pos="42000">
              <a:schemeClr val="bg1">
                <a:alpha val="51000"/>
              </a:schemeClr>
            </a:gs>
            <a:gs pos="100000">
              <a:srgbClr val="244C5A">
                <a:lumMod val="99000"/>
                <a:alpha val="48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6847-3218-4A49-1500-B146B43D089E}"/>
              </a:ext>
            </a:extLst>
          </p:cNvPr>
          <p:cNvSpPr>
            <a:spLocks noGrp="1"/>
          </p:cNvSpPr>
          <p:nvPr>
            <p:ph type="title"/>
          </p:nvPr>
        </p:nvSpPr>
        <p:spPr>
          <a:xfrm>
            <a:off x="1351196" y="867315"/>
            <a:ext cx="9998374" cy="4782089"/>
          </a:xfrm>
        </p:spPr>
        <p:txBody>
          <a:bodyPr/>
          <a:lstStyle/>
          <a:p>
            <a:pPr algn="ct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PLAN FOR THE FUTURE </a:t>
            </a: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Trust, Cooperation, and Market Information Everyone Can Count On.</a:t>
            </a: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br>
              <a:rPr lang="en-US" sz="4000" b="1" dirty="0">
                <a:latin typeface="Source Sans Pro" panose="020B0503030403020204" pitchFamily="34" charset="0"/>
                <a:ea typeface="Source Sans Pro" panose="020B0503030403020204" pitchFamily="34" charset="0"/>
                <a:cs typeface="Times New Roman" panose="02020603050405020304" pitchFamily="18" charset="0"/>
              </a:rPr>
            </a:br>
            <a:r>
              <a:rPr lang="en-US" sz="4000" b="1" dirty="0">
                <a:latin typeface="Source Sans Pro" panose="020B0503030403020204" pitchFamily="34" charset="0"/>
                <a:ea typeface="Source Sans Pro" panose="020B0503030403020204" pitchFamily="34" charset="0"/>
                <a:cs typeface="Times New Roman" panose="02020603050405020304" pitchFamily="18" charset="0"/>
              </a:rPr>
              <a:t>Servicing Connecticut With You in Mind. </a:t>
            </a:r>
            <a:br>
              <a:rPr lang="en-US" b="1" dirty="0"/>
            </a:br>
            <a:endParaRPr lang="en-US" b="1" dirty="0"/>
          </a:p>
        </p:txBody>
      </p:sp>
      <p:pic>
        <p:nvPicPr>
          <p:cNvPr id="4" name="Picture 3" descr="Icon&#10;&#10;Description automatically generated">
            <a:extLst>
              <a:ext uri="{FF2B5EF4-FFF2-40B4-BE49-F238E27FC236}">
                <a16:creationId xmlns:a16="http://schemas.microsoft.com/office/drawing/2014/main" id="{E3E78A29-BA04-F9BB-E3D1-E7DEA8017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1125" y="6340115"/>
            <a:ext cx="3086868" cy="406634"/>
          </a:xfrm>
          <a:prstGeom prst="rect">
            <a:avLst/>
          </a:prstGeom>
        </p:spPr>
      </p:pic>
      <p:pic>
        <p:nvPicPr>
          <p:cNvPr id="11" name="Picture 10">
            <a:extLst>
              <a:ext uri="{FF2B5EF4-FFF2-40B4-BE49-F238E27FC236}">
                <a16:creationId xmlns:a16="http://schemas.microsoft.com/office/drawing/2014/main" id="{8628628D-5241-3D8C-3D67-8DE33B2CEC96}"/>
              </a:ext>
            </a:extLst>
          </p:cNvPr>
          <p:cNvPicPr>
            <a:picLocks noChangeAspect="1"/>
          </p:cNvPicPr>
          <p:nvPr/>
        </p:nvPicPr>
        <p:blipFill>
          <a:blip r:embed="rId3"/>
          <a:stretch>
            <a:fillRect/>
          </a:stretch>
        </p:blipFill>
        <p:spPr>
          <a:xfrm>
            <a:off x="1351196" y="764186"/>
            <a:ext cx="9848850" cy="4782089"/>
          </a:xfrm>
          <a:prstGeom prst="rect">
            <a:avLst/>
          </a:prstGeom>
        </p:spPr>
      </p:pic>
      <p:sp>
        <p:nvSpPr>
          <p:cNvPr id="10" name="Right Triangle 9">
            <a:extLst>
              <a:ext uri="{FF2B5EF4-FFF2-40B4-BE49-F238E27FC236}">
                <a16:creationId xmlns:a16="http://schemas.microsoft.com/office/drawing/2014/main" id="{5BD08A6A-722B-47F0-7EA4-BDB4511F1CCB}"/>
              </a:ext>
            </a:extLst>
          </p:cNvPr>
          <p:cNvSpPr/>
          <p:nvPr/>
        </p:nvSpPr>
        <p:spPr>
          <a:xfrm>
            <a:off x="-55674" y="5097519"/>
            <a:ext cx="3755315" cy="1788473"/>
          </a:xfrm>
          <a:prstGeom prst="rtTriangle">
            <a:avLst/>
          </a:prstGeom>
          <a:blipFill dpi="0" rotWithShape="1">
            <a:blip r:embed="rId4">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0F80105-D84A-1519-3175-7EF9C90C5D2A}"/>
              </a:ext>
            </a:extLst>
          </p:cNvPr>
          <p:cNvSpPr txBox="1"/>
          <p:nvPr/>
        </p:nvSpPr>
        <p:spPr>
          <a:xfrm>
            <a:off x="65255" y="6410325"/>
            <a:ext cx="571500" cy="369332"/>
          </a:xfrm>
          <a:prstGeom prst="rect">
            <a:avLst/>
          </a:prstGeom>
          <a:noFill/>
        </p:spPr>
        <p:txBody>
          <a:bodyPr wrap="square" rtlCol="0">
            <a:spAutoFit/>
          </a:bodyPr>
          <a:lstStyle/>
          <a:p>
            <a:pPr algn="ctr"/>
            <a:r>
              <a:rPr lang="en-US" dirty="0"/>
              <a:t>15</a:t>
            </a:r>
          </a:p>
        </p:txBody>
      </p:sp>
    </p:spTree>
    <p:extLst>
      <p:ext uri="{BB962C8B-B14F-4D97-AF65-F5344CB8AC3E}">
        <p14:creationId xmlns:p14="http://schemas.microsoft.com/office/powerpoint/2010/main" val="282961442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5000" r="-15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D9EE8-61FA-1D43-38A8-731C5508AC45}"/>
              </a:ext>
            </a:extLst>
          </p:cNvPr>
          <p:cNvSpPr/>
          <p:nvPr/>
        </p:nvSpPr>
        <p:spPr>
          <a:xfrm>
            <a:off x="1602296" y="1566863"/>
            <a:ext cx="9203617" cy="4132753"/>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B85CF-1263-4DC5-0394-89FC7B0CC3D2}"/>
              </a:ext>
            </a:extLst>
          </p:cNvPr>
          <p:cNvSpPr>
            <a:spLocks noGrp="1"/>
          </p:cNvSpPr>
          <p:nvPr>
            <p:ph type="title"/>
          </p:nvPr>
        </p:nvSpPr>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New Beginnings With Purpose</a:t>
            </a:r>
          </a:p>
        </p:txBody>
      </p:sp>
      <p:sp>
        <p:nvSpPr>
          <p:cNvPr id="3" name="Content Placeholder 2">
            <a:extLst>
              <a:ext uri="{FF2B5EF4-FFF2-40B4-BE49-F238E27FC236}">
                <a16:creationId xmlns:a16="http://schemas.microsoft.com/office/drawing/2014/main" id="{D7AC01D7-1A77-9A0C-E907-328F12803C86}"/>
              </a:ext>
            </a:extLst>
          </p:cNvPr>
          <p:cNvSpPr>
            <a:spLocks noGrp="1"/>
          </p:cNvSpPr>
          <p:nvPr>
            <p:ph idx="1"/>
          </p:nvPr>
        </p:nvSpPr>
        <p:spPr>
          <a:xfrm>
            <a:off x="1602296" y="1705496"/>
            <a:ext cx="9203617" cy="3994120"/>
          </a:xfrm>
        </p:spPr>
        <p:txBody>
          <a:bodyPr>
            <a:normAutofit fontScale="92500" lnSpcReduction="20000"/>
          </a:bodyPr>
          <a:lstStyle/>
          <a:p>
            <a:pPr>
              <a:lnSpc>
                <a:spcPct val="120000"/>
              </a:lnSpc>
            </a:pPr>
            <a:r>
              <a:rPr lang="en-US" sz="2400"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2400" dirty="0">
                <a:latin typeface="Source Sans Pro" panose="020B0503030403020204" pitchFamily="34" charset="0"/>
                <a:ea typeface="Source Sans Pro" panose="020B0503030403020204" pitchFamily="34" charset="0"/>
                <a:cs typeface="Times New Roman" panose="02020603050405020304" pitchFamily="18" charset="0"/>
              </a:rPr>
              <a:t> is here to guide you through a series of changes to our platform. With step-by-step inclusive guidance and a new outlook on the 2023 market ahead, we will elevate your business by creating a streamlined approach to the end-user experience. </a:t>
            </a:r>
          </a:p>
          <a:p>
            <a:pPr>
              <a:lnSpc>
                <a:spcPct val="120000"/>
              </a:lnSpc>
            </a:pPr>
            <a:endParaRPr lang="en-US" sz="2400"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20000"/>
              </a:lnSpc>
            </a:pPr>
            <a:r>
              <a:rPr lang="en-US" sz="2400" dirty="0">
                <a:latin typeface="Source Sans Pro" panose="020B0503030403020204" pitchFamily="34" charset="0"/>
                <a:ea typeface="Source Sans Pro" panose="020B0503030403020204" pitchFamily="34" charset="0"/>
                <a:cs typeface="Times New Roman" panose="02020603050405020304" pitchFamily="18" charset="0"/>
              </a:rPr>
              <a:t>Please read correspondences from </a:t>
            </a:r>
            <a:r>
              <a:rPr lang="en-US" sz="2400"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2400" dirty="0">
                <a:latin typeface="Source Sans Pro" panose="020B0503030403020204" pitchFamily="34" charset="0"/>
                <a:ea typeface="Source Sans Pro" panose="020B0503030403020204" pitchFamily="34" charset="0"/>
                <a:cs typeface="Times New Roman" panose="02020603050405020304" pitchFamily="18" charset="0"/>
              </a:rPr>
              <a:t> in the future, as we will provide further details as products develop. </a:t>
            </a:r>
          </a:p>
          <a:p>
            <a:pPr>
              <a:lnSpc>
                <a:spcPct val="120000"/>
              </a:lnSpc>
            </a:pPr>
            <a:endParaRPr lang="en-US" sz="2400"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20000"/>
              </a:lnSpc>
            </a:pPr>
            <a:r>
              <a:rPr lang="en-US" sz="2400" dirty="0">
                <a:latin typeface="Source Sans Pro" panose="020B0503030403020204" pitchFamily="34" charset="0"/>
                <a:ea typeface="Source Sans Pro" panose="020B0503030403020204" pitchFamily="34" charset="0"/>
                <a:cs typeface="Times New Roman" panose="02020603050405020304" pitchFamily="18" charset="0"/>
              </a:rPr>
              <a:t>We look forward to hearing your feedback and delivering a beneficial, productive marketplace – just for you.</a:t>
            </a:r>
          </a:p>
        </p:txBody>
      </p:sp>
      <p:sp>
        <p:nvSpPr>
          <p:cNvPr id="6" name="TextBox 5">
            <a:extLst>
              <a:ext uri="{FF2B5EF4-FFF2-40B4-BE49-F238E27FC236}">
                <a16:creationId xmlns:a16="http://schemas.microsoft.com/office/drawing/2014/main" id="{AEE967E0-2FE6-7863-2976-82894F887011}"/>
              </a:ext>
            </a:extLst>
          </p:cNvPr>
          <p:cNvSpPr txBox="1"/>
          <p:nvPr/>
        </p:nvSpPr>
        <p:spPr>
          <a:xfrm>
            <a:off x="65255" y="6410325"/>
            <a:ext cx="571500" cy="369332"/>
          </a:xfrm>
          <a:prstGeom prst="rect">
            <a:avLst/>
          </a:prstGeom>
          <a:noFill/>
        </p:spPr>
        <p:txBody>
          <a:bodyPr wrap="square" rtlCol="0">
            <a:spAutoFit/>
          </a:bodyPr>
          <a:lstStyle/>
          <a:p>
            <a:pPr algn="ctr"/>
            <a:r>
              <a:rPr lang="en-US" dirty="0"/>
              <a:t>16</a:t>
            </a:r>
          </a:p>
        </p:txBody>
      </p:sp>
      <p:pic>
        <p:nvPicPr>
          <p:cNvPr id="5" name="Picture 4" descr="Icon&#10;&#10;Description automatically generated">
            <a:extLst>
              <a:ext uri="{FF2B5EF4-FFF2-40B4-BE49-F238E27FC236}">
                <a16:creationId xmlns:a16="http://schemas.microsoft.com/office/drawing/2014/main" id="{65B159AD-E662-B8C5-BA10-F9FB13D8C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125" y="6340115"/>
            <a:ext cx="3086868" cy="406634"/>
          </a:xfrm>
          <a:prstGeom prst="rect">
            <a:avLst/>
          </a:prstGeom>
        </p:spPr>
      </p:pic>
    </p:spTree>
    <p:extLst>
      <p:ext uri="{BB962C8B-B14F-4D97-AF65-F5344CB8AC3E}">
        <p14:creationId xmlns:p14="http://schemas.microsoft.com/office/powerpoint/2010/main" val="9059992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2A33-8C96-EE0D-3FA1-6620BFB08CAE}"/>
              </a:ext>
            </a:extLst>
          </p:cNvPr>
          <p:cNvSpPr>
            <a:spLocks noGrp="1"/>
          </p:cNvSpPr>
          <p:nvPr>
            <p:ph type="title"/>
          </p:nvPr>
        </p:nvSpPr>
        <p:spPr>
          <a:xfrm>
            <a:off x="719745" y="69276"/>
            <a:ext cx="10515600" cy="1325563"/>
          </a:xfrm>
        </p:spPr>
        <p:txBody>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Need Help with Something Else? </a:t>
            </a:r>
          </a:p>
        </p:txBody>
      </p:sp>
      <p:sp>
        <p:nvSpPr>
          <p:cNvPr id="3" name="Content Placeholder 2">
            <a:extLst>
              <a:ext uri="{FF2B5EF4-FFF2-40B4-BE49-F238E27FC236}">
                <a16:creationId xmlns:a16="http://schemas.microsoft.com/office/drawing/2014/main" id="{F3E8CF7F-BA6F-2DC5-EE53-0E72BC6483B2}"/>
              </a:ext>
            </a:extLst>
          </p:cNvPr>
          <p:cNvSpPr>
            <a:spLocks noGrp="1"/>
          </p:cNvSpPr>
          <p:nvPr>
            <p:ph idx="1"/>
          </p:nvPr>
        </p:nvSpPr>
        <p:spPr>
          <a:xfrm>
            <a:off x="1371229" y="1368762"/>
            <a:ext cx="9772426" cy="4762072"/>
          </a:xfrm>
        </p:spPr>
        <p:txBody>
          <a:bodyPr>
            <a:noAutofit/>
          </a:bodyPr>
          <a:lstStyle/>
          <a:p>
            <a:r>
              <a:rPr lang="en-US" sz="2200" dirty="0">
                <a:latin typeface="Source Sans Pro" panose="020B0503030403020204" pitchFamily="34" charset="0"/>
                <a:ea typeface="Source Sans Pro" panose="020B0503030403020204" pitchFamily="34" charset="0"/>
                <a:cs typeface="Times New Roman" panose="02020603050405020304" pitchFamily="18" charset="0"/>
              </a:rPr>
              <a:t>Access our 24/7 </a:t>
            </a:r>
            <a:r>
              <a:rPr lang="en-US" sz="2200" dirty="0" err="1">
                <a:latin typeface="Source Sans Pro" panose="020B0503030403020204" pitchFamily="34" charset="0"/>
                <a:ea typeface="Source Sans Pro" panose="020B0503030403020204" pitchFamily="34" charset="0"/>
                <a:cs typeface="Times New Roman" panose="02020603050405020304" pitchFamily="18" charset="0"/>
              </a:rPr>
              <a:t>SmartDesk</a:t>
            </a:r>
            <a:r>
              <a:rPr lang="en-US" sz="2200" dirty="0">
                <a:latin typeface="Source Sans Pro" panose="020B0503030403020204" pitchFamily="34" charset="0"/>
                <a:ea typeface="Source Sans Pro" panose="020B0503030403020204" pitchFamily="34" charset="0"/>
                <a:cs typeface="Times New Roman" panose="02020603050405020304" pitchFamily="18" charset="0"/>
              </a:rPr>
              <a:t> </a:t>
            </a:r>
            <a:r>
              <a:rPr lang="en-US" sz="2200" dirty="0">
                <a:latin typeface="Source Sans Pro" panose="020B0503030403020204" pitchFamily="34" charset="0"/>
                <a:ea typeface="Source Sans Pro" panose="020B0503030403020204" pitchFamily="34" charset="0"/>
                <a:cs typeface="Times New Roman" panose="02020603050405020304" pitchFamily="18" charset="0"/>
                <a:hlinkClick r:id="rId2"/>
              </a:rPr>
              <a:t>HERE</a:t>
            </a:r>
            <a:r>
              <a:rPr lang="en-US" sz="2200" dirty="0">
                <a:latin typeface="Source Sans Pro" panose="020B0503030403020204" pitchFamily="34" charset="0"/>
                <a:ea typeface="Source Sans Pro" panose="020B0503030403020204" pitchFamily="34" charset="0"/>
                <a:cs typeface="Times New Roman" panose="02020603050405020304" pitchFamily="18" charset="0"/>
              </a:rPr>
              <a:t> for answers to common questions. You can also utilize our chat feature by clicking this icon          located on the bottom right corner of the </a:t>
            </a:r>
            <a:r>
              <a:rPr lang="en-US" sz="2200" dirty="0" err="1">
                <a:latin typeface="Source Sans Pro" panose="020B0503030403020204" pitchFamily="34" charset="0"/>
                <a:ea typeface="Source Sans Pro" panose="020B0503030403020204" pitchFamily="34" charset="0"/>
                <a:cs typeface="Times New Roman" panose="02020603050405020304" pitchFamily="18" charset="0"/>
              </a:rPr>
              <a:t>SmartDesk</a:t>
            </a:r>
            <a:r>
              <a:rPr lang="en-US" sz="2200" dirty="0">
                <a:latin typeface="Source Sans Pro" panose="020B0503030403020204" pitchFamily="34" charset="0"/>
                <a:ea typeface="Source Sans Pro" panose="020B0503030403020204" pitchFamily="34" charset="0"/>
                <a:cs typeface="Times New Roman" panose="02020603050405020304" pitchFamily="18" charset="0"/>
              </a:rPr>
              <a:t> screen.</a:t>
            </a:r>
          </a:p>
          <a:p>
            <a:pPr marL="0" indent="0">
              <a:buNone/>
            </a:pPr>
            <a:endParaRPr lang="en-US" sz="2200" dirty="0">
              <a:latin typeface="Source Sans Pro" panose="020B0503030403020204" pitchFamily="34" charset="0"/>
              <a:ea typeface="Source Sans Pro" panose="020B0503030403020204" pitchFamily="34" charset="0"/>
              <a:cs typeface="Times New Roman" panose="02020603050405020304" pitchFamily="18" charset="0"/>
            </a:endParaRPr>
          </a:p>
          <a:p>
            <a:r>
              <a:rPr lang="en-US" sz="2200" dirty="0">
                <a:latin typeface="Source Sans Pro" panose="020B0503030403020204" pitchFamily="34" charset="0"/>
                <a:ea typeface="Source Sans Pro" panose="020B0503030403020204" pitchFamily="34" charset="0"/>
                <a:cs typeface="Times New Roman" panose="02020603050405020304" pitchFamily="18" charset="0"/>
              </a:rPr>
              <a:t>Contact </a:t>
            </a:r>
            <a:r>
              <a:rPr lang="en-US" sz="2200" dirty="0" err="1">
                <a:latin typeface="Source Sans Pro" panose="020B0503030403020204" pitchFamily="34" charset="0"/>
                <a:ea typeface="Source Sans Pro" panose="020B0503030403020204" pitchFamily="34" charset="0"/>
                <a:cs typeface="Times New Roman" panose="02020603050405020304" pitchFamily="18" charset="0"/>
              </a:rPr>
              <a:t>SmartMLS</a:t>
            </a:r>
            <a:r>
              <a:rPr lang="en-US" sz="2200" dirty="0">
                <a:latin typeface="Source Sans Pro" panose="020B0503030403020204" pitchFamily="34" charset="0"/>
                <a:ea typeface="Source Sans Pro" panose="020B0503030403020204" pitchFamily="34" charset="0"/>
                <a:cs typeface="Times New Roman" panose="02020603050405020304" pitchFamily="18" charset="0"/>
              </a:rPr>
              <a:t> with assistance on Compliance, Technical Support, or Membership Questions:</a:t>
            </a:r>
          </a:p>
          <a:p>
            <a:pPr lvl="3"/>
            <a:r>
              <a:rPr lang="en-US" sz="2200" b="1" dirty="0">
                <a:latin typeface="Source Sans Pro" panose="020B0503030403020204" pitchFamily="34" charset="0"/>
                <a:ea typeface="Source Sans Pro" panose="020B0503030403020204" pitchFamily="34" charset="0"/>
                <a:cs typeface="Times New Roman" panose="02020603050405020304" pitchFamily="18" charset="0"/>
              </a:rPr>
              <a:t>203-750-6000</a:t>
            </a:r>
          </a:p>
          <a:p>
            <a:pPr lvl="3"/>
            <a:r>
              <a:rPr lang="en-US" sz="2200" b="1" dirty="0">
                <a:latin typeface="Source Sans Pro" panose="020B0503030403020204" pitchFamily="34" charset="0"/>
                <a:ea typeface="Source Sans Pro" panose="020B0503030403020204" pitchFamily="34" charset="0"/>
                <a:cs typeface="Times New Roman" panose="02020603050405020304" pitchFamily="18" charset="0"/>
              </a:rPr>
              <a:t>Support@Smartmls.com</a:t>
            </a:r>
          </a:p>
          <a:p>
            <a:pPr lvl="3"/>
            <a:endParaRPr lang="en-US" sz="2200" dirty="0">
              <a:latin typeface="Source Sans Pro" panose="020B0503030403020204" pitchFamily="34" charset="0"/>
              <a:ea typeface="Source Sans Pro" panose="020B0503030403020204" pitchFamily="34" charset="0"/>
              <a:cs typeface="Times New Roman" panose="02020603050405020304" pitchFamily="18" charset="0"/>
            </a:endParaRPr>
          </a:p>
          <a:p>
            <a:r>
              <a:rPr lang="en-US" sz="2200" dirty="0">
                <a:latin typeface="Source Sans Pro" panose="020B0503030403020204" pitchFamily="34" charset="0"/>
                <a:ea typeface="Source Sans Pro" panose="020B0503030403020204" pitchFamily="34" charset="0"/>
                <a:cs typeface="Times New Roman" panose="02020603050405020304" pitchFamily="18" charset="0"/>
              </a:rPr>
              <a:t>Hours of Operation:</a:t>
            </a:r>
          </a:p>
          <a:p>
            <a:pPr lvl="3"/>
            <a:r>
              <a:rPr lang="en-US" sz="2200" dirty="0">
                <a:latin typeface="Source Sans Pro" panose="020B0503030403020204" pitchFamily="34" charset="0"/>
                <a:ea typeface="Source Sans Pro" panose="020B0503030403020204" pitchFamily="34" charset="0"/>
                <a:cs typeface="Times New Roman" panose="02020603050405020304" pitchFamily="18" charset="0"/>
              </a:rPr>
              <a:t>Monday - Thursday 8:30am-7:00pm</a:t>
            </a:r>
          </a:p>
          <a:p>
            <a:pPr lvl="3"/>
            <a:r>
              <a:rPr lang="en-US" sz="2200" dirty="0">
                <a:latin typeface="Source Sans Pro" panose="020B0503030403020204" pitchFamily="34" charset="0"/>
                <a:ea typeface="Source Sans Pro" panose="020B0503030403020204" pitchFamily="34" charset="0"/>
                <a:cs typeface="Times New Roman" panose="02020603050405020304" pitchFamily="18" charset="0"/>
              </a:rPr>
              <a:t>Friday – 8:30am – 6:00pm</a:t>
            </a:r>
          </a:p>
          <a:p>
            <a:pPr lvl="3"/>
            <a:r>
              <a:rPr lang="en-US" sz="2200" dirty="0">
                <a:latin typeface="Source Sans Pro" panose="020B0503030403020204" pitchFamily="34" charset="0"/>
                <a:ea typeface="Source Sans Pro" panose="020B0503030403020204" pitchFamily="34" charset="0"/>
                <a:cs typeface="Times New Roman" panose="02020603050405020304" pitchFamily="18" charset="0"/>
              </a:rPr>
              <a:t>Weekends – 9am – 3:00pm</a:t>
            </a:r>
          </a:p>
        </p:txBody>
      </p:sp>
      <p:sp>
        <p:nvSpPr>
          <p:cNvPr id="5" name="Right Triangle 4">
            <a:extLst>
              <a:ext uri="{FF2B5EF4-FFF2-40B4-BE49-F238E27FC236}">
                <a16:creationId xmlns:a16="http://schemas.microsoft.com/office/drawing/2014/main" id="{F9C83ED7-4FE7-63D3-208D-212B1D43F697}"/>
              </a:ext>
            </a:extLst>
          </p:cNvPr>
          <p:cNvSpPr/>
          <p:nvPr/>
        </p:nvSpPr>
        <p:spPr>
          <a:xfrm>
            <a:off x="-55674" y="5097519"/>
            <a:ext cx="3755315" cy="1788473"/>
          </a:xfrm>
          <a:prstGeom prst="rtTriangle">
            <a:avLst/>
          </a:prstGeom>
          <a:blipFill dpi="0" rotWithShape="1">
            <a:blip r:embed="rId3">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Qr code&#10;&#10;Description automatically generated with medium confidence">
            <a:extLst>
              <a:ext uri="{FF2B5EF4-FFF2-40B4-BE49-F238E27FC236}">
                <a16:creationId xmlns:a16="http://schemas.microsoft.com/office/drawing/2014/main" id="{D6F38821-2E5E-F5A6-0268-92C4838FCAFE}"/>
              </a:ext>
            </a:extLst>
          </p:cNvPr>
          <p:cNvPicPr>
            <a:picLocks noChangeAspect="1"/>
          </p:cNvPicPr>
          <p:nvPr/>
        </p:nvPicPr>
        <p:blipFill rotWithShape="1">
          <a:blip r:embed="rId4">
            <a:extLst>
              <a:ext uri="{28A0092B-C50C-407E-A947-70E740481C1C}">
                <a14:useLocalDpi xmlns:a14="http://schemas.microsoft.com/office/drawing/2010/main" val="0"/>
              </a:ext>
            </a:extLst>
          </a:blip>
          <a:srcRect l="27582" t="14712" r="33534" b="55862"/>
          <a:stretch/>
        </p:blipFill>
        <p:spPr>
          <a:xfrm>
            <a:off x="9324023" y="4270993"/>
            <a:ext cx="1687491" cy="1653052"/>
          </a:xfrm>
          <a:prstGeom prst="rect">
            <a:avLst/>
          </a:prstGeom>
        </p:spPr>
      </p:pic>
      <p:sp>
        <p:nvSpPr>
          <p:cNvPr id="7" name="TextBox 6">
            <a:extLst>
              <a:ext uri="{FF2B5EF4-FFF2-40B4-BE49-F238E27FC236}">
                <a16:creationId xmlns:a16="http://schemas.microsoft.com/office/drawing/2014/main" id="{82D584A9-A93F-C876-0E0F-CDF6B9EAB560}"/>
              </a:ext>
            </a:extLst>
          </p:cNvPr>
          <p:cNvSpPr txBox="1"/>
          <p:nvPr/>
        </p:nvSpPr>
        <p:spPr>
          <a:xfrm>
            <a:off x="65255" y="6410325"/>
            <a:ext cx="571500" cy="369332"/>
          </a:xfrm>
          <a:prstGeom prst="rect">
            <a:avLst/>
          </a:prstGeom>
          <a:noFill/>
        </p:spPr>
        <p:txBody>
          <a:bodyPr wrap="square" rtlCol="0">
            <a:spAutoFit/>
          </a:bodyPr>
          <a:lstStyle/>
          <a:p>
            <a:pPr algn="ctr"/>
            <a:r>
              <a:rPr lang="en-US" dirty="0"/>
              <a:t>17</a:t>
            </a:r>
          </a:p>
        </p:txBody>
      </p:sp>
      <p:pic>
        <p:nvPicPr>
          <p:cNvPr id="10" name="Picture 9" descr="A picture containing icon&#10;&#10;Description automatically generated">
            <a:extLst>
              <a:ext uri="{FF2B5EF4-FFF2-40B4-BE49-F238E27FC236}">
                <a16:creationId xmlns:a16="http://schemas.microsoft.com/office/drawing/2014/main" id="{351C7CEA-F60E-0C39-9CA5-738CC1ED2B22}"/>
              </a:ext>
            </a:extLst>
          </p:cNvPr>
          <p:cNvPicPr>
            <a:picLocks noChangeAspect="1"/>
          </p:cNvPicPr>
          <p:nvPr/>
        </p:nvPicPr>
        <p:blipFill rotWithShape="1">
          <a:blip r:embed="rId5">
            <a:extLst>
              <a:ext uri="{28A0092B-C50C-407E-A947-70E740481C1C}">
                <a14:useLocalDpi xmlns:a14="http://schemas.microsoft.com/office/drawing/2010/main" val="0"/>
              </a:ext>
            </a:extLst>
          </a:blip>
          <a:srcRect l="27123" t="33725" r="26580" b="34745"/>
          <a:stretch/>
        </p:blipFill>
        <p:spPr>
          <a:xfrm>
            <a:off x="10671625" y="69276"/>
            <a:ext cx="1248731" cy="1100854"/>
          </a:xfrm>
          <a:prstGeom prst="rect">
            <a:avLst/>
          </a:prstGeom>
        </p:spPr>
      </p:pic>
      <p:pic>
        <p:nvPicPr>
          <p:cNvPr id="6" name="Picture 5">
            <a:extLst>
              <a:ext uri="{FF2B5EF4-FFF2-40B4-BE49-F238E27FC236}">
                <a16:creationId xmlns:a16="http://schemas.microsoft.com/office/drawing/2014/main" id="{5CFBB9D0-9CA0-6037-D2DF-B2D33C1AB3BF}"/>
              </a:ext>
            </a:extLst>
          </p:cNvPr>
          <p:cNvPicPr>
            <a:picLocks noChangeAspect="1"/>
          </p:cNvPicPr>
          <p:nvPr/>
        </p:nvPicPr>
        <p:blipFill>
          <a:blip r:embed="rId6"/>
          <a:stretch>
            <a:fillRect/>
          </a:stretch>
        </p:blipFill>
        <p:spPr>
          <a:xfrm>
            <a:off x="7807576" y="6200554"/>
            <a:ext cx="4112780" cy="419541"/>
          </a:xfrm>
          <a:prstGeom prst="rect">
            <a:avLst/>
          </a:prstGeom>
        </p:spPr>
      </p:pic>
      <p:pic>
        <p:nvPicPr>
          <p:cNvPr id="15" name="Picture 14">
            <a:extLst>
              <a:ext uri="{FF2B5EF4-FFF2-40B4-BE49-F238E27FC236}">
                <a16:creationId xmlns:a16="http://schemas.microsoft.com/office/drawing/2014/main" id="{F89F9784-31CD-EAAF-CF38-42826F9ACEF9}"/>
              </a:ext>
            </a:extLst>
          </p:cNvPr>
          <p:cNvPicPr>
            <a:picLocks noChangeAspect="1"/>
          </p:cNvPicPr>
          <p:nvPr/>
        </p:nvPicPr>
        <p:blipFill>
          <a:blip r:embed="rId7"/>
          <a:stretch>
            <a:fillRect/>
          </a:stretch>
        </p:blipFill>
        <p:spPr>
          <a:xfrm>
            <a:off x="7243992" y="1656771"/>
            <a:ext cx="416724" cy="403902"/>
          </a:xfrm>
          <a:prstGeom prst="rect">
            <a:avLst/>
          </a:prstGeom>
        </p:spPr>
      </p:pic>
    </p:spTree>
    <p:extLst>
      <p:ext uri="{BB962C8B-B14F-4D97-AF65-F5344CB8AC3E}">
        <p14:creationId xmlns:p14="http://schemas.microsoft.com/office/powerpoint/2010/main" val="261537607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5B6644-CC94-42BD-6C23-16B5C76A24A1}"/>
              </a:ext>
            </a:extLst>
          </p:cNvPr>
          <p:cNvSpPr/>
          <p:nvPr/>
        </p:nvSpPr>
        <p:spPr>
          <a:xfrm>
            <a:off x="6096000" y="0"/>
            <a:ext cx="6106510" cy="6858000"/>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E86D01-EE7E-8B14-3F6A-AFED8D5D0556}"/>
              </a:ext>
            </a:extLst>
          </p:cNvPr>
          <p:cNvSpPr>
            <a:spLocks noGrp="1"/>
          </p:cNvSpPr>
          <p:nvPr>
            <p:ph type="ctrTitle"/>
          </p:nvPr>
        </p:nvSpPr>
        <p:spPr>
          <a:xfrm rot="16200000">
            <a:off x="-2062541" y="2758538"/>
            <a:ext cx="5638800" cy="914855"/>
          </a:xfrm>
        </p:spPr>
        <p:txBody>
          <a:bodyPr>
            <a:normAutofit/>
          </a:bodyPr>
          <a:lstStyle/>
          <a:p>
            <a:r>
              <a:rPr lang="en-US" sz="4800" b="1" dirty="0">
                <a:latin typeface="Source Sans Pro" panose="020B0503030403020204" pitchFamily="34" charset="0"/>
                <a:ea typeface="Source Sans Pro" panose="020B0503030403020204" pitchFamily="34" charset="0"/>
                <a:cs typeface="Times New Roman" panose="02020603050405020304" pitchFamily="18" charset="0"/>
              </a:rPr>
              <a:t>Table of Contents</a:t>
            </a:r>
          </a:p>
        </p:txBody>
      </p:sp>
      <p:cxnSp>
        <p:nvCxnSpPr>
          <p:cNvPr id="5" name="Straight Connector 4">
            <a:extLst>
              <a:ext uri="{FF2B5EF4-FFF2-40B4-BE49-F238E27FC236}">
                <a16:creationId xmlns:a16="http://schemas.microsoft.com/office/drawing/2014/main" id="{4262A121-1AF5-9886-58F1-6E5F7D152A27}"/>
              </a:ext>
            </a:extLst>
          </p:cNvPr>
          <p:cNvCxnSpPr>
            <a:cxnSpLocks/>
          </p:cNvCxnSpPr>
          <p:nvPr/>
        </p:nvCxnSpPr>
        <p:spPr>
          <a:xfrm>
            <a:off x="1523003" y="0"/>
            <a:ext cx="0" cy="5674415"/>
          </a:xfrm>
          <a:prstGeom prst="line">
            <a:avLst/>
          </a:prstGeom>
          <a:ln w="76200" cmpd="sng">
            <a:solidFill>
              <a:srgbClr val="244C5A"/>
            </a:solidFill>
          </a:ln>
        </p:spPr>
        <p:style>
          <a:lnRef idx="3">
            <a:schemeClr val="accent6"/>
          </a:lnRef>
          <a:fillRef idx="0">
            <a:schemeClr val="accent6"/>
          </a:fillRef>
          <a:effectRef idx="2">
            <a:schemeClr val="accent6"/>
          </a:effectRef>
          <a:fontRef idx="minor">
            <a:schemeClr val="tx1"/>
          </a:fontRef>
        </p:style>
      </p:cxnSp>
      <p:sp>
        <p:nvSpPr>
          <p:cNvPr id="41" name="TextBox 40">
            <a:extLst>
              <a:ext uri="{FF2B5EF4-FFF2-40B4-BE49-F238E27FC236}">
                <a16:creationId xmlns:a16="http://schemas.microsoft.com/office/drawing/2014/main" id="{EF678B35-4257-3978-AC9B-6FE2F05F77FD}"/>
              </a:ext>
            </a:extLst>
          </p:cNvPr>
          <p:cNvSpPr txBox="1"/>
          <p:nvPr/>
        </p:nvSpPr>
        <p:spPr>
          <a:xfrm>
            <a:off x="6205722" y="269288"/>
            <a:ext cx="5996787" cy="2769989"/>
          </a:xfrm>
          <a:prstGeom prst="rect">
            <a:avLst/>
          </a:prstGeom>
          <a:noFill/>
        </p:spPr>
        <p:txBody>
          <a:bodyPr wrap="square" rtlCol="0">
            <a:spAutoFit/>
          </a:bodyPr>
          <a:lstStyle/>
          <a:p>
            <a:pPr algn="l"/>
            <a:r>
              <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rPr>
              <a:t>Market Statistics 2022 - Year in Review</a:t>
            </a:r>
          </a:p>
          <a:p>
            <a:pPr algn="l"/>
            <a:endPar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lvl="1" algn="l">
              <a:buFont typeface="Arial" panose="020B0604020202020204" pitchFamily="34" charset="0"/>
              <a:buChar char="•"/>
            </a:pPr>
            <a:r>
              <a:rPr lang="en-US" sz="1800" dirty="0">
                <a:latin typeface="Source Sans Pro" panose="020B0503030403020204" pitchFamily="34" charset="0"/>
                <a:ea typeface="Source Sans Pro" panose="020B0503030403020204" pitchFamily="34" charset="0"/>
                <a:cs typeface="Times New Roman" panose="02020603050405020304" pitchFamily="18" charset="0"/>
              </a:rPr>
              <a:t>    2022 Annual Report Summary</a:t>
            </a:r>
          </a:p>
          <a:p>
            <a:pPr lvl="1" algn="l">
              <a:buFont typeface="Arial" panose="020B0604020202020204" pitchFamily="34" charset="0"/>
              <a:buChar char="•"/>
            </a:pPr>
            <a:r>
              <a:rPr lang="en-US" sz="1800" dirty="0">
                <a:latin typeface="Source Sans Pro" panose="020B0503030403020204" pitchFamily="34" charset="0"/>
                <a:ea typeface="Source Sans Pro" panose="020B0503030403020204" pitchFamily="34" charset="0"/>
                <a:cs typeface="Times New Roman" panose="02020603050405020304" pitchFamily="18" charset="0"/>
              </a:rPr>
              <a:t>    Area Overviews</a:t>
            </a:r>
          </a:p>
          <a:p>
            <a:pPr lvl="1" algn="l">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Price Range Review</a:t>
            </a:r>
          </a:p>
          <a:p>
            <a:pPr lvl="1" algn="l">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Closed Sales &amp; Pending Sales Review </a:t>
            </a:r>
          </a:p>
          <a:p>
            <a:pPr lvl="1" algn="l">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Median Sales Price – By County</a:t>
            </a:r>
          </a:p>
          <a:p>
            <a:pPr lvl="1" algn="l">
              <a:buFont typeface="Arial" panose="020B0604020202020204" pitchFamily="34" charset="0"/>
              <a:buChar char="•"/>
            </a:pPr>
            <a:endParaRPr lang="en-US" sz="1800" dirty="0">
              <a:latin typeface="Source Sans Pro" panose="020B0503030403020204" pitchFamily="34" charset="0"/>
              <a:ea typeface="Source Sans Pro" panose="020B0503030403020204" pitchFamily="34" charset="0"/>
              <a:cs typeface="Times New Roman" panose="02020603050405020304" pitchFamily="18" charset="0"/>
            </a:endParaRPr>
          </a:p>
          <a:p>
            <a:pPr lvl="1" algn="l">
              <a:buFont typeface="Arial" panose="020B0604020202020204" pitchFamily="34" charset="0"/>
              <a:buChar char="•"/>
            </a:pP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FD376BE2-F721-1E45-4F16-1D514D6B23DC}"/>
              </a:ext>
            </a:extLst>
          </p:cNvPr>
          <p:cNvSpPr txBox="1"/>
          <p:nvPr/>
        </p:nvSpPr>
        <p:spPr>
          <a:xfrm>
            <a:off x="6301250" y="2598003"/>
            <a:ext cx="5696009" cy="1661993"/>
          </a:xfrm>
          <a:prstGeom prst="rect">
            <a:avLst/>
          </a:prstGeom>
          <a:noFill/>
        </p:spPr>
        <p:txBody>
          <a:bodyPr wrap="square" rtlCol="0">
            <a:spAutoFit/>
          </a:bodyPr>
          <a:lstStyle/>
          <a:p>
            <a:pPr algn="l"/>
            <a:r>
              <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rPr>
              <a:t>Compliance</a:t>
            </a:r>
          </a:p>
          <a:p>
            <a:pPr algn="l"/>
            <a:endParaRPr lang="en-US" sz="2400" b="1" i="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lvl="1">
              <a:buFont typeface="Arial" panose="020B0604020202020204" pitchFamily="34" charset="0"/>
              <a:buChar char="•"/>
            </a:pPr>
            <a:r>
              <a:rPr lang="en-US" b="0" i="0" dirty="0">
                <a:effectLst/>
                <a:latin typeface="Source Sans Pro" panose="020B0503030403020204" pitchFamily="34" charset="0"/>
                <a:ea typeface="Source Sans Pro" panose="020B0503030403020204" pitchFamily="34" charset="0"/>
                <a:cs typeface="Times New Roman" panose="02020603050405020304" pitchFamily="18" charset="0"/>
              </a:rPr>
              <a:t>    Updating </a:t>
            </a:r>
            <a:r>
              <a:rPr lang="en-US" dirty="0">
                <a:latin typeface="Source Sans Pro" panose="020B0503030403020204" pitchFamily="34" charset="0"/>
                <a:ea typeface="Source Sans Pro" panose="020B0503030403020204" pitchFamily="34" charset="0"/>
                <a:cs typeface="Times New Roman" panose="02020603050405020304" pitchFamily="18" charset="0"/>
              </a:rPr>
              <a:t>S</a:t>
            </a:r>
            <a:r>
              <a:rPr lang="en-US" b="0" i="0" dirty="0">
                <a:effectLst/>
                <a:latin typeface="Source Sans Pro" panose="020B0503030403020204" pitchFamily="34" charset="0"/>
                <a:ea typeface="Source Sans Pro" panose="020B0503030403020204" pitchFamily="34" charset="0"/>
                <a:cs typeface="Times New Roman" panose="02020603050405020304" pitchFamily="18" charset="0"/>
              </a:rPr>
              <a:t>ales </a:t>
            </a:r>
            <a:r>
              <a:rPr lang="en-US" dirty="0">
                <a:latin typeface="Source Sans Pro" panose="020B0503030403020204" pitchFamily="34" charset="0"/>
                <a:ea typeface="Source Sans Pro" panose="020B0503030403020204" pitchFamily="34" charset="0"/>
                <a:cs typeface="Times New Roman" panose="02020603050405020304" pitchFamily="18" charset="0"/>
              </a:rPr>
              <a:t>I</a:t>
            </a:r>
            <a:r>
              <a:rPr lang="en-US" b="0" i="0" dirty="0">
                <a:effectLst/>
                <a:latin typeface="Source Sans Pro" panose="020B0503030403020204" pitchFamily="34" charset="0"/>
                <a:ea typeface="Source Sans Pro" panose="020B0503030403020204" pitchFamily="34" charset="0"/>
                <a:cs typeface="Times New Roman" panose="02020603050405020304" pitchFamily="18" charset="0"/>
              </a:rPr>
              <a:t>nformation </a:t>
            </a:r>
            <a:r>
              <a:rPr lang="en-US" dirty="0">
                <a:latin typeface="Source Sans Pro" panose="020B0503030403020204" pitchFamily="34" charset="0"/>
                <a:ea typeface="Source Sans Pro" panose="020B0503030403020204" pitchFamily="34" charset="0"/>
                <a:cs typeface="Times New Roman" panose="02020603050405020304" pitchFamily="18" charset="0"/>
              </a:rPr>
              <a:t>B</a:t>
            </a:r>
            <a:r>
              <a:rPr lang="en-US" b="0" i="0" dirty="0">
                <a:effectLst/>
                <a:latin typeface="Source Sans Pro" panose="020B0503030403020204" pitchFamily="34" charset="0"/>
                <a:ea typeface="Source Sans Pro" panose="020B0503030403020204" pitchFamily="34" charset="0"/>
                <a:cs typeface="Times New Roman" panose="02020603050405020304" pitchFamily="18" charset="0"/>
              </a:rPr>
              <a:t>est </a:t>
            </a:r>
            <a:r>
              <a:rPr lang="en-US" dirty="0">
                <a:latin typeface="Source Sans Pro" panose="020B0503030403020204" pitchFamily="34" charset="0"/>
                <a:ea typeface="Source Sans Pro" panose="020B0503030403020204" pitchFamily="34" charset="0"/>
                <a:cs typeface="Times New Roman" panose="02020603050405020304" pitchFamily="18" charset="0"/>
              </a:rPr>
              <a:t>P</a:t>
            </a:r>
            <a:r>
              <a:rPr lang="en-US" b="0" i="0" dirty="0">
                <a:effectLst/>
                <a:latin typeface="Source Sans Pro" panose="020B0503030403020204" pitchFamily="34" charset="0"/>
                <a:ea typeface="Source Sans Pro" panose="020B0503030403020204" pitchFamily="34" charset="0"/>
                <a:cs typeface="Times New Roman" panose="02020603050405020304" pitchFamily="18" charset="0"/>
              </a:rPr>
              <a:t>ractices</a:t>
            </a:r>
          </a:p>
          <a:p>
            <a:pPr lvl="1">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Adding Teams to a Closed Listing</a:t>
            </a:r>
            <a:endParaRPr lang="en-US" b="0" i="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lvl="1">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    Team Updates</a:t>
            </a:r>
          </a:p>
        </p:txBody>
      </p:sp>
      <p:sp>
        <p:nvSpPr>
          <p:cNvPr id="43" name="TextBox 42">
            <a:extLst>
              <a:ext uri="{FF2B5EF4-FFF2-40B4-BE49-F238E27FC236}">
                <a16:creationId xmlns:a16="http://schemas.microsoft.com/office/drawing/2014/main" id="{658076E8-5150-AF94-99C1-DC4465644647}"/>
              </a:ext>
            </a:extLst>
          </p:cNvPr>
          <p:cNvSpPr txBox="1"/>
          <p:nvPr/>
        </p:nvSpPr>
        <p:spPr>
          <a:xfrm>
            <a:off x="6345869" y="4582279"/>
            <a:ext cx="5606769" cy="1661993"/>
          </a:xfrm>
          <a:prstGeom prst="rect">
            <a:avLst/>
          </a:prstGeom>
          <a:noFill/>
        </p:spPr>
        <p:txBody>
          <a:bodyPr wrap="square" rtlCol="0">
            <a:spAutoFit/>
          </a:bodyPr>
          <a:lstStyle/>
          <a:p>
            <a:pPr algn="l"/>
            <a:r>
              <a:rPr lang="en-US" sz="2400" b="1" i="0" dirty="0" err="1">
                <a:effectLst/>
                <a:latin typeface="Source Sans Pro" panose="020B0503030403020204" pitchFamily="34" charset="0"/>
                <a:ea typeface="Source Sans Pro" panose="020B0503030403020204" pitchFamily="34" charset="0"/>
                <a:cs typeface="Times New Roman" panose="02020603050405020304" pitchFamily="18" charset="0"/>
              </a:rPr>
              <a:t>Smart</a:t>
            </a:r>
            <a:r>
              <a:rPr lang="en-US" sz="2400" b="1" dirty="0" err="1">
                <a:latin typeface="Source Sans Pro" panose="020B0503030403020204" pitchFamily="34" charset="0"/>
                <a:ea typeface="Source Sans Pro" panose="020B0503030403020204" pitchFamily="34" charset="0"/>
                <a:cs typeface="Times New Roman" panose="02020603050405020304" pitchFamily="18" charset="0"/>
              </a:rPr>
              <a:t>MLS</a:t>
            </a:r>
            <a:r>
              <a:rPr lang="en-US" sz="2400" b="1" dirty="0">
                <a:latin typeface="Source Sans Pro" panose="020B0503030403020204" pitchFamily="34" charset="0"/>
                <a:ea typeface="Source Sans Pro" panose="020B0503030403020204" pitchFamily="34" charset="0"/>
                <a:cs typeface="Times New Roman" panose="02020603050405020304" pitchFamily="18" charset="0"/>
              </a:rPr>
              <a:t> Updates and Resources</a:t>
            </a:r>
          </a:p>
          <a:p>
            <a:pPr algn="l"/>
            <a:endParaRPr lang="en-US" sz="2400" b="1" dirty="0">
              <a:latin typeface="Source Sans Pro" panose="020B0503030403020204" pitchFamily="34" charset="0"/>
              <a:ea typeface="Source Sans Pro" panose="020B0503030403020204" pitchFamily="34" charset="0"/>
              <a:cs typeface="Times New Roman" panose="02020603050405020304" pitchFamily="18" charset="0"/>
            </a:endParaRPr>
          </a:p>
          <a:p>
            <a:pPr marL="742950" lvl="1"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New Beginnings With Purpose</a:t>
            </a:r>
          </a:p>
          <a:p>
            <a:pPr marL="742950" lvl="1" indent="-285750">
              <a:buFont typeface="Arial" panose="020B0604020202020204" pitchFamily="34" charset="0"/>
              <a:buChar char="•"/>
            </a:pPr>
            <a:r>
              <a:rPr lang="en-US" dirty="0" err="1">
                <a:latin typeface="Source Sans Pro" panose="020B0503030403020204" pitchFamily="34" charset="0"/>
                <a:ea typeface="Source Sans Pro" panose="020B0503030403020204" pitchFamily="34" charset="0"/>
                <a:cs typeface="Times New Roman" panose="02020603050405020304" pitchFamily="18" charset="0"/>
              </a:rPr>
              <a:t>SmartDesk</a:t>
            </a:r>
            <a:r>
              <a:rPr lang="en-US" dirty="0">
                <a:latin typeface="Source Sans Pro" panose="020B0503030403020204" pitchFamily="34" charset="0"/>
                <a:ea typeface="Source Sans Pro" panose="020B0503030403020204" pitchFamily="34" charset="0"/>
                <a:cs typeface="Times New Roman" panose="02020603050405020304" pitchFamily="18" charset="0"/>
              </a:rPr>
              <a:t> Access</a:t>
            </a:r>
          </a:p>
          <a:p>
            <a:pPr marL="742950" lvl="1"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cs typeface="Times New Roman" panose="02020603050405020304" pitchFamily="18" charset="0"/>
              </a:rPr>
              <a:t>Hours of Operation</a:t>
            </a:r>
          </a:p>
        </p:txBody>
      </p:sp>
      <p:grpSp>
        <p:nvGrpSpPr>
          <p:cNvPr id="3" name="Group 2">
            <a:extLst>
              <a:ext uri="{FF2B5EF4-FFF2-40B4-BE49-F238E27FC236}">
                <a16:creationId xmlns:a16="http://schemas.microsoft.com/office/drawing/2014/main" id="{2FBE7162-C4E8-483F-1B9A-0CD9547CF888}"/>
              </a:ext>
            </a:extLst>
          </p:cNvPr>
          <p:cNvGrpSpPr/>
          <p:nvPr/>
        </p:nvGrpSpPr>
        <p:grpSpPr>
          <a:xfrm>
            <a:off x="2837632" y="465752"/>
            <a:ext cx="2770176" cy="1451056"/>
            <a:chOff x="2838014" y="544976"/>
            <a:chExt cx="2770176" cy="1451056"/>
          </a:xfrm>
        </p:grpSpPr>
        <p:grpSp>
          <p:nvGrpSpPr>
            <p:cNvPr id="38" name="Group 37">
              <a:extLst>
                <a:ext uri="{FF2B5EF4-FFF2-40B4-BE49-F238E27FC236}">
                  <a16:creationId xmlns:a16="http://schemas.microsoft.com/office/drawing/2014/main" id="{D14069EF-8615-3185-33BE-F527C56D4409}"/>
                </a:ext>
              </a:extLst>
            </p:cNvPr>
            <p:cNvGrpSpPr/>
            <p:nvPr/>
          </p:nvGrpSpPr>
          <p:grpSpPr>
            <a:xfrm>
              <a:off x="4191991" y="544976"/>
              <a:ext cx="1416199" cy="1451056"/>
              <a:chOff x="4460489" y="550390"/>
              <a:chExt cx="1416199" cy="1451056"/>
            </a:xfrm>
          </p:grpSpPr>
          <p:grpSp>
            <p:nvGrpSpPr>
              <p:cNvPr id="19" name="Group 18">
                <a:extLst>
                  <a:ext uri="{FF2B5EF4-FFF2-40B4-BE49-F238E27FC236}">
                    <a16:creationId xmlns:a16="http://schemas.microsoft.com/office/drawing/2014/main" id="{31B70768-7C46-1498-CD5C-F82A51A9EAF8}"/>
                  </a:ext>
                </a:extLst>
              </p:cNvPr>
              <p:cNvGrpSpPr/>
              <p:nvPr/>
            </p:nvGrpSpPr>
            <p:grpSpPr>
              <a:xfrm>
                <a:off x="4460489" y="550390"/>
                <a:ext cx="1416199" cy="1451056"/>
                <a:chOff x="4460489" y="550390"/>
                <a:chExt cx="1416199" cy="1451056"/>
              </a:xfrm>
            </p:grpSpPr>
            <p:sp>
              <p:nvSpPr>
                <p:cNvPr id="18" name="Rectangle 17">
                  <a:extLst>
                    <a:ext uri="{FF2B5EF4-FFF2-40B4-BE49-F238E27FC236}">
                      <a16:creationId xmlns:a16="http://schemas.microsoft.com/office/drawing/2014/main" id="{B48548C3-56EB-4A51-4B46-0A44EC5DB1EE}"/>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959C256-AFF5-2C5E-8DD6-B695CE07A6E6}"/>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Company name&#10;&#10;Description automatically generated with medium confidence">
                <a:extLst>
                  <a:ext uri="{FF2B5EF4-FFF2-40B4-BE49-F238E27FC236}">
                    <a16:creationId xmlns:a16="http://schemas.microsoft.com/office/drawing/2014/main" id="{02494328-544A-13D9-B332-680766B003BA}"/>
                  </a:ext>
                </a:extLst>
              </p:cNvPr>
              <p:cNvPicPr>
                <a:picLocks noChangeAspect="1"/>
              </p:cNvPicPr>
              <p:nvPr/>
            </p:nvPicPr>
            <p:blipFill rotWithShape="1">
              <a:blip r:embed="rId2">
                <a:extLst>
                  <a:ext uri="{28A0092B-C50C-407E-A947-70E740481C1C}">
                    <a14:useLocalDpi xmlns:a14="http://schemas.microsoft.com/office/drawing/2010/main" val="0"/>
                  </a:ext>
                </a:extLst>
              </a:blip>
              <a:srcRect l="24002" t="16098" r="29269" b="46015"/>
              <a:stretch/>
            </p:blipFill>
            <p:spPr>
              <a:xfrm>
                <a:off x="4706002" y="934298"/>
                <a:ext cx="945604" cy="992458"/>
              </a:xfrm>
              <a:prstGeom prst="rect">
                <a:avLst/>
              </a:prstGeom>
            </p:spPr>
          </p:pic>
        </p:grpSp>
        <p:sp>
          <p:nvSpPr>
            <p:cNvPr id="44" name="Rectangle 43">
              <a:extLst>
                <a:ext uri="{FF2B5EF4-FFF2-40B4-BE49-F238E27FC236}">
                  <a16:creationId xmlns:a16="http://schemas.microsoft.com/office/drawing/2014/main" id="{4A316575-0CFC-2E10-F5A0-28D079040C49}"/>
                </a:ext>
              </a:extLst>
            </p:cNvPr>
            <p:cNvSpPr/>
            <p:nvPr/>
          </p:nvSpPr>
          <p:spPr>
            <a:xfrm>
              <a:off x="2838014" y="1079875"/>
              <a:ext cx="914856" cy="439066"/>
            </a:xfrm>
            <a:prstGeom prst="rect">
              <a:avLst/>
            </a:prstGeom>
            <a:solidFill>
              <a:srgbClr val="209B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3-11</a:t>
              </a:r>
            </a:p>
          </p:txBody>
        </p:sp>
      </p:grpSp>
      <p:grpSp>
        <p:nvGrpSpPr>
          <p:cNvPr id="4" name="Group 3">
            <a:extLst>
              <a:ext uri="{FF2B5EF4-FFF2-40B4-BE49-F238E27FC236}">
                <a16:creationId xmlns:a16="http://schemas.microsoft.com/office/drawing/2014/main" id="{F8B339DF-6E82-D7B5-9DF2-98482574E8F7}"/>
              </a:ext>
            </a:extLst>
          </p:cNvPr>
          <p:cNvGrpSpPr/>
          <p:nvPr/>
        </p:nvGrpSpPr>
        <p:grpSpPr>
          <a:xfrm>
            <a:off x="2838470" y="2703472"/>
            <a:ext cx="2769716" cy="1451056"/>
            <a:chOff x="2838470" y="2703472"/>
            <a:chExt cx="2769716" cy="1451056"/>
          </a:xfrm>
        </p:grpSpPr>
        <p:grpSp>
          <p:nvGrpSpPr>
            <p:cNvPr id="39" name="Group 38">
              <a:extLst>
                <a:ext uri="{FF2B5EF4-FFF2-40B4-BE49-F238E27FC236}">
                  <a16:creationId xmlns:a16="http://schemas.microsoft.com/office/drawing/2014/main" id="{798DFB94-3EA3-CAAD-61A1-BEBD82C0E745}"/>
                </a:ext>
              </a:extLst>
            </p:cNvPr>
            <p:cNvGrpSpPr/>
            <p:nvPr/>
          </p:nvGrpSpPr>
          <p:grpSpPr>
            <a:xfrm>
              <a:off x="4191987" y="2703472"/>
              <a:ext cx="1416199" cy="1451056"/>
              <a:chOff x="4460487" y="2703472"/>
              <a:chExt cx="1416199" cy="1451056"/>
            </a:xfrm>
          </p:grpSpPr>
          <p:grpSp>
            <p:nvGrpSpPr>
              <p:cNvPr id="20" name="Group 19">
                <a:extLst>
                  <a:ext uri="{FF2B5EF4-FFF2-40B4-BE49-F238E27FC236}">
                    <a16:creationId xmlns:a16="http://schemas.microsoft.com/office/drawing/2014/main" id="{C6850AD5-DE3E-2B69-1ACD-5DF7AED04536}"/>
                  </a:ext>
                </a:extLst>
              </p:cNvPr>
              <p:cNvGrpSpPr/>
              <p:nvPr/>
            </p:nvGrpSpPr>
            <p:grpSpPr>
              <a:xfrm>
                <a:off x="4460487" y="2703472"/>
                <a:ext cx="1416199" cy="1451056"/>
                <a:chOff x="4460489" y="550390"/>
                <a:chExt cx="1416199" cy="1451056"/>
              </a:xfrm>
            </p:grpSpPr>
            <p:sp>
              <p:nvSpPr>
                <p:cNvPr id="21" name="Rectangle 20">
                  <a:extLst>
                    <a:ext uri="{FF2B5EF4-FFF2-40B4-BE49-F238E27FC236}">
                      <a16:creationId xmlns:a16="http://schemas.microsoft.com/office/drawing/2014/main" id="{7EE059BE-95EC-42F0-A2D0-C09887EE239B}"/>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C3E13CA-D25B-D9C7-6308-FE429ECA006A}"/>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descr="Icon&#10;&#10;Description automatically generated">
                <a:extLst>
                  <a:ext uri="{FF2B5EF4-FFF2-40B4-BE49-F238E27FC236}">
                    <a16:creationId xmlns:a16="http://schemas.microsoft.com/office/drawing/2014/main" id="{1F8FB2AD-9792-481E-952F-0C263D6C14B3}"/>
                  </a:ext>
                </a:extLst>
              </p:cNvPr>
              <p:cNvPicPr>
                <a:picLocks noChangeAspect="1"/>
              </p:cNvPicPr>
              <p:nvPr/>
            </p:nvPicPr>
            <p:blipFill rotWithShape="1">
              <a:blip r:embed="rId3">
                <a:extLst>
                  <a:ext uri="{28A0092B-C50C-407E-A947-70E740481C1C}">
                    <a14:useLocalDpi xmlns:a14="http://schemas.microsoft.com/office/drawing/2010/main" val="0"/>
                  </a:ext>
                </a:extLst>
              </a:blip>
              <a:srcRect l="22234" t="30856" r="18146" b="31591"/>
              <a:stretch/>
            </p:blipFill>
            <p:spPr>
              <a:xfrm>
                <a:off x="4625003" y="3154055"/>
                <a:ext cx="1086413" cy="885823"/>
              </a:xfrm>
              <a:prstGeom prst="rect">
                <a:avLst/>
              </a:prstGeom>
            </p:spPr>
          </p:pic>
        </p:grpSp>
        <p:sp>
          <p:nvSpPr>
            <p:cNvPr id="45" name="Rectangle 44">
              <a:extLst>
                <a:ext uri="{FF2B5EF4-FFF2-40B4-BE49-F238E27FC236}">
                  <a16:creationId xmlns:a16="http://schemas.microsoft.com/office/drawing/2014/main" id="{9B9C3B57-2678-E563-2BCD-D076BF91BA59}"/>
                </a:ext>
              </a:extLst>
            </p:cNvPr>
            <p:cNvSpPr/>
            <p:nvPr/>
          </p:nvSpPr>
          <p:spPr>
            <a:xfrm>
              <a:off x="2838470" y="3176436"/>
              <a:ext cx="914400" cy="439066"/>
            </a:xfrm>
            <a:prstGeom prst="rect">
              <a:avLst/>
            </a:prstGeom>
            <a:solidFill>
              <a:srgbClr val="0066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grpSp>
      <p:grpSp>
        <p:nvGrpSpPr>
          <p:cNvPr id="6" name="Group 5">
            <a:extLst>
              <a:ext uri="{FF2B5EF4-FFF2-40B4-BE49-F238E27FC236}">
                <a16:creationId xmlns:a16="http://schemas.microsoft.com/office/drawing/2014/main" id="{DED99895-B52E-460C-2EC3-8541B7F3053F}"/>
              </a:ext>
            </a:extLst>
          </p:cNvPr>
          <p:cNvGrpSpPr/>
          <p:nvPr/>
        </p:nvGrpSpPr>
        <p:grpSpPr>
          <a:xfrm>
            <a:off x="2838014" y="4861968"/>
            <a:ext cx="2769794" cy="1451056"/>
            <a:chOff x="2838014" y="4861968"/>
            <a:chExt cx="2769794" cy="1451056"/>
          </a:xfrm>
        </p:grpSpPr>
        <p:grpSp>
          <p:nvGrpSpPr>
            <p:cNvPr id="40" name="Group 39">
              <a:extLst>
                <a:ext uri="{FF2B5EF4-FFF2-40B4-BE49-F238E27FC236}">
                  <a16:creationId xmlns:a16="http://schemas.microsoft.com/office/drawing/2014/main" id="{F57FBC8D-77DD-036C-8520-584397F89BF9}"/>
                </a:ext>
              </a:extLst>
            </p:cNvPr>
            <p:cNvGrpSpPr/>
            <p:nvPr/>
          </p:nvGrpSpPr>
          <p:grpSpPr>
            <a:xfrm>
              <a:off x="4191609" y="4861968"/>
              <a:ext cx="1416199" cy="1451056"/>
              <a:chOff x="4517186" y="4856554"/>
              <a:chExt cx="1416199" cy="1451056"/>
            </a:xfrm>
          </p:grpSpPr>
          <p:grpSp>
            <p:nvGrpSpPr>
              <p:cNvPr id="24" name="Group 23">
                <a:extLst>
                  <a:ext uri="{FF2B5EF4-FFF2-40B4-BE49-F238E27FC236}">
                    <a16:creationId xmlns:a16="http://schemas.microsoft.com/office/drawing/2014/main" id="{5E10410F-9F42-F29E-1B05-6A6AC905BFAB}"/>
                  </a:ext>
                </a:extLst>
              </p:cNvPr>
              <p:cNvGrpSpPr/>
              <p:nvPr/>
            </p:nvGrpSpPr>
            <p:grpSpPr>
              <a:xfrm>
                <a:off x="4517186" y="4856554"/>
                <a:ext cx="1416199" cy="1451056"/>
                <a:chOff x="4460489" y="550390"/>
                <a:chExt cx="1416199" cy="1451056"/>
              </a:xfrm>
            </p:grpSpPr>
            <p:sp>
              <p:nvSpPr>
                <p:cNvPr id="25" name="Rectangle 24">
                  <a:extLst>
                    <a:ext uri="{FF2B5EF4-FFF2-40B4-BE49-F238E27FC236}">
                      <a16:creationId xmlns:a16="http://schemas.microsoft.com/office/drawing/2014/main" id="{6B1E5729-F989-985A-99AC-D4B94980A5F3}"/>
                    </a:ext>
                  </a:extLst>
                </p:cNvPr>
                <p:cNvSpPr/>
                <p:nvPr/>
              </p:nvSpPr>
              <p:spPr>
                <a:xfrm>
                  <a:off x="4568306" y="550390"/>
                  <a:ext cx="1200563" cy="1451056"/>
                </a:xfrm>
                <a:prstGeom prst="rect">
                  <a:avLst/>
                </a:prstGeom>
                <a:solidFill>
                  <a:srgbClr val="C6C6C5">
                    <a:alpha val="65000"/>
                  </a:srgb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BC46EC-0433-5BE4-A765-1281546EFE23}"/>
                    </a:ext>
                  </a:extLst>
                </p:cNvPr>
                <p:cNvSpPr/>
                <p:nvPr/>
              </p:nvSpPr>
              <p:spPr>
                <a:xfrm>
                  <a:off x="4460489" y="779689"/>
                  <a:ext cx="1416199" cy="992458"/>
                </a:xfrm>
                <a:prstGeom prst="rect">
                  <a:avLst/>
                </a:prstGeom>
                <a:noFill/>
                <a:ln w="38100" cmpd="sng">
                  <a:solidFill>
                    <a:srgbClr val="244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Icon&#10;&#10;Description automatically generated">
                <a:extLst>
                  <a:ext uri="{FF2B5EF4-FFF2-40B4-BE49-F238E27FC236}">
                    <a16:creationId xmlns:a16="http://schemas.microsoft.com/office/drawing/2014/main" id="{1C0ADAE6-3D24-40A9-E1BE-7D86D212A0AC}"/>
                  </a:ext>
                </a:extLst>
              </p:cNvPr>
              <p:cNvPicPr>
                <a:picLocks noChangeAspect="1"/>
              </p:cNvPicPr>
              <p:nvPr/>
            </p:nvPicPr>
            <p:blipFill rotWithShape="1">
              <a:blip r:embed="rId4">
                <a:extLst>
                  <a:ext uri="{28A0092B-C50C-407E-A947-70E740481C1C}">
                    <a14:useLocalDpi xmlns:a14="http://schemas.microsoft.com/office/drawing/2010/main" val="0"/>
                  </a:ext>
                </a:extLst>
              </a:blip>
              <a:srcRect l="25233" t="29184" r="17094" b="36260"/>
              <a:stretch/>
            </p:blipFill>
            <p:spPr>
              <a:xfrm>
                <a:off x="4702135" y="5315152"/>
                <a:ext cx="1066732" cy="827370"/>
              </a:xfrm>
              <a:prstGeom prst="rect">
                <a:avLst/>
              </a:prstGeom>
            </p:spPr>
          </p:pic>
        </p:grpSp>
        <p:sp>
          <p:nvSpPr>
            <p:cNvPr id="46" name="Rectangle 45">
              <a:extLst>
                <a:ext uri="{FF2B5EF4-FFF2-40B4-BE49-F238E27FC236}">
                  <a16:creationId xmlns:a16="http://schemas.microsoft.com/office/drawing/2014/main" id="{03F71B41-8D81-6765-6291-8D648337092A}"/>
                </a:ext>
              </a:extLst>
            </p:cNvPr>
            <p:cNvSpPr/>
            <p:nvPr/>
          </p:nvSpPr>
          <p:spPr>
            <a:xfrm>
              <a:off x="2838014" y="5367963"/>
              <a:ext cx="914856" cy="439066"/>
            </a:xfrm>
            <a:prstGeom prst="rect">
              <a:avLst/>
            </a:prstGeom>
            <a:solidFill>
              <a:srgbClr val="224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15-17</a:t>
              </a:r>
            </a:p>
          </p:txBody>
        </p:sp>
      </p:grpSp>
      <p:pic>
        <p:nvPicPr>
          <p:cNvPr id="48" name="Picture 47" descr="Icon&#10;&#10;Description automatically generated">
            <a:extLst>
              <a:ext uri="{FF2B5EF4-FFF2-40B4-BE49-F238E27FC236}">
                <a16:creationId xmlns:a16="http://schemas.microsoft.com/office/drawing/2014/main" id="{40AA8626-B334-1F88-7E7E-13E5CAC0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825" y="6331508"/>
            <a:ext cx="2768410" cy="364683"/>
          </a:xfrm>
          <a:prstGeom prst="rect">
            <a:avLst/>
          </a:prstGeom>
        </p:spPr>
      </p:pic>
      <p:sp>
        <p:nvSpPr>
          <p:cNvPr id="49" name="Freeform 4">
            <a:extLst>
              <a:ext uri="{FF2B5EF4-FFF2-40B4-BE49-F238E27FC236}">
                <a16:creationId xmlns:a16="http://schemas.microsoft.com/office/drawing/2014/main" id="{18067EE1-D44E-0685-EEE7-DBF536CE1E30}"/>
              </a:ext>
            </a:extLst>
          </p:cNvPr>
          <p:cNvSpPr>
            <a:spLocks noEditPoints="1"/>
          </p:cNvSpPr>
          <p:nvPr/>
        </p:nvSpPr>
        <p:spPr bwMode="auto">
          <a:xfrm>
            <a:off x="688596" y="218387"/>
            <a:ext cx="203433" cy="178178"/>
          </a:xfrm>
          <a:custGeom>
            <a:avLst/>
            <a:gdLst>
              <a:gd name="T0" fmla="*/ 725 w 765"/>
              <a:gd name="T1" fmla="*/ 514 h 666"/>
              <a:gd name="T2" fmla="*/ 242 w 765"/>
              <a:gd name="T3" fmla="*/ 514 h 666"/>
              <a:gd name="T4" fmla="*/ 202 w 765"/>
              <a:gd name="T5" fmla="*/ 555 h 666"/>
              <a:gd name="T6" fmla="*/ 202 w 765"/>
              <a:gd name="T7" fmla="*/ 595 h 666"/>
              <a:gd name="T8" fmla="*/ 242 w 765"/>
              <a:gd name="T9" fmla="*/ 635 h 666"/>
              <a:gd name="T10" fmla="*/ 725 w 765"/>
              <a:gd name="T11" fmla="*/ 635 h 666"/>
              <a:gd name="T12" fmla="*/ 765 w 765"/>
              <a:gd name="T13" fmla="*/ 595 h 666"/>
              <a:gd name="T14" fmla="*/ 765 w 765"/>
              <a:gd name="T15" fmla="*/ 555 h 666"/>
              <a:gd name="T16" fmla="*/ 725 w 765"/>
              <a:gd name="T17" fmla="*/ 514 h 666"/>
              <a:gd name="T18" fmla="*/ 127 w 765"/>
              <a:gd name="T19" fmla="*/ 553 h 666"/>
              <a:gd name="T20" fmla="*/ 35 w 765"/>
              <a:gd name="T21" fmla="*/ 495 h 666"/>
              <a:gd name="T22" fmla="*/ 0 w 765"/>
              <a:gd name="T23" fmla="*/ 514 h 666"/>
              <a:gd name="T24" fmla="*/ 0 w 765"/>
              <a:gd name="T25" fmla="*/ 635 h 666"/>
              <a:gd name="T26" fmla="*/ 35 w 765"/>
              <a:gd name="T27" fmla="*/ 654 h 666"/>
              <a:gd name="T28" fmla="*/ 127 w 765"/>
              <a:gd name="T29" fmla="*/ 596 h 666"/>
              <a:gd name="T30" fmla="*/ 127 w 765"/>
              <a:gd name="T31" fmla="*/ 553 h 666"/>
              <a:gd name="T32" fmla="*/ 725 w 765"/>
              <a:gd name="T33" fmla="*/ 273 h 666"/>
              <a:gd name="T34" fmla="*/ 242 w 765"/>
              <a:gd name="T35" fmla="*/ 273 h 666"/>
              <a:gd name="T36" fmla="*/ 202 w 765"/>
              <a:gd name="T37" fmla="*/ 313 h 666"/>
              <a:gd name="T38" fmla="*/ 202 w 765"/>
              <a:gd name="T39" fmla="*/ 353 h 666"/>
              <a:gd name="T40" fmla="*/ 242 w 765"/>
              <a:gd name="T41" fmla="*/ 394 h 666"/>
              <a:gd name="T42" fmla="*/ 725 w 765"/>
              <a:gd name="T43" fmla="*/ 394 h 666"/>
              <a:gd name="T44" fmla="*/ 765 w 765"/>
              <a:gd name="T45" fmla="*/ 353 h 666"/>
              <a:gd name="T46" fmla="*/ 765 w 765"/>
              <a:gd name="T47" fmla="*/ 313 h 666"/>
              <a:gd name="T48" fmla="*/ 725 w 765"/>
              <a:gd name="T49" fmla="*/ 273 h 666"/>
              <a:gd name="T50" fmla="*/ 35 w 765"/>
              <a:gd name="T51" fmla="*/ 412 h 666"/>
              <a:gd name="T52" fmla="*/ 127 w 765"/>
              <a:gd name="T53" fmla="*/ 354 h 666"/>
              <a:gd name="T54" fmla="*/ 126 w 765"/>
              <a:gd name="T55" fmla="*/ 315 h 666"/>
              <a:gd name="T56" fmla="*/ 37 w 765"/>
              <a:gd name="T57" fmla="*/ 271 h 666"/>
              <a:gd name="T58" fmla="*/ 0 w 765"/>
              <a:gd name="T59" fmla="*/ 293 h 666"/>
              <a:gd name="T60" fmla="*/ 0 w 765"/>
              <a:gd name="T61" fmla="*/ 394 h 666"/>
              <a:gd name="T62" fmla="*/ 35 w 765"/>
              <a:gd name="T63" fmla="*/ 412 h 666"/>
              <a:gd name="T64" fmla="*/ 725 w 765"/>
              <a:gd name="T65" fmla="*/ 31 h 666"/>
              <a:gd name="T66" fmla="*/ 242 w 765"/>
              <a:gd name="T67" fmla="*/ 31 h 666"/>
              <a:gd name="T68" fmla="*/ 202 w 765"/>
              <a:gd name="T69" fmla="*/ 71 h 666"/>
              <a:gd name="T70" fmla="*/ 202 w 765"/>
              <a:gd name="T71" fmla="*/ 112 h 666"/>
              <a:gd name="T72" fmla="*/ 242 w 765"/>
              <a:gd name="T73" fmla="*/ 152 h 666"/>
              <a:gd name="T74" fmla="*/ 725 w 765"/>
              <a:gd name="T75" fmla="*/ 152 h 666"/>
              <a:gd name="T76" fmla="*/ 765 w 765"/>
              <a:gd name="T77" fmla="*/ 112 h 666"/>
              <a:gd name="T78" fmla="*/ 765 w 765"/>
              <a:gd name="T79" fmla="*/ 71 h 666"/>
              <a:gd name="T80" fmla="*/ 725 w 765"/>
              <a:gd name="T81" fmla="*/ 31 h 666"/>
              <a:gd name="T82" fmla="*/ 127 w 765"/>
              <a:gd name="T83" fmla="*/ 70 h 666"/>
              <a:gd name="T84" fmla="*/ 35 w 765"/>
              <a:gd name="T85" fmla="*/ 12 h 666"/>
              <a:gd name="T86" fmla="*/ 0 w 765"/>
              <a:gd name="T87" fmla="*/ 31 h 666"/>
              <a:gd name="T88" fmla="*/ 0 w 765"/>
              <a:gd name="T89" fmla="*/ 152 h 666"/>
              <a:gd name="T90" fmla="*/ 35 w 765"/>
              <a:gd name="T91" fmla="*/ 171 h 666"/>
              <a:gd name="T92" fmla="*/ 127 w 765"/>
              <a:gd name="T93" fmla="*/ 113 h 666"/>
              <a:gd name="T94" fmla="*/ 127 w 765"/>
              <a:gd name="T95" fmla="*/ 7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5" h="666">
                <a:moveTo>
                  <a:pt x="725" y="514"/>
                </a:moveTo>
                <a:lnTo>
                  <a:pt x="242" y="514"/>
                </a:lnTo>
                <a:cubicBezTo>
                  <a:pt x="220" y="514"/>
                  <a:pt x="202" y="532"/>
                  <a:pt x="202" y="555"/>
                </a:cubicBezTo>
                <a:lnTo>
                  <a:pt x="202" y="595"/>
                </a:lnTo>
                <a:cubicBezTo>
                  <a:pt x="202" y="617"/>
                  <a:pt x="220" y="635"/>
                  <a:pt x="242" y="635"/>
                </a:cubicBezTo>
                <a:lnTo>
                  <a:pt x="725" y="635"/>
                </a:lnTo>
                <a:cubicBezTo>
                  <a:pt x="747" y="635"/>
                  <a:pt x="765" y="617"/>
                  <a:pt x="765" y="595"/>
                </a:cubicBezTo>
                <a:lnTo>
                  <a:pt x="765" y="555"/>
                </a:lnTo>
                <a:cubicBezTo>
                  <a:pt x="765" y="532"/>
                  <a:pt x="747" y="514"/>
                  <a:pt x="725" y="514"/>
                </a:cubicBezTo>
                <a:close/>
                <a:moveTo>
                  <a:pt x="127" y="553"/>
                </a:moveTo>
                <a:lnTo>
                  <a:pt x="35" y="495"/>
                </a:lnTo>
                <a:cubicBezTo>
                  <a:pt x="16" y="484"/>
                  <a:pt x="0" y="492"/>
                  <a:pt x="0" y="514"/>
                </a:cubicBezTo>
                <a:lnTo>
                  <a:pt x="0" y="635"/>
                </a:lnTo>
                <a:cubicBezTo>
                  <a:pt x="0" y="657"/>
                  <a:pt x="16" y="666"/>
                  <a:pt x="35" y="654"/>
                </a:cubicBezTo>
                <a:lnTo>
                  <a:pt x="127" y="596"/>
                </a:lnTo>
                <a:cubicBezTo>
                  <a:pt x="146" y="584"/>
                  <a:pt x="146" y="565"/>
                  <a:pt x="127" y="553"/>
                </a:cubicBezTo>
                <a:close/>
                <a:moveTo>
                  <a:pt x="725" y="273"/>
                </a:moveTo>
                <a:lnTo>
                  <a:pt x="242" y="273"/>
                </a:lnTo>
                <a:cubicBezTo>
                  <a:pt x="220" y="273"/>
                  <a:pt x="202" y="291"/>
                  <a:pt x="202" y="313"/>
                </a:cubicBezTo>
                <a:lnTo>
                  <a:pt x="202" y="353"/>
                </a:lnTo>
                <a:cubicBezTo>
                  <a:pt x="202" y="375"/>
                  <a:pt x="220" y="394"/>
                  <a:pt x="242" y="394"/>
                </a:cubicBezTo>
                <a:lnTo>
                  <a:pt x="725" y="394"/>
                </a:lnTo>
                <a:cubicBezTo>
                  <a:pt x="747" y="394"/>
                  <a:pt x="765" y="375"/>
                  <a:pt x="765" y="353"/>
                </a:cubicBezTo>
                <a:lnTo>
                  <a:pt x="765" y="313"/>
                </a:lnTo>
                <a:cubicBezTo>
                  <a:pt x="765" y="291"/>
                  <a:pt x="747" y="273"/>
                  <a:pt x="725" y="273"/>
                </a:cubicBezTo>
                <a:close/>
                <a:moveTo>
                  <a:pt x="35" y="412"/>
                </a:moveTo>
                <a:lnTo>
                  <a:pt x="127" y="354"/>
                </a:lnTo>
                <a:cubicBezTo>
                  <a:pt x="146" y="343"/>
                  <a:pt x="145" y="325"/>
                  <a:pt x="126" y="315"/>
                </a:cubicBezTo>
                <a:lnTo>
                  <a:pt x="37" y="271"/>
                </a:lnTo>
                <a:cubicBezTo>
                  <a:pt x="17" y="261"/>
                  <a:pt x="0" y="271"/>
                  <a:pt x="0" y="293"/>
                </a:cubicBezTo>
                <a:lnTo>
                  <a:pt x="0" y="394"/>
                </a:lnTo>
                <a:cubicBezTo>
                  <a:pt x="0" y="416"/>
                  <a:pt x="16" y="424"/>
                  <a:pt x="35" y="412"/>
                </a:cubicBezTo>
                <a:close/>
                <a:moveTo>
                  <a:pt x="725" y="31"/>
                </a:moveTo>
                <a:lnTo>
                  <a:pt x="242" y="31"/>
                </a:lnTo>
                <a:cubicBezTo>
                  <a:pt x="220" y="31"/>
                  <a:pt x="202" y="49"/>
                  <a:pt x="202" y="71"/>
                </a:cubicBezTo>
                <a:lnTo>
                  <a:pt x="202" y="112"/>
                </a:lnTo>
                <a:cubicBezTo>
                  <a:pt x="202" y="134"/>
                  <a:pt x="220" y="152"/>
                  <a:pt x="242" y="152"/>
                </a:cubicBezTo>
                <a:lnTo>
                  <a:pt x="725" y="152"/>
                </a:lnTo>
                <a:cubicBezTo>
                  <a:pt x="747" y="152"/>
                  <a:pt x="765" y="134"/>
                  <a:pt x="765" y="112"/>
                </a:cubicBezTo>
                <a:lnTo>
                  <a:pt x="765" y="71"/>
                </a:lnTo>
                <a:cubicBezTo>
                  <a:pt x="765" y="49"/>
                  <a:pt x="747" y="31"/>
                  <a:pt x="725" y="31"/>
                </a:cubicBezTo>
                <a:close/>
                <a:moveTo>
                  <a:pt x="127" y="70"/>
                </a:moveTo>
                <a:lnTo>
                  <a:pt x="35" y="12"/>
                </a:lnTo>
                <a:cubicBezTo>
                  <a:pt x="16" y="0"/>
                  <a:pt x="0" y="9"/>
                  <a:pt x="0" y="31"/>
                </a:cubicBezTo>
                <a:lnTo>
                  <a:pt x="0" y="152"/>
                </a:lnTo>
                <a:cubicBezTo>
                  <a:pt x="0" y="174"/>
                  <a:pt x="16" y="183"/>
                  <a:pt x="35" y="171"/>
                </a:cubicBezTo>
                <a:lnTo>
                  <a:pt x="127" y="113"/>
                </a:lnTo>
                <a:cubicBezTo>
                  <a:pt x="146" y="101"/>
                  <a:pt x="146" y="82"/>
                  <a:pt x="127" y="70"/>
                </a:cubicBezTo>
                <a:close/>
              </a:path>
            </a:pathLst>
          </a:custGeom>
          <a:solidFill>
            <a:srgbClr val="244C5A"/>
          </a:solidFill>
          <a:ln>
            <a:noFill/>
          </a:ln>
        </p:spPr>
        <p:txBody>
          <a:bodyPr vert="horz" wrap="square" lIns="146078" tIns="73039" rIns="146078" bIns="73039" numCol="1" anchor="t" anchorCtr="0" compatLnSpc="1">
            <a:prstTxWarp prst="textNoShape">
              <a:avLst/>
            </a:prstTxWarp>
          </a:bodyPr>
          <a:lstStyle/>
          <a:p>
            <a:endParaRPr lang="en-US" sz="2876" dirty="0">
              <a:solidFill>
                <a:srgbClr val="121617"/>
              </a:solidFill>
            </a:endParaRPr>
          </a:p>
        </p:txBody>
      </p:sp>
    </p:spTree>
    <p:extLst>
      <p:ext uri="{BB962C8B-B14F-4D97-AF65-F5344CB8AC3E}">
        <p14:creationId xmlns:p14="http://schemas.microsoft.com/office/powerpoint/2010/main" val="2013349558"/>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1FB097-5FE4-CC04-17D7-59F741CA20A8}"/>
              </a:ext>
            </a:extLst>
          </p:cNvPr>
          <p:cNvSpPr/>
          <p:nvPr/>
        </p:nvSpPr>
        <p:spPr>
          <a:xfrm>
            <a:off x="8107326" y="1198518"/>
            <a:ext cx="3652283" cy="4602207"/>
          </a:xfrm>
          <a:prstGeom prst="rect">
            <a:avLst/>
          </a:prstGeom>
          <a:solidFill>
            <a:schemeClr val="bg1">
              <a:lumMod val="85000"/>
              <a:alpha val="65000"/>
            </a:schemeClr>
          </a:solidFill>
          <a:ln>
            <a:solidFill>
              <a:srgbClr val="244C5A">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7DBBC3-7EE1-9C33-34E4-16E598BE1275}"/>
              </a:ext>
            </a:extLst>
          </p:cNvPr>
          <p:cNvSpPr>
            <a:spLocks noGrp="1"/>
          </p:cNvSpPr>
          <p:nvPr>
            <p:ph type="title"/>
          </p:nvPr>
        </p:nvSpPr>
        <p:spPr>
          <a:xfrm>
            <a:off x="838200" y="344601"/>
            <a:ext cx="10515600" cy="962025"/>
          </a:xfrm>
        </p:spPr>
        <p:txBody>
          <a:bodyPr>
            <a:noAutofit/>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2022 Annual Report on the Connecticut Housing Market is Here</a:t>
            </a:r>
          </a:p>
        </p:txBody>
      </p:sp>
      <p:sp>
        <p:nvSpPr>
          <p:cNvPr id="3" name="Right Triangle 2">
            <a:extLst>
              <a:ext uri="{FF2B5EF4-FFF2-40B4-BE49-F238E27FC236}">
                <a16:creationId xmlns:a16="http://schemas.microsoft.com/office/drawing/2014/main" id="{FD34F716-9E5B-DC1D-6F6C-5B86AA01D604}"/>
              </a:ext>
            </a:extLst>
          </p:cNvPr>
          <p:cNvSpPr/>
          <p:nvPr/>
        </p:nvSpPr>
        <p:spPr>
          <a:xfrm>
            <a:off x="-55674" y="5097519"/>
            <a:ext cx="3755315" cy="178847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7928602-B4F5-F5DF-D2E4-2D0EB6DA18D9}"/>
              </a:ext>
            </a:extLst>
          </p:cNvPr>
          <p:cNvSpPr txBox="1"/>
          <p:nvPr/>
        </p:nvSpPr>
        <p:spPr>
          <a:xfrm>
            <a:off x="687187" y="1760481"/>
            <a:ext cx="7114424" cy="2554545"/>
          </a:xfrm>
          <a:prstGeom prst="rect">
            <a:avLst/>
          </a:prstGeom>
          <a:noFill/>
        </p:spPr>
        <p:txBody>
          <a:bodyPr wrap="square">
            <a:spAutoFit/>
          </a:bodyPr>
          <a:lstStyle/>
          <a:p>
            <a:r>
              <a:rPr lang="en-US" sz="1600" b="1" u="sng" dirty="0">
                <a:latin typeface="Source Sans Pro" panose="020B0503030403020204" pitchFamily="34" charset="0"/>
                <a:ea typeface="Source Sans Pro" panose="020B0503030403020204" pitchFamily="34" charset="0"/>
              </a:rPr>
              <a:t>Summary:</a:t>
            </a:r>
            <a:r>
              <a:rPr lang="en-US" sz="1600" dirty="0">
                <a:latin typeface="Source Sans Pro" panose="020B0503030403020204" pitchFamily="34" charset="0"/>
                <a:ea typeface="Source Sans Pro" panose="020B0503030403020204" pitchFamily="34" charset="0"/>
              </a:rPr>
              <a:t> In 2022, Mortgage rates were near historic lows, buyer competition was fierce, and homes were selling at a breakneck pace, often with multiple bids and all-cash offers, due to pent-up demand and a shortage of housing supply, causing sales prices to soar to new heights. </a:t>
            </a:r>
          </a:p>
          <a:p>
            <a:endParaRPr lang="en-US" sz="1600" dirty="0">
              <a:latin typeface="Source Sans Pro" panose="020B0503030403020204" pitchFamily="34" charset="0"/>
              <a:ea typeface="Source Sans Pro" panose="020B0503030403020204" pitchFamily="34" charset="0"/>
            </a:endParaRPr>
          </a:p>
          <a:p>
            <a:r>
              <a:rPr lang="en-US" sz="1600" dirty="0">
                <a:latin typeface="Source Sans Pro" panose="020B0503030403020204" pitchFamily="34" charset="0"/>
                <a:ea typeface="Source Sans Pro" panose="020B0503030403020204" pitchFamily="34" charset="0"/>
              </a:rPr>
              <a:t>But all that changed a few months later as mortgage rates began to rise, adding hundreds of dollars to monthly mortgage payments and causing housing affordability to plummet to its lowest level in decades. As borrowing costs continued to increase, home sales and home prices began to slow, and after two years of record-breaking activity, the red-hot housing market was finally cooling.</a:t>
            </a:r>
            <a:endParaRPr lang="en-US" sz="1600"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80EFA45-103C-20EF-9C1F-A5185A8F9C07}"/>
              </a:ext>
            </a:extLst>
          </p:cNvPr>
          <p:cNvSpPr txBox="1"/>
          <p:nvPr/>
        </p:nvSpPr>
        <p:spPr>
          <a:xfrm>
            <a:off x="1673031" y="4685408"/>
            <a:ext cx="4739867" cy="1222874"/>
          </a:xfrm>
          <a:prstGeom prst="rect">
            <a:avLst/>
          </a:prstGeom>
          <a:noFill/>
        </p:spPr>
        <p:txBody>
          <a:bodyPr wrap="square" rtlCol="0">
            <a:spAutoFit/>
          </a:bodyPr>
          <a:lstStyle/>
          <a:p>
            <a:pPr algn="ctr"/>
            <a:r>
              <a:rPr lang="en-US" dirty="0">
                <a:latin typeface="Source Sans Pro" panose="020B0503030403020204" pitchFamily="34" charset="0"/>
                <a:ea typeface="Source Sans Pro" panose="020B0503030403020204" pitchFamily="34" charset="0"/>
              </a:rPr>
              <a:t>Scan the code for the entire </a:t>
            </a:r>
            <a:r>
              <a:rPr lang="en-US" dirty="0" err="1">
                <a:latin typeface="Source Sans Pro" panose="020B0503030403020204" pitchFamily="34" charset="0"/>
                <a:ea typeface="Source Sans Pro" panose="020B0503030403020204" pitchFamily="34" charset="0"/>
              </a:rPr>
              <a:t>SmartMLS</a:t>
            </a:r>
            <a:r>
              <a:rPr lang="en-US" dirty="0">
                <a:latin typeface="Source Sans Pro" panose="020B0503030403020204" pitchFamily="34" charset="0"/>
                <a:ea typeface="Source Sans Pro" panose="020B0503030403020204" pitchFamily="34" charset="0"/>
              </a:rPr>
              <a:t> report, or click the link </a:t>
            </a:r>
            <a:r>
              <a:rPr lang="en-US" dirty="0">
                <a:latin typeface="Source Sans Pro" panose="020B0503030403020204" pitchFamily="34" charset="0"/>
                <a:ea typeface="Source Sans Pro" panose="020B0503030403020204" pitchFamily="34" charset="0"/>
                <a:hlinkClick r:id="rId3"/>
              </a:rPr>
              <a:t>HERE</a:t>
            </a:r>
            <a:r>
              <a:rPr lang="en-US" dirty="0">
                <a:latin typeface="Source Sans Pro" panose="020B0503030403020204" pitchFamily="34" charset="0"/>
                <a:ea typeface="Source Sans Pro" panose="020B0503030403020204" pitchFamily="34" charset="0"/>
              </a:rPr>
              <a:t>. For Board specific reports, please click </a:t>
            </a:r>
            <a:r>
              <a:rPr lang="en-US" dirty="0">
                <a:latin typeface="Source Sans Pro" panose="020B0503030403020204" pitchFamily="34" charset="0"/>
                <a:ea typeface="Source Sans Pro" panose="020B0503030403020204" pitchFamily="34" charset="0"/>
                <a:hlinkClick r:id="rId4"/>
              </a:rPr>
              <a:t>HERE </a:t>
            </a:r>
            <a:r>
              <a:rPr lang="en-US" dirty="0">
                <a:latin typeface="Source Sans Pro" panose="020B0503030403020204" pitchFamily="34" charset="0"/>
                <a:ea typeface="Source Sans Pro" panose="020B0503030403020204" pitchFamily="34" charset="0"/>
              </a:rPr>
              <a:t>and select your designated area. </a:t>
            </a:r>
          </a:p>
        </p:txBody>
      </p:sp>
      <p:pic>
        <p:nvPicPr>
          <p:cNvPr id="12" name="Picture 11">
            <a:extLst>
              <a:ext uri="{FF2B5EF4-FFF2-40B4-BE49-F238E27FC236}">
                <a16:creationId xmlns:a16="http://schemas.microsoft.com/office/drawing/2014/main" id="{902B431F-09E0-0D1F-DC27-CF5C13E3E3F3}"/>
              </a:ext>
            </a:extLst>
          </p:cNvPr>
          <p:cNvPicPr>
            <a:picLocks noChangeAspect="1"/>
          </p:cNvPicPr>
          <p:nvPr/>
        </p:nvPicPr>
        <p:blipFill>
          <a:blip r:embed="rId5"/>
          <a:stretch>
            <a:fillRect/>
          </a:stretch>
        </p:blipFill>
        <p:spPr>
          <a:xfrm>
            <a:off x="8249956" y="1306626"/>
            <a:ext cx="3367021" cy="4352186"/>
          </a:xfrm>
          <a:prstGeom prst="rect">
            <a:avLst/>
          </a:prstGeom>
        </p:spPr>
      </p:pic>
      <p:pic>
        <p:nvPicPr>
          <p:cNvPr id="7" name="Picture 6" descr="Qr code&#10;&#10;Description automatically generated">
            <a:extLst>
              <a:ext uri="{FF2B5EF4-FFF2-40B4-BE49-F238E27FC236}">
                <a16:creationId xmlns:a16="http://schemas.microsoft.com/office/drawing/2014/main" id="{A757D0DF-DB03-748D-FE1B-453F3F2757FB}"/>
              </a:ext>
            </a:extLst>
          </p:cNvPr>
          <p:cNvPicPr>
            <a:picLocks noChangeAspect="1"/>
          </p:cNvPicPr>
          <p:nvPr/>
        </p:nvPicPr>
        <p:blipFill rotWithShape="1">
          <a:blip r:embed="rId6">
            <a:extLst>
              <a:ext uri="{28A0092B-C50C-407E-A947-70E740481C1C}">
                <a14:useLocalDpi xmlns:a14="http://schemas.microsoft.com/office/drawing/2010/main" val="0"/>
              </a:ext>
            </a:extLst>
          </a:blip>
          <a:srcRect l="29863" t="30139" r="23750" b="34444"/>
          <a:stretch/>
        </p:blipFill>
        <p:spPr>
          <a:xfrm>
            <a:off x="6484213" y="4603578"/>
            <a:ext cx="1402844" cy="1386534"/>
          </a:xfrm>
          <a:prstGeom prst="rect">
            <a:avLst/>
          </a:prstGeom>
        </p:spPr>
      </p:pic>
      <p:sp>
        <p:nvSpPr>
          <p:cNvPr id="14" name="TextBox 13">
            <a:extLst>
              <a:ext uri="{FF2B5EF4-FFF2-40B4-BE49-F238E27FC236}">
                <a16:creationId xmlns:a16="http://schemas.microsoft.com/office/drawing/2014/main" id="{B370C438-3663-AB1F-FA6B-76D41BAA97B1}"/>
              </a:ext>
            </a:extLst>
          </p:cNvPr>
          <p:cNvSpPr txBox="1"/>
          <p:nvPr/>
        </p:nvSpPr>
        <p:spPr>
          <a:xfrm>
            <a:off x="65255" y="6410325"/>
            <a:ext cx="571500" cy="369332"/>
          </a:xfrm>
          <a:prstGeom prst="rect">
            <a:avLst/>
          </a:prstGeom>
          <a:noFill/>
        </p:spPr>
        <p:txBody>
          <a:bodyPr wrap="square" rtlCol="0">
            <a:spAutoFit/>
          </a:bodyPr>
          <a:lstStyle/>
          <a:p>
            <a:pPr algn="ctr"/>
            <a:r>
              <a:rPr lang="en-US" dirty="0"/>
              <a:t>3</a:t>
            </a:r>
          </a:p>
        </p:txBody>
      </p:sp>
    </p:spTree>
    <p:extLst>
      <p:ext uri="{BB962C8B-B14F-4D97-AF65-F5344CB8AC3E}">
        <p14:creationId xmlns:p14="http://schemas.microsoft.com/office/powerpoint/2010/main" val="36884154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A2E96CFE-A645-4B72-5959-794169DF445E}"/>
              </a:ext>
            </a:extLst>
          </p:cNvPr>
          <p:cNvSpPr/>
          <p:nvPr/>
        </p:nvSpPr>
        <p:spPr>
          <a:xfrm>
            <a:off x="-55674" y="5097519"/>
            <a:ext cx="3755315" cy="178847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283ADC-96A9-118A-6908-2CC54D74D125}"/>
              </a:ext>
            </a:extLst>
          </p:cNvPr>
          <p:cNvSpPr txBox="1"/>
          <p:nvPr/>
        </p:nvSpPr>
        <p:spPr>
          <a:xfrm>
            <a:off x="65255" y="6410325"/>
            <a:ext cx="571500" cy="369332"/>
          </a:xfrm>
          <a:prstGeom prst="rect">
            <a:avLst/>
          </a:prstGeom>
          <a:noFill/>
        </p:spPr>
        <p:txBody>
          <a:bodyPr wrap="square" rtlCol="0">
            <a:spAutoFit/>
          </a:bodyPr>
          <a:lstStyle/>
          <a:p>
            <a:pPr algn="ctr"/>
            <a:r>
              <a:rPr lang="en-US" dirty="0"/>
              <a:t>4</a:t>
            </a:r>
          </a:p>
        </p:txBody>
      </p:sp>
      <p:sp>
        <p:nvSpPr>
          <p:cNvPr id="5" name="TextBox 4">
            <a:extLst>
              <a:ext uri="{FF2B5EF4-FFF2-40B4-BE49-F238E27FC236}">
                <a16:creationId xmlns:a16="http://schemas.microsoft.com/office/drawing/2014/main" id="{2FCCD8D0-1DF6-931C-E0E7-8F184747CC4D}"/>
              </a:ext>
            </a:extLst>
          </p:cNvPr>
          <p:cNvSpPr txBox="1"/>
          <p:nvPr/>
        </p:nvSpPr>
        <p:spPr>
          <a:xfrm>
            <a:off x="2733675" y="5714756"/>
            <a:ext cx="7353300" cy="461665"/>
          </a:xfrm>
          <a:prstGeom prst="rect">
            <a:avLst/>
          </a:prstGeom>
          <a:noFill/>
        </p:spPr>
        <p:txBody>
          <a:bodyPr wrap="square" rtlCol="0">
            <a:spAutoFit/>
          </a:bodyPr>
          <a:lstStyle/>
          <a:p>
            <a:pPr algn="ctr"/>
            <a:r>
              <a:rPr lang="en-US" sz="1200" dirty="0"/>
              <a:t>Note – This is Inclusive of Single-Family Homes &amp; Townhouse/Condo Homes for the Entire State of Connecticut.  Data Current as of January 8, 2023.  Scan the code for the full report, or click </a:t>
            </a:r>
            <a:r>
              <a:rPr lang="en-US" sz="1200" dirty="0">
                <a:hlinkClick r:id="rId3"/>
              </a:rPr>
              <a:t>HERE</a:t>
            </a:r>
            <a:r>
              <a:rPr lang="en-US" sz="1200" dirty="0"/>
              <a:t>.  </a:t>
            </a:r>
          </a:p>
        </p:txBody>
      </p:sp>
      <p:pic>
        <p:nvPicPr>
          <p:cNvPr id="9" name="Picture 8">
            <a:extLst>
              <a:ext uri="{FF2B5EF4-FFF2-40B4-BE49-F238E27FC236}">
                <a16:creationId xmlns:a16="http://schemas.microsoft.com/office/drawing/2014/main" id="{2A5506BE-4046-AA69-FBD3-712C1C9FBCE6}"/>
              </a:ext>
            </a:extLst>
          </p:cNvPr>
          <p:cNvPicPr>
            <a:picLocks noChangeAspect="1"/>
          </p:cNvPicPr>
          <p:nvPr/>
        </p:nvPicPr>
        <p:blipFill>
          <a:blip r:embed="rId4"/>
          <a:stretch>
            <a:fillRect/>
          </a:stretch>
        </p:blipFill>
        <p:spPr>
          <a:xfrm>
            <a:off x="474659" y="258184"/>
            <a:ext cx="11242681" cy="4911852"/>
          </a:xfrm>
          <a:prstGeom prst="rect">
            <a:avLst/>
          </a:prstGeom>
        </p:spPr>
      </p:pic>
      <p:pic>
        <p:nvPicPr>
          <p:cNvPr id="3" name="Picture 2" descr="Qr code&#10;&#10;Description automatically generated">
            <a:extLst>
              <a:ext uri="{FF2B5EF4-FFF2-40B4-BE49-F238E27FC236}">
                <a16:creationId xmlns:a16="http://schemas.microsoft.com/office/drawing/2014/main" id="{3CC93575-4059-7F29-FD09-708F4B87B953}"/>
              </a:ext>
            </a:extLst>
          </p:cNvPr>
          <p:cNvPicPr>
            <a:picLocks noChangeAspect="1"/>
          </p:cNvPicPr>
          <p:nvPr/>
        </p:nvPicPr>
        <p:blipFill rotWithShape="1">
          <a:blip r:embed="rId5">
            <a:extLst>
              <a:ext uri="{28A0092B-C50C-407E-A947-70E740481C1C}">
                <a14:useLocalDpi xmlns:a14="http://schemas.microsoft.com/office/drawing/2010/main" val="0"/>
              </a:ext>
            </a:extLst>
          </a:blip>
          <a:srcRect l="29863" t="30139" r="23750" b="34444"/>
          <a:stretch/>
        </p:blipFill>
        <p:spPr>
          <a:xfrm>
            <a:off x="10347951" y="5246350"/>
            <a:ext cx="1369389" cy="1353466"/>
          </a:xfrm>
          <a:prstGeom prst="rect">
            <a:avLst/>
          </a:prstGeom>
        </p:spPr>
      </p:pic>
    </p:spTree>
    <p:extLst>
      <p:ext uri="{BB962C8B-B14F-4D97-AF65-F5344CB8AC3E}">
        <p14:creationId xmlns:p14="http://schemas.microsoft.com/office/powerpoint/2010/main" val="346942739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484825D1-0B74-37D6-BEED-233C784EDE93}"/>
              </a:ext>
            </a:extLst>
          </p:cNvPr>
          <p:cNvSpPr/>
          <p:nvPr/>
        </p:nvSpPr>
        <p:spPr>
          <a:xfrm>
            <a:off x="-55674" y="5097519"/>
            <a:ext cx="3755315" cy="178847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FB02DC5-4582-5C0E-A63C-88D691B00E56}"/>
              </a:ext>
            </a:extLst>
          </p:cNvPr>
          <p:cNvSpPr txBox="1"/>
          <p:nvPr/>
        </p:nvSpPr>
        <p:spPr>
          <a:xfrm>
            <a:off x="65255" y="6410325"/>
            <a:ext cx="571500" cy="369332"/>
          </a:xfrm>
          <a:prstGeom prst="rect">
            <a:avLst/>
          </a:prstGeom>
          <a:noFill/>
        </p:spPr>
        <p:txBody>
          <a:bodyPr wrap="square" rtlCol="0">
            <a:spAutoFit/>
          </a:bodyPr>
          <a:lstStyle/>
          <a:p>
            <a:pPr algn="ctr"/>
            <a:r>
              <a:rPr lang="en-US" dirty="0"/>
              <a:t>5</a:t>
            </a:r>
          </a:p>
        </p:txBody>
      </p:sp>
      <p:pic>
        <p:nvPicPr>
          <p:cNvPr id="13" name="Picture 12">
            <a:extLst>
              <a:ext uri="{FF2B5EF4-FFF2-40B4-BE49-F238E27FC236}">
                <a16:creationId xmlns:a16="http://schemas.microsoft.com/office/drawing/2014/main" id="{D3940CFD-19EE-9CC1-C4FE-0DA4631ECE3F}"/>
              </a:ext>
            </a:extLst>
          </p:cNvPr>
          <p:cNvPicPr>
            <a:picLocks noChangeAspect="1"/>
          </p:cNvPicPr>
          <p:nvPr/>
        </p:nvPicPr>
        <p:blipFill rotWithShape="1">
          <a:blip r:embed="rId3"/>
          <a:srcRect l="391" b="2759"/>
          <a:stretch/>
        </p:blipFill>
        <p:spPr>
          <a:xfrm>
            <a:off x="2056483" y="98018"/>
            <a:ext cx="8527211" cy="5909435"/>
          </a:xfrm>
          <a:prstGeom prst="rect">
            <a:avLst/>
          </a:prstGeom>
        </p:spPr>
      </p:pic>
      <p:sp>
        <p:nvSpPr>
          <p:cNvPr id="16" name="TextBox 15">
            <a:extLst>
              <a:ext uri="{FF2B5EF4-FFF2-40B4-BE49-F238E27FC236}">
                <a16:creationId xmlns:a16="http://schemas.microsoft.com/office/drawing/2014/main" id="{53E799F1-453E-2367-6F6E-CBDD3BEFCF54}"/>
              </a:ext>
            </a:extLst>
          </p:cNvPr>
          <p:cNvSpPr txBox="1"/>
          <p:nvPr/>
        </p:nvSpPr>
        <p:spPr>
          <a:xfrm>
            <a:off x="2699049" y="6179492"/>
            <a:ext cx="7353300" cy="461665"/>
          </a:xfrm>
          <a:prstGeom prst="rect">
            <a:avLst/>
          </a:prstGeom>
          <a:noFill/>
        </p:spPr>
        <p:txBody>
          <a:bodyPr wrap="square" rtlCol="0">
            <a:spAutoFit/>
          </a:bodyPr>
          <a:lstStyle/>
          <a:p>
            <a:pPr algn="ctr"/>
            <a:r>
              <a:rPr lang="en-US" sz="1200" dirty="0"/>
              <a:t>Note – This is Inclusive of Single-Family Homes &amp; Townhouse/Condo Homes for the Entire State of Connecticut.  Data Current as of January 8, 2023.  Scan the code for the full report, or click </a:t>
            </a:r>
            <a:r>
              <a:rPr lang="en-US" sz="1200" dirty="0">
                <a:hlinkClick r:id="rId4"/>
              </a:rPr>
              <a:t>HERE</a:t>
            </a:r>
            <a:r>
              <a:rPr lang="en-US" sz="1200" dirty="0"/>
              <a:t>.  </a:t>
            </a:r>
          </a:p>
        </p:txBody>
      </p:sp>
      <p:pic>
        <p:nvPicPr>
          <p:cNvPr id="2" name="Picture 1" descr="Qr code&#10;&#10;Description automatically generated">
            <a:extLst>
              <a:ext uri="{FF2B5EF4-FFF2-40B4-BE49-F238E27FC236}">
                <a16:creationId xmlns:a16="http://schemas.microsoft.com/office/drawing/2014/main" id="{5412E80D-AE34-8CBE-9282-C01D8ACF4BC6}"/>
              </a:ext>
            </a:extLst>
          </p:cNvPr>
          <p:cNvPicPr>
            <a:picLocks noChangeAspect="1"/>
          </p:cNvPicPr>
          <p:nvPr/>
        </p:nvPicPr>
        <p:blipFill rotWithShape="1">
          <a:blip r:embed="rId5">
            <a:extLst>
              <a:ext uri="{28A0092B-C50C-407E-A947-70E740481C1C}">
                <a14:useLocalDpi xmlns:a14="http://schemas.microsoft.com/office/drawing/2010/main" val="0"/>
              </a:ext>
            </a:extLst>
          </a:blip>
          <a:srcRect l="29863" t="30139" r="23750" b="34444"/>
          <a:stretch/>
        </p:blipFill>
        <p:spPr>
          <a:xfrm>
            <a:off x="10583694" y="5529441"/>
            <a:ext cx="1245017" cy="1230541"/>
          </a:xfrm>
          <a:prstGeom prst="rect">
            <a:avLst/>
          </a:prstGeom>
        </p:spPr>
      </p:pic>
    </p:spTree>
    <p:extLst>
      <p:ext uri="{BB962C8B-B14F-4D97-AF65-F5344CB8AC3E}">
        <p14:creationId xmlns:p14="http://schemas.microsoft.com/office/powerpoint/2010/main" val="402445371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7FE64EF3-805B-09E7-BDD9-81FAB85350B1}"/>
              </a:ext>
            </a:extLst>
          </p:cNvPr>
          <p:cNvSpPr/>
          <p:nvPr/>
        </p:nvSpPr>
        <p:spPr>
          <a:xfrm>
            <a:off x="-55673" y="5155475"/>
            <a:ext cx="3617480" cy="1730517"/>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FB02DC5-4582-5C0E-A63C-88D691B00E56}"/>
              </a:ext>
            </a:extLst>
          </p:cNvPr>
          <p:cNvSpPr txBox="1"/>
          <p:nvPr/>
        </p:nvSpPr>
        <p:spPr>
          <a:xfrm>
            <a:off x="65255" y="6410325"/>
            <a:ext cx="571500" cy="369332"/>
          </a:xfrm>
          <a:prstGeom prst="rect">
            <a:avLst/>
          </a:prstGeom>
          <a:noFill/>
        </p:spPr>
        <p:txBody>
          <a:bodyPr wrap="square" rtlCol="0">
            <a:spAutoFit/>
          </a:bodyPr>
          <a:lstStyle/>
          <a:p>
            <a:pPr algn="ctr"/>
            <a:r>
              <a:rPr lang="en-US" dirty="0"/>
              <a:t>6</a:t>
            </a:r>
          </a:p>
        </p:txBody>
      </p:sp>
      <p:grpSp>
        <p:nvGrpSpPr>
          <p:cNvPr id="2" name="Group 1">
            <a:extLst>
              <a:ext uri="{FF2B5EF4-FFF2-40B4-BE49-F238E27FC236}">
                <a16:creationId xmlns:a16="http://schemas.microsoft.com/office/drawing/2014/main" id="{303A2767-70E9-E6E7-3252-2F16E9FEA1FF}"/>
              </a:ext>
            </a:extLst>
          </p:cNvPr>
          <p:cNvGrpSpPr/>
          <p:nvPr/>
        </p:nvGrpSpPr>
        <p:grpSpPr>
          <a:xfrm>
            <a:off x="2206262" y="1233995"/>
            <a:ext cx="8615504" cy="4972254"/>
            <a:chOff x="2210671" y="1233995"/>
            <a:chExt cx="8615504" cy="4972254"/>
          </a:xfrm>
        </p:grpSpPr>
        <p:pic>
          <p:nvPicPr>
            <p:cNvPr id="6" name="Picture 5">
              <a:extLst>
                <a:ext uri="{FF2B5EF4-FFF2-40B4-BE49-F238E27FC236}">
                  <a16:creationId xmlns:a16="http://schemas.microsoft.com/office/drawing/2014/main" id="{B5A7A901-A9CA-2024-BCBA-32DD98FBE466}"/>
                </a:ext>
              </a:extLst>
            </p:cNvPr>
            <p:cNvPicPr>
              <a:picLocks noChangeAspect="1"/>
            </p:cNvPicPr>
            <p:nvPr/>
          </p:nvPicPr>
          <p:blipFill>
            <a:blip r:embed="rId3"/>
            <a:stretch>
              <a:fillRect/>
            </a:stretch>
          </p:blipFill>
          <p:spPr>
            <a:xfrm>
              <a:off x="2210671" y="1233995"/>
              <a:ext cx="8484765" cy="4972254"/>
            </a:xfrm>
            <a:prstGeom prst="rect">
              <a:avLst/>
            </a:prstGeom>
          </p:spPr>
        </p:pic>
        <p:pic>
          <p:nvPicPr>
            <p:cNvPr id="10" name="Picture 9">
              <a:extLst>
                <a:ext uri="{FF2B5EF4-FFF2-40B4-BE49-F238E27FC236}">
                  <a16:creationId xmlns:a16="http://schemas.microsoft.com/office/drawing/2014/main" id="{CCD683D4-EA4F-D61D-4D41-C8C3F570676B}"/>
                </a:ext>
              </a:extLst>
            </p:cNvPr>
            <p:cNvPicPr>
              <a:picLocks noChangeAspect="1"/>
            </p:cNvPicPr>
            <p:nvPr/>
          </p:nvPicPr>
          <p:blipFill>
            <a:blip r:embed="rId4"/>
            <a:stretch>
              <a:fillRect/>
            </a:stretch>
          </p:blipFill>
          <p:spPr>
            <a:xfrm>
              <a:off x="7545092" y="2932481"/>
              <a:ext cx="3281083" cy="816107"/>
            </a:xfrm>
            <a:prstGeom prst="rect">
              <a:avLst/>
            </a:prstGeom>
          </p:spPr>
        </p:pic>
      </p:grpSp>
      <p:sp>
        <p:nvSpPr>
          <p:cNvPr id="11" name="TextBox 10">
            <a:extLst>
              <a:ext uri="{FF2B5EF4-FFF2-40B4-BE49-F238E27FC236}">
                <a16:creationId xmlns:a16="http://schemas.microsoft.com/office/drawing/2014/main" id="{7DE3A42A-1EC5-C747-72BB-A0DB7574FA45}"/>
              </a:ext>
            </a:extLst>
          </p:cNvPr>
          <p:cNvSpPr txBox="1"/>
          <p:nvPr/>
        </p:nvSpPr>
        <p:spPr>
          <a:xfrm>
            <a:off x="1836490" y="188850"/>
            <a:ext cx="7196865" cy="892552"/>
          </a:xfrm>
          <a:prstGeom prst="rect">
            <a:avLst/>
          </a:prstGeom>
          <a:noFill/>
        </p:spPr>
        <p:txBody>
          <a:bodyPr wrap="square" rtlCol="0">
            <a:spAutoFit/>
          </a:bodyPr>
          <a:lstStyle/>
          <a:p>
            <a:r>
              <a:rPr lang="en-US" b="1" dirty="0">
                <a:solidFill>
                  <a:srgbClr val="009CDE"/>
                </a:solidFill>
                <a:latin typeface="Source Sans Pro" panose="020B0503030403020204" pitchFamily="34" charset="0"/>
                <a:ea typeface="Source Sans Pro" panose="020B0503030403020204" pitchFamily="34" charset="0"/>
                <a:cs typeface="Times New Roman" panose="02020603050405020304" pitchFamily="18" charset="0"/>
              </a:rPr>
              <a:t>Annual Report on the Connecticut Housing Market </a:t>
            </a:r>
          </a:p>
          <a:p>
            <a:r>
              <a:rPr lang="en-US" sz="3200" b="1" dirty="0">
                <a:solidFill>
                  <a:srgbClr val="0067A0"/>
                </a:solidFill>
                <a:latin typeface="Source Sans Pro" panose="020B0503030403020204" pitchFamily="34" charset="0"/>
                <a:ea typeface="Source Sans Pro" panose="020B0503030403020204" pitchFamily="34" charset="0"/>
                <a:cs typeface="Times New Roman" panose="02020603050405020304" pitchFamily="18" charset="0"/>
              </a:rPr>
              <a:t>Price Range Review – Continued</a:t>
            </a:r>
          </a:p>
        </p:txBody>
      </p:sp>
      <p:cxnSp>
        <p:nvCxnSpPr>
          <p:cNvPr id="13" name="Straight Connector 12">
            <a:extLst>
              <a:ext uri="{FF2B5EF4-FFF2-40B4-BE49-F238E27FC236}">
                <a16:creationId xmlns:a16="http://schemas.microsoft.com/office/drawing/2014/main" id="{A05B937F-BBCD-D277-1AA6-3966C3944955}"/>
              </a:ext>
            </a:extLst>
          </p:cNvPr>
          <p:cNvCxnSpPr>
            <a:cxnSpLocks/>
          </p:cNvCxnSpPr>
          <p:nvPr/>
        </p:nvCxnSpPr>
        <p:spPr>
          <a:xfrm>
            <a:off x="1836490" y="1081402"/>
            <a:ext cx="92331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63DCB41A-202F-F849-8467-0326EA765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724" y="341443"/>
            <a:ext cx="2865589" cy="377485"/>
          </a:xfrm>
          <a:prstGeom prst="rect">
            <a:avLst/>
          </a:prstGeom>
        </p:spPr>
      </p:pic>
    </p:spTree>
    <p:extLst>
      <p:ext uri="{BB962C8B-B14F-4D97-AF65-F5344CB8AC3E}">
        <p14:creationId xmlns:p14="http://schemas.microsoft.com/office/powerpoint/2010/main" val="300782806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16103B33-ABFB-7EEE-A273-1DF13249EB4D}"/>
              </a:ext>
            </a:extLst>
          </p:cNvPr>
          <p:cNvSpPr/>
          <p:nvPr/>
        </p:nvSpPr>
        <p:spPr>
          <a:xfrm>
            <a:off x="-55674" y="5097519"/>
            <a:ext cx="3755315" cy="178847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B59E9E1-9811-0CA1-ADBE-E3AE5FFE572B}"/>
              </a:ext>
            </a:extLst>
          </p:cNvPr>
          <p:cNvSpPr txBox="1"/>
          <p:nvPr/>
        </p:nvSpPr>
        <p:spPr>
          <a:xfrm>
            <a:off x="65255" y="6410325"/>
            <a:ext cx="571500" cy="369332"/>
          </a:xfrm>
          <a:prstGeom prst="rect">
            <a:avLst/>
          </a:prstGeom>
          <a:noFill/>
        </p:spPr>
        <p:txBody>
          <a:bodyPr wrap="square" rtlCol="0">
            <a:spAutoFit/>
          </a:bodyPr>
          <a:lstStyle/>
          <a:p>
            <a:pPr algn="ctr"/>
            <a:r>
              <a:rPr lang="en-US" dirty="0"/>
              <a:t>7</a:t>
            </a:r>
          </a:p>
        </p:txBody>
      </p:sp>
      <p:pic>
        <p:nvPicPr>
          <p:cNvPr id="11" name="Picture 10">
            <a:extLst>
              <a:ext uri="{FF2B5EF4-FFF2-40B4-BE49-F238E27FC236}">
                <a16:creationId xmlns:a16="http://schemas.microsoft.com/office/drawing/2014/main" id="{C251B6AB-80C2-00E4-3E2B-72625F777239}"/>
              </a:ext>
            </a:extLst>
          </p:cNvPr>
          <p:cNvPicPr>
            <a:picLocks noChangeAspect="1"/>
          </p:cNvPicPr>
          <p:nvPr/>
        </p:nvPicPr>
        <p:blipFill>
          <a:blip r:embed="rId3"/>
          <a:stretch>
            <a:fillRect/>
          </a:stretch>
        </p:blipFill>
        <p:spPr>
          <a:xfrm>
            <a:off x="2020817" y="182528"/>
            <a:ext cx="8658055" cy="5882839"/>
          </a:xfrm>
          <a:prstGeom prst="rect">
            <a:avLst/>
          </a:prstGeom>
        </p:spPr>
      </p:pic>
    </p:spTree>
    <p:extLst>
      <p:ext uri="{BB962C8B-B14F-4D97-AF65-F5344CB8AC3E}">
        <p14:creationId xmlns:p14="http://schemas.microsoft.com/office/powerpoint/2010/main" val="69774033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65FBA732-A88E-A382-C182-6AC55F0D0C8F}"/>
              </a:ext>
            </a:extLst>
          </p:cNvPr>
          <p:cNvSpPr/>
          <p:nvPr/>
        </p:nvSpPr>
        <p:spPr>
          <a:xfrm>
            <a:off x="-55674" y="5293659"/>
            <a:ext cx="3421921" cy="159233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16ABF-C53F-7E44-CABA-5F045B0FBBCF}"/>
              </a:ext>
            </a:extLst>
          </p:cNvPr>
          <p:cNvSpPr>
            <a:spLocks noGrp="1"/>
          </p:cNvSpPr>
          <p:nvPr>
            <p:ph type="title"/>
          </p:nvPr>
        </p:nvSpPr>
        <p:spPr>
          <a:xfrm>
            <a:off x="838200" y="274785"/>
            <a:ext cx="10515600" cy="485670"/>
          </a:xfrm>
        </p:spPr>
        <p:txBody>
          <a:bodyPr>
            <a:noAutofit/>
          </a:bodyPr>
          <a:lstStyle/>
          <a:p>
            <a:r>
              <a:rPr lang="en-US" sz="4000" b="1" dirty="0">
                <a:latin typeface="Source Sans Pro" panose="020B0503030403020204" pitchFamily="34" charset="0"/>
                <a:ea typeface="Source Sans Pro" panose="020B0503030403020204" pitchFamily="34" charset="0"/>
                <a:cs typeface="Times New Roman" panose="02020603050405020304" pitchFamily="18" charset="0"/>
              </a:rPr>
              <a:t>Median Sales Price – By County</a:t>
            </a:r>
          </a:p>
        </p:txBody>
      </p:sp>
      <p:sp>
        <p:nvSpPr>
          <p:cNvPr id="3" name="TextBox 2">
            <a:extLst>
              <a:ext uri="{FF2B5EF4-FFF2-40B4-BE49-F238E27FC236}">
                <a16:creationId xmlns:a16="http://schemas.microsoft.com/office/drawing/2014/main" id="{2805DFF2-11C8-B2E8-BB40-D99F4F5EC08D}"/>
              </a:ext>
            </a:extLst>
          </p:cNvPr>
          <p:cNvSpPr txBox="1"/>
          <p:nvPr/>
        </p:nvSpPr>
        <p:spPr>
          <a:xfrm>
            <a:off x="599175" y="1056529"/>
            <a:ext cx="4169795"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Fairfield County</a:t>
            </a:r>
          </a:p>
        </p:txBody>
      </p:sp>
      <p:graphicFrame>
        <p:nvGraphicFramePr>
          <p:cNvPr id="5" name="Table 4">
            <a:extLst>
              <a:ext uri="{FF2B5EF4-FFF2-40B4-BE49-F238E27FC236}">
                <a16:creationId xmlns:a16="http://schemas.microsoft.com/office/drawing/2014/main" id="{5E2CD616-3CDE-2A02-EF0E-C17E88FB81BC}"/>
              </a:ext>
            </a:extLst>
          </p:cNvPr>
          <p:cNvGraphicFramePr>
            <a:graphicFrameLocks noGrp="1"/>
          </p:cNvGraphicFramePr>
          <p:nvPr>
            <p:extLst>
              <p:ext uri="{D42A27DB-BD31-4B8C-83A1-F6EECF244321}">
                <p14:modId xmlns:p14="http://schemas.microsoft.com/office/powerpoint/2010/main" val="2071560575"/>
              </p:ext>
            </p:extLst>
          </p:nvPr>
        </p:nvGraphicFramePr>
        <p:xfrm>
          <a:off x="6096000" y="1612196"/>
          <a:ext cx="5587040" cy="3897587"/>
        </p:xfrm>
        <a:graphic>
          <a:graphicData uri="http://schemas.openxmlformats.org/drawingml/2006/table">
            <a:tbl>
              <a:tblPr firstRow="1" bandRow="1">
                <a:tableStyleId>{91EBBBCC-DAD2-459C-BE2E-F6DE35CF9A28}</a:tableStyleId>
              </a:tblPr>
              <a:tblGrid>
                <a:gridCol w="1117408">
                  <a:extLst>
                    <a:ext uri="{9D8B030D-6E8A-4147-A177-3AD203B41FA5}">
                      <a16:colId xmlns:a16="http://schemas.microsoft.com/office/drawing/2014/main" val="3611911588"/>
                    </a:ext>
                  </a:extLst>
                </a:gridCol>
                <a:gridCol w="1117408">
                  <a:extLst>
                    <a:ext uri="{9D8B030D-6E8A-4147-A177-3AD203B41FA5}">
                      <a16:colId xmlns:a16="http://schemas.microsoft.com/office/drawing/2014/main" val="17998672"/>
                    </a:ext>
                  </a:extLst>
                </a:gridCol>
                <a:gridCol w="1117408">
                  <a:extLst>
                    <a:ext uri="{9D8B030D-6E8A-4147-A177-3AD203B41FA5}">
                      <a16:colId xmlns:a16="http://schemas.microsoft.com/office/drawing/2014/main" val="352628134"/>
                    </a:ext>
                  </a:extLst>
                </a:gridCol>
                <a:gridCol w="1117408">
                  <a:extLst>
                    <a:ext uri="{9D8B030D-6E8A-4147-A177-3AD203B41FA5}">
                      <a16:colId xmlns:a16="http://schemas.microsoft.com/office/drawing/2014/main" val="978647746"/>
                    </a:ext>
                  </a:extLst>
                </a:gridCol>
                <a:gridCol w="111740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$299,000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$186,968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+ 14.7%</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+ 16.7%</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$174,000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$327,950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+ 12.1%</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+ 7.9%</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$213,000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+ 17.7%</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+ 16.5%</a:t>
                      </a:r>
                    </a:p>
                  </a:txBody>
                  <a:tcPr/>
                </a:tc>
                <a:extLst>
                  <a:ext uri="{0D108BD9-81ED-4DB2-BD59-A6C34878D82A}">
                    <a16:rowId xmlns:a16="http://schemas.microsoft.com/office/drawing/2014/main" val="169878102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$352,000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$211,950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+ 11.6%</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$199,900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+ 11.1%</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+ 10.4%</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$329,950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+ 6.4%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+ 9.6%</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$306,000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+ 13.9</a:t>
                      </a:r>
                    </a:p>
                  </a:txBody>
                  <a:tcPr/>
                </a:tc>
                <a:extLst>
                  <a:ext uri="{0D108BD9-81ED-4DB2-BD59-A6C34878D82A}">
                    <a16:rowId xmlns:a16="http://schemas.microsoft.com/office/drawing/2014/main" val="1298256851"/>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$334,975</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+ 11.0% </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$205,000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+ 11.9%</a:t>
                      </a:r>
                    </a:p>
                  </a:txBody>
                  <a:tcPr/>
                </a:tc>
                <a:extLst>
                  <a:ext uri="{0D108BD9-81ED-4DB2-BD59-A6C34878D82A}">
                    <a16:rowId xmlns:a16="http://schemas.microsoft.com/office/drawing/2014/main" val="416564330"/>
                  </a:ext>
                </a:extLst>
              </a:tr>
            </a:tbl>
          </a:graphicData>
        </a:graphic>
      </p:graphicFrame>
      <p:sp>
        <p:nvSpPr>
          <p:cNvPr id="6" name="TextBox 5">
            <a:extLst>
              <a:ext uri="{FF2B5EF4-FFF2-40B4-BE49-F238E27FC236}">
                <a16:creationId xmlns:a16="http://schemas.microsoft.com/office/drawing/2014/main" id="{3221BE44-34F3-89FB-5F1A-1461B2D696C3}"/>
              </a:ext>
            </a:extLst>
          </p:cNvPr>
          <p:cNvSpPr txBox="1"/>
          <p:nvPr/>
        </p:nvSpPr>
        <p:spPr>
          <a:xfrm>
            <a:off x="6387681" y="1037130"/>
            <a:ext cx="4466506"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New Haven County</a:t>
            </a:r>
          </a:p>
        </p:txBody>
      </p:sp>
      <p:pic>
        <p:nvPicPr>
          <p:cNvPr id="7" name="Picture 6" descr="Icon&#10;&#10;Description automatically generated">
            <a:extLst>
              <a:ext uri="{FF2B5EF4-FFF2-40B4-BE49-F238E27FC236}">
                <a16:creationId xmlns:a16="http://schemas.microsoft.com/office/drawing/2014/main" id="{8C7FD5F9-9291-5B94-A16D-F18CFAC9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10" name="TextBox 9">
            <a:extLst>
              <a:ext uri="{FF2B5EF4-FFF2-40B4-BE49-F238E27FC236}">
                <a16:creationId xmlns:a16="http://schemas.microsoft.com/office/drawing/2014/main" id="{2691BE53-40BE-2859-E085-E9EEF3B77F78}"/>
              </a:ext>
            </a:extLst>
          </p:cNvPr>
          <p:cNvSpPr txBox="1"/>
          <p:nvPr/>
        </p:nvSpPr>
        <p:spPr>
          <a:xfrm>
            <a:off x="65255" y="6410325"/>
            <a:ext cx="571500" cy="369332"/>
          </a:xfrm>
          <a:prstGeom prst="rect">
            <a:avLst/>
          </a:prstGeom>
          <a:noFill/>
        </p:spPr>
        <p:txBody>
          <a:bodyPr wrap="square" rtlCol="0">
            <a:spAutoFit/>
          </a:bodyPr>
          <a:lstStyle/>
          <a:p>
            <a:pPr algn="ctr"/>
            <a:r>
              <a:rPr lang="en-US" dirty="0"/>
              <a:t>8</a:t>
            </a:r>
          </a:p>
        </p:txBody>
      </p:sp>
      <p:graphicFrame>
        <p:nvGraphicFramePr>
          <p:cNvPr id="4" name="Table 4">
            <a:extLst>
              <a:ext uri="{FF2B5EF4-FFF2-40B4-BE49-F238E27FC236}">
                <a16:creationId xmlns:a16="http://schemas.microsoft.com/office/drawing/2014/main" id="{C9635B59-CD5E-F5D9-4590-2ECE360B0A55}"/>
              </a:ext>
            </a:extLst>
          </p:cNvPr>
          <p:cNvGraphicFramePr>
            <a:graphicFrameLocks noGrp="1"/>
          </p:cNvGraphicFramePr>
          <p:nvPr>
            <p:extLst>
              <p:ext uri="{D42A27DB-BD31-4B8C-83A1-F6EECF244321}">
                <p14:modId xmlns:p14="http://schemas.microsoft.com/office/powerpoint/2010/main" val="2162829589"/>
              </p:ext>
            </p:extLst>
          </p:nvPr>
        </p:nvGraphicFramePr>
        <p:xfrm>
          <a:off x="508960" y="1631595"/>
          <a:ext cx="5253490" cy="3897587"/>
        </p:xfrm>
        <a:graphic>
          <a:graphicData uri="http://schemas.openxmlformats.org/drawingml/2006/table">
            <a:tbl>
              <a:tblPr firstRow="1" bandRow="1">
                <a:tableStyleId>{91EBBBCC-DAD2-459C-BE2E-F6DE35CF9A28}</a:tableStyleId>
              </a:tblPr>
              <a:tblGrid>
                <a:gridCol w="1050698">
                  <a:extLst>
                    <a:ext uri="{9D8B030D-6E8A-4147-A177-3AD203B41FA5}">
                      <a16:colId xmlns:a16="http://schemas.microsoft.com/office/drawing/2014/main" val="3611911588"/>
                    </a:ext>
                  </a:extLst>
                </a:gridCol>
                <a:gridCol w="1050698">
                  <a:extLst>
                    <a:ext uri="{9D8B030D-6E8A-4147-A177-3AD203B41FA5}">
                      <a16:colId xmlns:a16="http://schemas.microsoft.com/office/drawing/2014/main" val="17998672"/>
                    </a:ext>
                  </a:extLst>
                </a:gridCol>
                <a:gridCol w="1050698">
                  <a:extLst>
                    <a:ext uri="{9D8B030D-6E8A-4147-A177-3AD203B41FA5}">
                      <a16:colId xmlns:a16="http://schemas.microsoft.com/office/drawing/2014/main" val="352628134"/>
                    </a:ext>
                  </a:extLst>
                </a:gridCol>
                <a:gridCol w="1050698">
                  <a:extLst>
                    <a:ext uri="{9D8B030D-6E8A-4147-A177-3AD203B41FA5}">
                      <a16:colId xmlns:a16="http://schemas.microsoft.com/office/drawing/2014/main" val="978647746"/>
                    </a:ext>
                  </a:extLst>
                </a:gridCol>
                <a:gridCol w="105069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$550,000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+ 0.3% </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$283,000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+ 2.9%</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$572,000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- 3.1%</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+ 11.3 % </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$611,500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+ 7.1%</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$627,500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$315,222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+ 5.3%</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$685,000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+ 11.0%</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$750,000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$370,000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+ 12.1%</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$692,500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+ 2.6%</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$369,000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+ 23.0%</a:t>
                      </a:r>
                    </a:p>
                  </a:txBody>
                  <a:tcPr/>
                </a:tc>
                <a:extLst>
                  <a:ext uri="{0D108BD9-81ED-4DB2-BD59-A6C34878D82A}">
                    <a16:rowId xmlns:a16="http://schemas.microsoft.com/office/drawing/2014/main" val="169878102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$700,000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+ 7.9%</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$347,500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+ 13.9%</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$630,000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$365,000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+ 23.8%</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$630,000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+ 4.6%</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$630,000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+ 4.9%</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$591,500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+ 9.7%</a:t>
                      </a:r>
                    </a:p>
                  </a:txBody>
                  <a:tcPr/>
                </a:tc>
                <a:extLst>
                  <a:ext uri="{0D108BD9-81ED-4DB2-BD59-A6C34878D82A}">
                    <a16:rowId xmlns:a16="http://schemas.microsoft.com/office/drawing/2014/main" val="3819201578"/>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$630,000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+5.8%</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$331,250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+10.3%</a:t>
                      </a:r>
                    </a:p>
                  </a:txBody>
                  <a:tcPr/>
                </a:tc>
                <a:extLst>
                  <a:ext uri="{0D108BD9-81ED-4DB2-BD59-A6C34878D82A}">
                    <a16:rowId xmlns:a16="http://schemas.microsoft.com/office/drawing/2014/main" val="416564330"/>
                  </a:ext>
                </a:extLst>
              </a:tr>
            </a:tbl>
          </a:graphicData>
        </a:graphic>
      </p:graphicFrame>
      <p:sp>
        <p:nvSpPr>
          <p:cNvPr id="9" name="TextBox 8">
            <a:extLst>
              <a:ext uri="{FF2B5EF4-FFF2-40B4-BE49-F238E27FC236}">
                <a16:creationId xmlns:a16="http://schemas.microsoft.com/office/drawing/2014/main" id="{F2413DD9-2D8C-6A5C-1D01-F3AAD977F380}"/>
              </a:ext>
            </a:extLst>
          </p:cNvPr>
          <p:cNvSpPr txBox="1"/>
          <p:nvPr/>
        </p:nvSpPr>
        <p:spPr>
          <a:xfrm>
            <a:off x="2711031" y="5911189"/>
            <a:ext cx="7353300" cy="646331"/>
          </a:xfrm>
          <a:prstGeom prst="rect">
            <a:avLst/>
          </a:prstGeom>
          <a:noFill/>
        </p:spPr>
        <p:txBody>
          <a:bodyPr wrap="square" rtlCol="0">
            <a:spAutoFit/>
          </a:bodyPr>
          <a:lstStyle/>
          <a:p>
            <a:pPr algn="ctr"/>
            <a:r>
              <a:rPr lang="en-US" sz="1200" dirty="0">
                <a:latin typeface="Source Sans Pro" panose="020B0503030403020204" pitchFamily="34" charset="0"/>
                <a:ea typeface="Source Sans Pro" panose="020B0503030403020204" pitchFamily="34" charset="0"/>
              </a:rPr>
              <a:t>Data Current as of January 10</a:t>
            </a:r>
            <a:r>
              <a:rPr lang="en-US" sz="1200" baseline="30000" dirty="0">
                <a:latin typeface="Source Sans Pro" panose="020B0503030403020204" pitchFamily="34" charset="0"/>
                <a:ea typeface="Source Sans Pro" panose="020B0503030403020204" pitchFamily="34" charset="0"/>
              </a:rPr>
              <a:t>th</a:t>
            </a:r>
            <a:r>
              <a:rPr lang="en-US" sz="1200" dirty="0">
                <a:latin typeface="Source Sans Pro" panose="020B0503030403020204" pitchFamily="34" charset="0"/>
                <a:ea typeface="Source Sans Pro" panose="020B0503030403020204" pitchFamily="34" charset="0"/>
              </a:rPr>
              <a:t> , 2023. </a:t>
            </a:r>
          </a:p>
          <a:p>
            <a:pPr algn="ctr"/>
            <a:r>
              <a:rPr lang="en-US" sz="1200" dirty="0">
                <a:latin typeface="Source Sans Pro" panose="020B0503030403020204" pitchFamily="34" charset="0"/>
                <a:ea typeface="Source Sans Pro" panose="020B0503030403020204" pitchFamily="34" charset="0"/>
                <a:hlinkClick r:id="rId4"/>
              </a:rPr>
              <a:t>Click Here to Access Fairfield County </a:t>
            </a:r>
            <a:r>
              <a:rPr lang="en-US" sz="1200" dirty="0">
                <a:latin typeface="Source Sans Pro" panose="020B0503030403020204" pitchFamily="34" charset="0"/>
                <a:ea typeface="Source Sans Pro" panose="020B0503030403020204" pitchFamily="34" charset="0"/>
              </a:rPr>
              <a:t> Full Report</a:t>
            </a:r>
          </a:p>
          <a:p>
            <a:pPr algn="ctr"/>
            <a:r>
              <a:rPr lang="en-US" sz="1200" dirty="0">
                <a:latin typeface="Source Sans Pro" panose="020B0503030403020204" pitchFamily="34" charset="0"/>
                <a:ea typeface="Source Sans Pro" panose="020B0503030403020204" pitchFamily="34" charset="0"/>
                <a:hlinkClick r:id="rId5"/>
              </a:rPr>
              <a:t>Click Here to Access New Haven County</a:t>
            </a:r>
            <a:r>
              <a:rPr lang="en-US" sz="1200" dirty="0">
                <a:latin typeface="Source Sans Pro" panose="020B0503030403020204" pitchFamily="34" charset="0"/>
                <a:ea typeface="Source Sans Pro" panose="020B0503030403020204" pitchFamily="34" charset="0"/>
              </a:rPr>
              <a:t> Full Report </a:t>
            </a:r>
          </a:p>
        </p:txBody>
      </p:sp>
    </p:spTree>
    <p:extLst>
      <p:ext uri="{BB962C8B-B14F-4D97-AF65-F5344CB8AC3E}">
        <p14:creationId xmlns:p14="http://schemas.microsoft.com/office/powerpoint/2010/main" val="260031240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FF455752-4800-A2FB-7BBB-B07344AABDC4}"/>
              </a:ext>
            </a:extLst>
          </p:cNvPr>
          <p:cNvSpPr/>
          <p:nvPr/>
        </p:nvSpPr>
        <p:spPr>
          <a:xfrm>
            <a:off x="-55674" y="5293659"/>
            <a:ext cx="3421921" cy="1592333"/>
          </a:xfrm>
          <a:prstGeom prst="rtTriangle">
            <a:avLst/>
          </a:prstGeom>
          <a:blipFill dpi="0" rotWithShape="1">
            <a:blip r:embed="rId2">
              <a:alphaModFix amt="53000"/>
              <a:extLst>
                <a:ext uri="{28A0092B-C50C-407E-A947-70E740481C1C}">
                  <a14:useLocalDpi xmlns:a14="http://schemas.microsoft.com/office/drawing/2010/main" val="0"/>
                </a:ext>
              </a:extLst>
            </a:blip>
            <a:srcRect/>
            <a:stretch>
              <a:fillRect l="1000"/>
            </a:stretch>
          </a:blipFill>
          <a:ln>
            <a:noFill/>
          </a:ln>
          <a:effectLst>
            <a:glow rad="139700">
              <a:schemeClr val="bg1">
                <a:alpha val="0"/>
              </a:schemeClr>
            </a:glow>
            <a:outerShdw blurRad="660400" dist="101600" dir="12180000" algn="ctr" rotWithShape="0">
              <a:schemeClr val="bg2">
                <a:alpha val="28000"/>
              </a:scheme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D16ABF-C53F-7E44-CABA-5F045B0FBBCF}"/>
              </a:ext>
            </a:extLst>
          </p:cNvPr>
          <p:cNvSpPr>
            <a:spLocks noGrp="1"/>
          </p:cNvSpPr>
          <p:nvPr>
            <p:ph type="title"/>
          </p:nvPr>
        </p:nvSpPr>
        <p:spPr>
          <a:xfrm>
            <a:off x="838200" y="365125"/>
            <a:ext cx="10515600" cy="354541"/>
          </a:xfrm>
        </p:spPr>
        <p:txBody>
          <a:bodyPr>
            <a:normAutofit fontScale="90000"/>
          </a:bodyPr>
          <a:lstStyle/>
          <a:p>
            <a:r>
              <a:rPr lang="en-US" b="1" dirty="0">
                <a:latin typeface="Source Sans Pro" panose="020B0503030403020204" pitchFamily="34" charset="0"/>
                <a:ea typeface="Source Sans Pro" panose="020B0503030403020204" pitchFamily="34" charset="0"/>
                <a:cs typeface="Times New Roman" panose="02020603050405020304" pitchFamily="18" charset="0"/>
              </a:rPr>
              <a:t>Median Sales Price – By County</a:t>
            </a:r>
          </a:p>
        </p:txBody>
      </p:sp>
      <p:sp>
        <p:nvSpPr>
          <p:cNvPr id="3" name="TextBox 2">
            <a:extLst>
              <a:ext uri="{FF2B5EF4-FFF2-40B4-BE49-F238E27FC236}">
                <a16:creationId xmlns:a16="http://schemas.microsoft.com/office/drawing/2014/main" id="{2805DFF2-11C8-B2E8-BB40-D99F4F5EC08D}"/>
              </a:ext>
            </a:extLst>
          </p:cNvPr>
          <p:cNvSpPr txBox="1"/>
          <p:nvPr/>
        </p:nvSpPr>
        <p:spPr>
          <a:xfrm>
            <a:off x="599174" y="1056877"/>
            <a:ext cx="4169795"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Lichfield County</a:t>
            </a:r>
          </a:p>
        </p:txBody>
      </p:sp>
      <p:graphicFrame>
        <p:nvGraphicFramePr>
          <p:cNvPr id="5" name="Table 4">
            <a:extLst>
              <a:ext uri="{FF2B5EF4-FFF2-40B4-BE49-F238E27FC236}">
                <a16:creationId xmlns:a16="http://schemas.microsoft.com/office/drawing/2014/main" id="{5E2CD616-3CDE-2A02-EF0E-C17E88FB81BC}"/>
              </a:ext>
            </a:extLst>
          </p:cNvPr>
          <p:cNvGraphicFramePr>
            <a:graphicFrameLocks noGrp="1"/>
          </p:cNvGraphicFramePr>
          <p:nvPr>
            <p:extLst>
              <p:ext uri="{D42A27DB-BD31-4B8C-83A1-F6EECF244321}">
                <p14:modId xmlns:p14="http://schemas.microsoft.com/office/powerpoint/2010/main" val="1669392801"/>
              </p:ext>
            </p:extLst>
          </p:nvPr>
        </p:nvGraphicFramePr>
        <p:xfrm>
          <a:off x="6096000" y="1612196"/>
          <a:ext cx="5587040" cy="3897587"/>
        </p:xfrm>
        <a:graphic>
          <a:graphicData uri="http://schemas.openxmlformats.org/drawingml/2006/table">
            <a:tbl>
              <a:tblPr firstRow="1" bandRow="1">
                <a:tableStyleId>{91EBBBCC-DAD2-459C-BE2E-F6DE35CF9A28}</a:tableStyleId>
              </a:tblPr>
              <a:tblGrid>
                <a:gridCol w="1117408">
                  <a:extLst>
                    <a:ext uri="{9D8B030D-6E8A-4147-A177-3AD203B41FA5}">
                      <a16:colId xmlns:a16="http://schemas.microsoft.com/office/drawing/2014/main" val="3611911588"/>
                    </a:ext>
                  </a:extLst>
                </a:gridCol>
                <a:gridCol w="1117408">
                  <a:extLst>
                    <a:ext uri="{9D8B030D-6E8A-4147-A177-3AD203B41FA5}">
                      <a16:colId xmlns:a16="http://schemas.microsoft.com/office/drawing/2014/main" val="17998672"/>
                    </a:ext>
                  </a:extLst>
                </a:gridCol>
                <a:gridCol w="1117408">
                  <a:extLst>
                    <a:ext uri="{9D8B030D-6E8A-4147-A177-3AD203B41FA5}">
                      <a16:colId xmlns:a16="http://schemas.microsoft.com/office/drawing/2014/main" val="352628134"/>
                    </a:ext>
                  </a:extLst>
                </a:gridCol>
                <a:gridCol w="1117408">
                  <a:extLst>
                    <a:ext uri="{9D8B030D-6E8A-4147-A177-3AD203B41FA5}">
                      <a16:colId xmlns:a16="http://schemas.microsoft.com/office/drawing/2014/main" val="978647746"/>
                    </a:ext>
                  </a:extLst>
                </a:gridCol>
                <a:gridCol w="111740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$275,000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$181,000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+ 2.8%</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$275,000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$173,000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+ 8.1%</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$291,000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+ 3.5%</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+ 9.2%</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+ 14.1%</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$326,000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$208,500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+ 19.1%</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$231,000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+ 24.9%</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+ 9.5%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+ 8.5%</a:t>
                      </a:r>
                    </a:p>
                  </a:txBody>
                  <a:tcPr/>
                </a:tc>
                <a:extLst>
                  <a:ext uri="{0D108BD9-81ED-4DB2-BD59-A6C34878D82A}">
                    <a16:rowId xmlns:a16="http://schemas.microsoft.com/office/drawing/2014/main" val="169878102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+ 7.4%</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$214,000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+ 15.7%</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+ 10.5%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+ 16.0%</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$315,000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$225,000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+ 24.7%</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$305,000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$214,000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+ 18.2%</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$295,000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$202,750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+9.6%</a:t>
                      </a:r>
                    </a:p>
                  </a:txBody>
                  <a:tcPr/>
                </a:tc>
                <a:extLst>
                  <a:ext uri="{0D108BD9-81ED-4DB2-BD59-A6C34878D82A}">
                    <a16:rowId xmlns:a16="http://schemas.microsoft.com/office/drawing/2014/main" val="1470431143"/>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$312,500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+ 9.3%</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$209,250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+ 14.9%</a:t>
                      </a:r>
                    </a:p>
                  </a:txBody>
                  <a:tcPr/>
                </a:tc>
                <a:extLst>
                  <a:ext uri="{0D108BD9-81ED-4DB2-BD59-A6C34878D82A}">
                    <a16:rowId xmlns:a16="http://schemas.microsoft.com/office/drawing/2014/main" val="416564330"/>
                  </a:ext>
                </a:extLst>
              </a:tr>
            </a:tbl>
          </a:graphicData>
        </a:graphic>
      </p:graphicFrame>
      <p:sp>
        <p:nvSpPr>
          <p:cNvPr id="6" name="TextBox 5">
            <a:extLst>
              <a:ext uri="{FF2B5EF4-FFF2-40B4-BE49-F238E27FC236}">
                <a16:creationId xmlns:a16="http://schemas.microsoft.com/office/drawing/2014/main" id="{3221BE44-34F3-89FB-5F1A-1461B2D696C3}"/>
              </a:ext>
            </a:extLst>
          </p:cNvPr>
          <p:cNvSpPr txBox="1"/>
          <p:nvPr/>
        </p:nvSpPr>
        <p:spPr>
          <a:xfrm>
            <a:off x="6441056" y="1056877"/>
            <a:ext cx="4466506"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cs typeface="Times New Roman" panose="02020603050405020304" pitchFamily="18" charset="0"/>
              </a:rPr>
              <a:t>Hartford County</a:t>
            </a:r>
          </a:p>
        </p:txBody>
      </p:sp>
      <p:pic>
        <p:nvPicPr>
          <p:cNvPr id="7" name="Picture 6" descr="Icon&#10;&#10;Description automatically generated">
            <a:extLst>
              <a:ext uri="{FF2B5EF4-FFF2-40B4-BE49-F238E27FC236}">
                <a16:creationId xmlns:a16="http://schemas.microsoft.com/office/drawing/2014/main" id="{8C7FD5F9-9291-5B94-A16D-F18CFAC9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367" y="6289558"/>
            <a:ext cx="3086868" cy="406634"/>
          </a:xfrm>
          <a:prstGeom prst="rect">
            <a:avLst/>
          </a:prstGeom>
        </p:spPr>
      </p:pic>
      <p:sp>
        <p:nvSpPr>
          <p:cNvPr id="10" name="TextBox 9">
            <a:extLst>
              <a:ext uri="{FF2B5EF4-FFF2-40B4-BE49-F238E27FC236}">
                <a16:creationId xmlns:a16="http://schemas.microsoft.com/office/drawing/2014/main" id="{DA160E03-61E4-134D-7A83-FBA3399027A3}"/>
              </a:ext>
            </a:extLst>
          </p:cNvPr>
          <p:cNvSpPr txBox="1"/>
          <p:nvPr/>
        </p:nvSpPr>
        <p:spPr>
          <a:xfrm>
            <a:off x="65255" y="6410325"/>
            <a:ext cx="571500" cy="369332"/>
          </a:xfrm>
          <a:prstGeom prst="rect">
            <a:avLst/>
          </a:prstGeom>
          <a:noFill/>
        </p:spPr>
        <p:txBody>
          <a:bodyPr wrap="square" rtlCol="0">
            <a:spAutoFit/>
          </a:bodyPr>
          <a:lstStyle/>
          <a:p>
            <a:pPr algn="ctr"/>
            <a:r>
              <a:rPr lang="en-US" dirty="0"/>
              <a:t>9</a:t>
            </a:r>
          </a:p>
        </p:txBody>
      </p:sp>
      <p:graphicFrame>
        <p:nvGraphicFramePr>
          <p:cNvPr id="4" name="Table 4">
            <a:extLst>
              <a:ext uri="{FF2B5EF4-FFF2-40B4-BE49-F238E27FC236}">
                <a16:creationId xmlns:a16="http://schemas.microsoft.com/office/drawing/2014/main" id="{C9635B59-CD5E-F5D9-4590-2ECE360B0A55}"/>
              </a:ext>
            </a:extLst>
          </p:cNvPr>
          <p:cNvGraphicFramePr>
            <a:graphicFrameLocks noGrp="1"/>
          </p:cNvGraphicFramePr>
          <p:nvPr>
            <p:extLst>
              <p:ext uri="{D42A27DB-BD31-4B8C-83A1-F6EECF244321}">
                <p14:modId xmlns:p14="http://schemas.microsoft.com/office/powerpoint/2010/main" val="3133940425"/>
              </p:ext>
            </p:extLst>
          </p:nvPr>
        </p:nvGraphicFramePr>
        <p:xfrm>
          <a:off x="508960" y="1612196"/>
          <a:ext cx="5253490" cy="3897587"/>
        </p:xfrm>
        <a:graphic>
          <a:graphicData uri="http://schemas.openxmlformats.org/drawingml/2006/table">
            <a:tbl>
              <a:tblPr firstRow="1" bandRow="1">
                <a:tableStyleId>{91EBBBCC-DAD2-459C-BE2E-F6DE35CF9A28}</a:tableStyleId>
              </a:tblPr>
              <a:tblGrid>
                <a:gridCol w="1050698">
                  <a:extLst>
                    <a:ext uri="{9D8B030D-6E8A-4147-A177-3AD203B41FA5}">
                      <a16:colId xmlns:a16="http://schemas.microsoft.com/office/drawing/2014/main" val="3611911588"/>
                    </a:ext>
                  </a:extLst>
                </a:gridCol>
                <a:gridCol w="1050698">
                  <a:extLst>
                    <a:ext uri="{9D8B030D-6E8A-4147-A177-3AD203B41FA5}">
                      <a16:colId xmlns:a16="http://schemas.microsoft.com/office/drawing/2014/main" val="17998672"/>
                    </a:ext>
                  </a:extLst>
                </a:gridCol>
                <a:gridCol w="1050698">
                  <a:extLst>
                    <a:ext uri="{9D8B030D-6E8A-4147-A177-3AD203B41FA5}">
                      <a16:colId xmlns:a16="http://schemas.microsoft.com/office/drawing/2014/main" val="352628134"/>
                    </a:ext>
                  </a:extLst>
                </a:gridCol>
                <a:gridCol w="1050698">
                  <a:extLst>
                    <a:ext uri="{9D8B030D-6E8A-4147-A177-3AD203B41FA5}">
                      <a16:colId xmlns:a16="http://schemas.microsoft.com/office/drawing/2014/main" val="978647746"/>
                    </a:ext>
                  </a:extLst>
                </a:gridCol>
                <a:gridCol w="1050698">
                  <a:extLst>
                    <a:ext uri="{9D8B030D-6E8A-4147-A177-3AD203B41FA5}">
                      <a16:colId xmlns:a16="http://schemas.microsoft.com/office/drawing/2014/main" val="727083422"/>
                    </a:ext>
                  </a:extLst>
                </a:gridCol>
              </a:tblGrid>
              <a:tr h="465847">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Month in 2022</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Single Family</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Townhouse/</a:t>
                      </a:r>
                    </a:p>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Condo</a:t>
                      </a:r>
                    </a:p>
                  </a:txBody>
                  <a:tcPr/>
                </a:tc>
                <a:tc>
                  <a:txBody>
                    <a:bodyPr/>
                    <a:lstStyle/>
                    <a:p>
                      <a:pPr algn="ctr"/>
                      <a:r>
                        <a:rPr lang="en-US" sz="1200" dirty="0">
                          <a:latin typeface="Source Sans Pro" panose="020B0503030403020204" pitchFamily="34" charset="0"/>
                          <a:ea typeface="Source Sans Pro" panose="020B0503030403020204" pitchFamily="34" charset="0"/>
                          <a:cs typeface="Times New Roman" panose="02020603050405020304" pitchFamily="18" charset="0"/>
                        </a:rPr>
                        <a:t>Year-Over-Year Change</a:t>
                      </a:r>
                    </a:p>
                  </a:txBody>
                  <a:tcPr/>
                </a:tc>
                <a:extLst>
                  <a:ext uri="{0D108BD9-81ED-4DB2-BD59-A6C34878D82A}">
                    <a16:rowId xmlns:a16="http://schemas.microsoft.com/office/drawing/2014/main" val="3985413803"/>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January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$338,000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+ 5.6%</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$150,000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+ 21.0%</a:t>
                      </a:r>
                    </a:p>
                  </a:txBody>
                  <a:tcPr/>
                </a:tc>
                <a:extLst>
                  <a:ext uri="{0D108BD9-81ED-4DB2-BD59-A6C34878D82A}">
                    <a16:rowId xmlns:a16="http://schemas.microsoft.com/office/drawing/2014/main" val="91627035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February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$325,900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+ 58.3%</a:t>
                      </a:r>
                    </a:p>
                  </a:txBody>
                  <a:tcPr/>
                </a:tc>
                <a:extLst>
                  <a:ext uri="{0D108BD9-81ED-4DB2-BD59-A6C34878D82A}">
                    <a16:rowId xmlns:a16="http://schemas.microsoft.com/office/drawing/2014/main" val="318165194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March</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$320,100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$188,750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+ 28.0%</a:t>
                      </a:r>
                    </a:p>
                  </a:txBody>
                  <a:tcPr/>
                </a:tc>
                <a:extLst>
                  <a:ext uri="{0D108BD9-81ED-4DB2-BD59-A6C34878D82A}">
                    <a16:rowId xmlns:a16="http://schemas.microsoft.com/office/drawing/2014/main" val="2849786242"/>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April</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$408,000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+ 26.7%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$165,125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+ 33.7%</a:t>
                      </a:r>
                    </a:p>
                  </a:txBody>
                  <a:tcPr/>
                </a:tc>
                <a:extLst>
                  <a:ext uri="{0D108BD9-81ED-4DB2-BD59-A6C34878D82A}">
                    <a16:rowId xmlns:a16="http://schemas.microsoft.com/office/drawing/2014/main" val="311843343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May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$340,000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$191,900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+ 26.3%</a:t>
                      </a:r>
                    </a:p>
                  </a:txBody>
                  <a:tcPr/>
                </a:tc>
                <a:extLst>
                  <a:ext uri="{0D108BD9-81ED-4DB2-BD59-A6C34878D82A}">
                    <a16:rowId xmlns:a16="http://schemas.microsoft.com/office/drawing/2014/main" val="280329313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June</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$162,500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+ 14.8%</a:t>
                      </a:r>
                    </a:p>
                  </a:txBody>
                  <a:tcPr/>
                </a:tc>
                <a:extLst>
                  <a:ext uri="{0D108BD9-81ED-4DB2-BD59-A6C34878D82A}">
                    <a16:rowId xmlns:a16="http://schemas.microsoft.com/office/drawing/2014/main" val="424643153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July</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$359,950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+ 8.7%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$184,505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+ 12.5%</a:t>
                      </a:r>
                    </a:p>
                  </a:txBody>
                  <a:tcPr/>
                </a:tc>
                <a:extLst>
                  <a:ext uri="{0D108BD9-81ED-4DB2-BD59-A6C34878D82A}">
                    <a16:rowId xmlns:a16="http://schemas.microsoft.com/office/drawing/2014/main" val="1698781029"/>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August</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$359,500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+ 12.8%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$171,000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+ 17.1%</a:t>
                      </a:r>
                    </a:p>
                  </a:txBody>
                  <a:tcPr/>
                </a:tc>
                <a:extLst>
                  <a:ext uri="{0D108BD9-81ED-4DB2-BD59-A6C34878D82A}">
                    <a16:rowId xmlns:a16="http://schemas.microsoft.com/office/drawing/2014/main" val="1103849576"/>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September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$330,500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+ 4.7%</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+ 16.7%</a:t>
                      </a:r>
                    </a:p>
                  </a:txBody>
                  <a:tcPr/>
                </a:tc>
                <a:extLst>
                  <a:ext uri="{0D108BD9-81ED-4DB2-BD59-A6C34878D82A}">
                    <a16:rowId xmlns:a16="http://schemas.microsoft.com/office/drawing/2014/main" val="2352008214"/>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October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$345,000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+ 11.3%</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$145,000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- 2.2%</a:t>
                      </a:r>
                    </a:p>
                  </a:txBody>
                  <a:tcPr/>
                </a:tc>
                <a:extLst>
                  <a:ext uri="{0D108BD9-81ED-4DB2-BD59-A6C34878D82A}">
                    <a16:rowId xmlns:a16="http://schemas.microsoft.com/office/drawing/2014/main" val="637768071"/>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November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$355,000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+ 11.8%</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$190,100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+ 6.2%</a:t>
                      </a:r>
                    </a:p>
                  </a:txBody>
                  <a:tcPr/>
                </a:tc>
                <a:extLst>
                  <a:ext uri="{0D108BD9-81ED-4DB2-BD59-A6C34878D82A}">
                    <a16:rowId xmlns:a16="http://schemas.microsoft.com/office/drawing/2014/main" val="1164131245"/>
                  </a:ext>
                </a:extLst>
              </a:tr>
              <a:tr h="263980">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December</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$331,000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- 0.5%</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$172,500</a:t>
                      </a:r>
                    </a:p>
                  </a:txBody>
                  <a:tcPr/>
                </a:tc>
                <a:tc>
                  <a:txBody>
                    <a:bodyPr/>
                    <a:lstStyle/>
                    <a:p>
                      <a:pPr algn="ctr"/>
                      <a:r>
                        <a:rPr lang="en-US" sz="1100" dirty="0">
                          <a:latin typeface="Source Sans Pro" panose="020B0503030403020204" pitchFamily="34" charset="0"/>
                          <a:ea typeface="Source Sans Pro" panose="020B0503030403020204" pitchFamily="34" charset="0"/>
                          <a:cs typeface="Times New Roman" panose="02020603050405020304" pitchFamily="18" charset="0"/>
                        </a:rPr>
                        <a:t>+ 16.6%</a:t>
                      </a:r>
                    </a:p>
                  </a:txBody>
                  <a:tcPr/>
                </a:tc>
                <a:extLst>
                  <a:ext uri="{0D108BD9-81ED-4DB2-BD59-A6C34878D82A}">
                    <a16:rowId xmlns:a16="http://schemas.microsoft.com/office/drawing/2014/main" val="3944382123"/>
                  </a:ext>
                </a:extLst>
              </a:tr>
              <a:tr h="263980">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Median</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$339,000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5.2%</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$173,750</a:t>
                      </a:r>
                    </a:p>
                  </a:txBody>
                  <a:tcPr/>
                </a:tc>
                <a:tc>
                  <a:txBody>
                    <a:bodyPr/>
                    <a:lstStyle/>
                    <a:p>
                      <a:pPr algn="ctr"/>
                      <a:r>
                        <a:rPr lang="en-US" sz="1100" b="1" dirty="0">
                          <a:latin typeface="Source Sans Pro" panose="020B0503030403020204" pitchFamily="34" charset="0"/>
                          <a:ea typeface="Source Sans Pro" panose="020B0503030403020204" pitchFamily="34" charset="0"/>
                          <a:cs typeface="Times New Roman" panose="02020603050405020304" pitchFamily="18" charset="0"/>
                        </a:rPr>
                        <a:t>+ 16.9%</a:t>
                      </a:r>
                    </a:p>
                  </a:txBody>
                  <a:tcPr/>
                </a:tc>
                <a:extLst>
                  <a:ext uri="{0D108BD9-81ED-4DB2-BD59-A6C34878D82A}">
                    <a16:rowId xmlns:a16="http://schemas.microsoft.com/office/drawing/2014/main" val="416564330"/>
                  </a:ext>
                </a:extLst>
              </a:tr>
            </a:tbl>
          </a:graphicData>
        </a:graphic>
      </p:graphicFrame>
      <p:sp>
        <p:nvSpPr>
          <p:cNvPr id="11" name="TextBox 10">
            <a:extLst>
              <a:ext uri="{FF2B5EF4-FFF2-40B4-BE49-F238E27FC236}">
                <a16:creationId xmlns:a16="http://schemas.microsoft.com/office/drawing/2014/main" id="{D513D2E9-7E54-C6EA-FB6C-0E414FF73AFB}"/>
              </a:ext>
            </a:extLst>
          </p:cNvPr>
          <p:cNvSpPr txBox="1"/>
          <p:nvPr/>
        </p:nvSpPr>
        <p:spPr>
          <a:xfrm>
            <a:off x="2711031" y="5911189"/>
            <a:ext cx="7353300" cy="646331"/>
          </a:xfrm>
          <a:prstGeom prst="rect">
            <a:avLst/>
          </a:prstGeom>
          <a:noFill/>
        </p:spPr>
        <p:txBody>
          <a:bodyPr wrap="square" rtlCol="0">
            <a:spAutoFit/>
          </a:bodyPr>
          <a:lstStyle/>
          <a:p>
            <a:pPr algn="ctr"/>
            <a:r>
              <a:rPr lang="en-US" sz="1200" dirty="0">
                <a:latin typeface="Source Sans Pro" panose="020B0503030403020204" pitchFamily="34" charset="0"/>
                <a:ea typeface="Source Sans Pro" panose="020B0503030403020204" pitchFamily="34" charset="0"/>
              </a:rPr>
              <a:t>Data Current as of January 10</a:t>
            </a:r>
            <a:r>
              <a:rPr lang="en-US" sz="1200" baseline="30000" dirty="0">
                <a:latin typeface="Source Sans Pro" panose="020B0503030403020204" pitchFamily="34" charset="0"/>
                <a:ea typeface="Source Sans Pro" panose="020B0503030403020204" pitchFamily="34" charset="0"/>
              </a:rPr>
              <a:t>th</a:t>
            </a:r>
            <a:r>
              <a:rPr lang="en-US" sz="1200" dirty="0">
                <a:latin typeface="Source Sans Pro" panose="020B0503030403020204" pitchFamily="34" charset="0"/>
                <a:ea typeface="Source Sans Pro" panose="020B0503030403020204" pitchFamily="34" charset="0"/>
              </a:rPr>
              <a:t> , 2023. </a:t>
            </a:r>
          </a:p>
          <a:p>
            <a:pPr algn="ctr"/>
            <a:r>
              <a:rPr lang="en-US" sz="1200" dirty="0">
                <a:latin typeface="Source Sans Pro" panose="020B0503030403020204" pitchFamily="34" charset="0"/>
                <a:ea typeface="Source Sans Pro" panose="020B0503030403020204" pitchFamily="34" charset="0"/>
                <a:hlinkClick r:id="rId4"/>
              </a:rPr>
              <a:t>Click Here to Access Lichfield County</a:t>
            </a:r>
            <a:r>
              <a:rPr lang="en-US" sz="1200" dirty="0">
                <a:latin typeface="Source Sans Pro" panose="020B0503030403020204" pitchFamily="34" charset="0"/>
                <a:ea typeface="Source Sans Pro" panose="020B0503030403020204" pitchFamily="34" charset="0"/>
              </a:rPr>
              <a:t> Full Report</a:t>
            </a:r>
          </a:p>
          <a:p>
            <a:pPr algn="ctr"/>
            <a:r>
              <a:rPr lang="en-US" sz="1200" dirty="0">
                <a:latin typeface="Source Sans Pro" panose="020B0503030403020204" pitchFamily="34" charset="0"/>
                <a:ea typeface="Source Sans Pro" panose="020B0503030403020204" pitchFamily="34" charset="0"/>
              </a:rPr>
              <a:t> </a:t>
            </a:r>
            <a:r>
              <a:rPr lang="en-US" sz="1200" dirty="0">
                <a:latin typeface="Source Sans Pro" panose="020B0503030403020204" pitchFamily="34" charset="0"/>
                <a:ea typeface="Source Sans Pro" panose="020B0503030403020204" pitchFamily="34" charset="0"/>
                <a:hlinkClick r:id="rId5"/>
              </a:rPr>
              <a:t>Click Here to Access Hartford County </a:t>
            </a:r>
            <a:r>
              <a:rPr lang="en-US" sz="1200" dirty="0">
                <a:latin typeface="Source Sans Pro" panose="020B0503030403020204" pitchFamily="34" charset="0"/>
                <a:ea typeface="Source Sans Pro" panose="020B0503030403020204" pitchFamily="34" charset="0"/>
              </a:rPr>
              <a:t> Full Report </a:t>
            </a:r>
          </a:p>
        </p:txBody>
      </p:sp>
    </p:spTree>
    <p:extLst>
      <p:ext uri="{BB962C8B-B14F-4D97-AF65-F5344CB8AC3E}">
        <p14:creationId xmlns:p14="http://schemas.microsoft.com/office/powerpoint/2010/main" val="10600790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4890</TotalTime>
  <Words>2401</Words>
  <Application>Microsoft Macintosh PowerPoint</Application>
  <PresentationFormat>Widescreen</PresentationFormat>
  <Paragraphs>678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Source Sans Pro</vt:lpstr>
      <vt:lpstr>Office Theme</vt:lpstr>
      <vt:lpstr>Broker Slides</vt:lpstr>
      <vt:lpstr>Table of Contents</vt:lpstr>
      <vt:lpstr>2022 Annual Report on the Connecticut Housing Market is Here</vt:lpstr>
      <vt:lpstr>PowerPoint Presentation</vt:lpstr>
      <vt:lpstr>PowerPoint Presentation</vt:lpstr>
      <vt:lpstr>PowerPoint Presentation</vt:lpstr>
      <vt:lpstr>PowerPoint Presentation</vt:lpstr>
      <vt:lpstr>Median Sales Price – By County</vt:lpstr>
      <vt:lpstr>Median Sales Price – By County</vt:lpstr>
      <vt:lpstr>Median Sales Price – By County</vt:lpstr>
      <vt:lpstr>Median Sales Price – By County</vt:lpstr>
      <vt:lpstr>Compliance Updates</vt:lpstr>
      <vt:lpstr>Compliance Updates</vt:lpstr>
      <vt:lpstr>Compliance Updates</vt:lpstr>
      <vt:lpstr>PLAN FOR THE FUTURE   Trust, Cooperation, and Market Information Everyone Can Count On.  Servicing Connecticut With You in Mind.  </vt:lpstr>
      <vt:lpstr>New Beginnings With Purpose</vt:lpstr>
      <vt:lpstr>Need Help with Something Else?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dc:title>
  <dc:creator>Jessica Rubin</dc:creator>
  <cp:lastModifiedBy>Jack Strong Edwards</cp:lastModifiedBy>
  <cp:revision>37</cp:revision>
  <cp:lastPrinted>2023-01-24T20:58:53Z</cp:lastPrinted>
  <dcterms:created xsi:type="dcterms:W3CDTF">2023-01-10T19:37:43Z</dcterms:created>
  <dcterms:modified xsi:type="dcterms:W3CDTF">2023-02-01T20:07:24Z</dcterms:modified>
</cp:coreProperties>
</file>