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65" r:id="rId2"/>
    <p:sldId id="256" r:id="rId3"/>
    <p:sldId id="257" r:id="rId4"/>
    <p:sldId id="269" r:id="rId5"/>
    <p:sldId id="275" r:id="rId6"/>
    <p:sldId id="283" r:id="rId7"/>
    <p:sldId id="284" r:id="rId8"/>
    <p:sldId id="285" r:id="rId9"/>
    <p:sldId id="281" r:id="rId10"/>
    <p:sldId id="258" r:id="rId11"/>
    <p:sldId id="280" r:id="rId12"/>
    <p:sldId id="279" r:id="rId13"/>
    <p:sldId id="276" r:id="rId14"/>
    <p:sldId id="263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6AE0F8-6384-40B0-8884-0D6DF844B9C5}">
          <p14:sldIdLst>
            <p14:sldId id="265"/>
            <p14:sldId id="256"/>
            <p14:sldId id="257"/>
            <p14:sldId id="269"/>
            <p14:sldId id="275"/>
            <p14:sldId id="283"/>
            <p14:sldId id="284"/>
            <p14:sldId id="285"/>
            <p14:sldId id="281"/>
            <p14:sldId id="258"/>
            <p14:sldId id="280"/>
            <p14:sldId id="279"/>
            <p14:sldId id="276"/>
          </p14:sldIdLst>
        </p14:section>
        <p14:section name="Untitled Section" id="{CE931877-8DDE-4C1E-86E3-C4000869A0D3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C5A"/>
    <a:srgbClr val="009CDE"/>
    <a:srgbClr val="0067A0"/>
    <a:srgbClr val="C6C6C5"/>
    <a:srgbClr val="3A7B92"/>
    <a:srgbClr val="A7B1A9"/>
    <a:srgbClr val="1C2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4C56FAF5-A373-4975-A015-4492493BFBE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09B5FDA9-FC64-4842-8C98-624BAB8D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7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4993-29BF-41FE-8816-F269B27B5B1B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1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B008-7EED-4F3B-B948-BA2B137BA46A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4DAB4-F901-46C6-BA8C-40EB8878F5C1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2CF4-9213-45F8-AA74-3BEF228805FC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0D1E-AA8A-4CB9-9B57-148B29ADE2DF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8931A-1C1B-4AD1-A20E-1CD127B38D8F}" type="datetime1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6DC4-BAF4-4AA6-AD02-A2964E29A486}" type="datetime1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DEFB-EADC-4998-9747-A4A6E418AC82}" type="datetime1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1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A82B-4306-4E4A-91F7-13BB593303DE}" type="datetime1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3E0B-8FF9-4973-BEAB-7DA09C45F89B}" type="datetime1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1939A-7EBD-4940-85C3-9AE448940579}" type="datetime1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A535A-34BD-4FC0-B312-B5248DADFEA7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149C2-C58D-4FB5-B028-C551C9FBC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2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desk.smartmls.com/hc/en-us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urldefense.proofpoint.com/v2/url?u=https-3A__smartmls.us4.list-2Dmanage.com_track_click-3Fu-3D3fb18541134ab03ddbd809b82-26id-3Df1fefd2fae-26e-3D423550901e&amp;d=DwMFaQ&amp;c=euGZstcaTDllvimEN8b7jXrwqOf-v5A_CdpgnVfiiMM&amp;r=DnYP76TF1RKq3v5-uwLPhk8RHMFnTD9VhsYSdB8m3-c&amp;m=w7LmgRFAd5A0kGisZcFrier9TwCDb7UjmfL1UIabDKk&amp;s=kgWegkjdlMFBhxBna4SARD2aAJUR6J8Q8pS9aqbFzc8&amp;e=" TargetMode="External"/><Relationship Id="rId3" Type="http://schemas.openxmlformats.org/officeDocument/2006/relationships/hyperlink" Target="https://smartdesk.smartmls.com/hc/en-us/articles/9062518786971-SmartTax-Property-Report" TargetMode="External"/><Relationship Id="rId7" Type="http://schemas.openxmlformats.org/officeDocument/2006/relationships/hyperlink" Target="https://smarttax.smartmls.com/hc/en-us/articles/13120331509147-Creating-mailing-labels-in-SmartTax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martdesk.smartmls.com/hc/en-us/articles/11756141319067-SmartTax-Prospecting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smartdesk.smartmls.com/hc/en-us/articles/11791970631067-Customize-a-SmartTax-Property-Report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smarttax.smartmls.com/hc/en-us/articles/13120390457755-SmartTax-Custom-Exports" TargetMode="Externa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martmls-public.stats.showingtime.com/docs/mmi/2023-02/x/EntireSmartMLSArea?src=pag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1F16F9-8EC7-6225-2798-B28FB4CC7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7468" y="1421082"/>
            <a:ext cx="5082692" cy="1219563"/>
          </a:xfrm>
          <a:effectLst/>
          <a:scene3d>
            <a:camera prst="orthographicFront"/>
            <a:lightRig rig="threePt" dir="t"/>
          </a:scene3d>
        </p:spPr>
        <p:txBody>
          <a:bodyPr>
            <a:noAutofit/>
          </a:bodyPr>
          <a:lstStyle/>
          <a:p>
            <a:r>
              <a:rPr lang="en-US" sz="48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Broker Slides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AA9D33-D32C-3EE1-EB01-487186A4A360}"/>
              </a:ext>
            </a:extLst>
          </p:cNvPr>
          <p:cNvGrpSpPr/>
          <p:nvPr/>
        </p:nvGrpSpPr>
        <p:grpSpPr>
          <a:xfrm>
            <a:off x="8078840" y="4107847"/>
            <a:ext cx="4113160" cy="1162396"/>
            <a:chOff x="8262404" y="4107847"/>
            <a:chExt cx="3929596" cy="11623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B7A70F-82F4-F5AE-BFEB-6BE046A6D29A}"/>
                </a:ext>
              </a:extLst>
            </p:cNvPr>
            <p:cNvSpPr/>
            <p:nvPr/>
          </p:nvSpPr>
          <p:spPr>
            <a:xfrm>
              <a:off x="8262404" y="4107847"/>
              <a:ext cx="3929596" cy="1162396"/>
            </a:xfrm>
            <a:prstGeom prst="rect">
              <a:avLst/>
            </a:prstGeom>
            <a:solidFill>
              <a:schemeClr val="bg1">
                <a:lumMod val="65000"/>
                <a:alpha val="38000"/>
              </a:schemeClr>
            </a:solidFill>
            <a:ln>
              <a:solidFill>
                <a:srgbClr val="244C5A">
                  <a:alpha val="5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806F97-2B3F-36ED-7212-24F4549D915C}"/>
                </a:ext>
              </a:extLst>
            </p:cNvPr>
            <p:cNvSpPr txBox="1"/>
            <p:nvPr/>
          </p:nvSpPr>
          <p:spPr>
            <a:xfrm>
              <a:off x="8986418" y="4304324"/>
              <a:ext cx="304336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April 2023</a:t>
              </a:r>
              <a:endParaRPr lang="en-US" sz="44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66F0CD6-3190-2813-FF96-B83161A75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03" y="306495"/>
            <a:ext cx="4939794" cy="6507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7BAE01-2996-FC13-BA95-8CD4782C00C2}"/>
              </a:ext>
            </a:extLst>
          </p:cNvPr>
          <p:cNvGrpSpPr/>
          <p:nvPr/>
        </p:nvGrpSpPr>
        <p:grpSpPr>
          <a:xfrm>
            <a:off x="295948" y="1446725"/>
            <a:ext cx="6969918" cy="5322246"/>
            <a:chOff x="795814" y="1524574"/>
            <a:chExt cx="6969918" cy="532224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1B750D9-627D-DD43-AD97-B6743160C80C}"/>
                </a:ext>
              </a:extLst>
            </p:cNvPr>
            <p:cNvSpPr/>
            <p:nvPr/>
          </p:nvSpPr>
          <p:spPr>
            <a:xfrm>
              <a:off x="1216342" y="2384935"/>
              <a:ext cx="6549390" cy="4461885"/>
            </a:xfrm>
            <a:prstGeom prst="rect">
              <a:avLst/>
            </a:prstGeom>
            <a:solidFill>
              <a:schemeClr val="bg1">
                <a:lumMod val="85000"/>
                <a:alpha val="65000"/>
              </a:schemeClr>
            </a:solidFill>
            <a:ln>
              <a:solidFill>
                <a:srgbClr val="244C5A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57A151-1DE3-A52F-1CAB-89939973FC63}"/>
                </a:ext>
              </a:extLst>
            </p:cNvPr>
            <p:cNvSpPr/>
            <p:nvPr/>
          </p:nvSpPr>
          <p:spPr>
            <a:xfrm>
              <a:off x="795814" y="1524574"/>
              <a:ext cx="6549390" cy="4883999"/>
            </a:xfrm>
            <a:prstGeom prst="rect">
              <a:avLst/>
            </a:prstGeom>
            <a:noFill/>
            <a:ln w="88900" cmpd="sng">
              <a:solidFill>
                <a:srgbClr val="244C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F2B8968-A4DC-704E-8852-239E4DEEDE2A}"/>
              </a:ext>
            </a:extLst>
          </p:cNvPr>
          <p:cNvSpPr txBox="1"/>
          <p:nvPr/>
        </p:nvSpPr>
        <p:spPr>
          <a:xfrm>
            <a:off x="8029344" y="2934788"/>
            <a:ext cx="38789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Monthly Updates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6E23BB-224B-8710-42F2-F3C18C2B2D90}"/>
              </a:ext>
            </a:extLst>
          </p:cNvPr>
          <p:cNvGrpSpPr/>
          <p:nvPr/>
        </p:nvGrpSpPr>
        <p:grpSpPr>
          <a:xfrm>
            <a:off x="9624904" y="5682000"/>
            <a:ext cx="1253673" cy="397094"/>
            <a:chOff x="11100311" y="6555890"/>
            <a:chExt cx="908811" cy="24930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8865BD-0BED-BB3A-0845-0898C271DBFB}"/>
                </a:ext>
              </a:extLst>
            </p:cNvPr>
            <p:cNvSpPr/>
            <p:nvPr/>
          </p:nvSpPr>
          <p:spPr>
            <a:xfrm>
              <a:off x="11759815" y="6555890"/>
              <a:ext cx="249307" cy="249307"/>
            </a:xfrm>
            <a:prstGeom prst="rect">
              <a:avLst/>
            </a:prstGeom>
            <a:solidFill>
              <a:srgbClr val="224C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94D5B7A-AA5E-EBEC-C8F8-0D5EAC828790}"/>
                </a:ext>
              </a:extLst>
            </p:cNvPr>
            <p:cNvSpPr/>
            <p:nvPr/>
          </p:nvSpPr>
          <p:spPr>
            <a:xfrm>
              <a:off x="11434226" y="6555890"/>
              <a:ext cx="249307" cy="249307"/>
            </a:xfrm>
            <a:prstGeom prst="rect">
              <a:avLst/>
            </a:prstGeom>
            <a:solidFill>
              <a:srgbClr val="0066A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09964E-7F37-9F23-7E83-06493A591312}"/>
                </a:ext>
              </a:extLst>
            </p:cNvPr>
            <p:cNvSpPr/>
            <p:nvPr/>
          </p:nvSpPr>
          <p:spPr>
            <a:xfrm>
              <a:off x="11100311" y="6555891"/>
              <a:ext cx="249307" cy="249307"/>
            </a:xfrm>
            <a:prstGeom prst="rect">
              <a:avLst/>
            </a:prstGeom>
            <a:solidFill>
              <a:srgbClr val="00A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 descr="A picture containing text, sky, water, scene&#10;&#10;Description automatically generated">
            <a:extLst>
              <a:ext uri="{FF2B5EF4-FFF2-40B4-BE49-F238E27FC236}">
                <a16:creationId xmlns:a16="http://schemas.microsoft.com/office/drawing/2014/main" id="{2FBD0E45-3B6B-4992-7A57-B3E7374F2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t="6232" r="11957" b="5652"/>
          <a:stretch/>
        </p:blipFill>
        <p:spPr>
          <a:xfrm>
            <a:off x="0" y="1726136"/>
            <a:ext cx="6567499" cy="42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000">
        <p14:reveal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283ADC-96A9-118A-6908-2CC54D74D125}"/>
              </a:ext>
            </a:extLst>
          </p:cNvPr>
          <p:cNvSpPr txBox="1"/>
          <p:nvPr/>
        </p:nvSpPr>
        <p:spPr>
          <a:xfrm>
            <a:off x="65255" y="6410325"/>
            <a:ext cx="48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347F0D-F1BD-B920-F4CE-3BB733B5F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01" y="198443"/>
            <a:ext cx="11510683" cy="80724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Single - Family Market Updates – By County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CE3B6F60-1FAA-2070-DA87-FCCF9EFD9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209980"/>
              </p:ext>
            </p:extLst>
          </p:nvPr>
        </p:nvGraphicFramePr>
        <p:xfrm>
          <a:off x="548975" y="1121016"/>
          <a:ext cx="11122736" cy="50158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29599">
                  <a:extLst>
                    <a:ext uri="{9D8B030D-6E8A-4147-A177-3AD203B41FA5}">
                      <a16:colId xmlns:a16="http://schemas.microsoft.com/office/drawing/2014/main" val="2212670635"/>
                    </a:ext>
                  </a:extLst>
                </a:gridCol>
                <a:gridCol w="1169401">
                  <a:extLst>
                    <a:ext uri="{9D8B030D-6E8A-4147-A177-3AD203B41FA5}">
                      <a16:colId xmlns:a16="http://schemas.microsoft.com/office/drawing/2014/main" val="376316685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361749739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908361652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4223237239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559402332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398635853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1875296296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3867151865"/>
                    </a:ext>
                  </a:extLst>
                </a:gridCol>
                <a:gridCol w="1032286">
                  <a:extLst>
                    <a:ext uri="{9D8B030D-6E8A-4147-A177-3AD203B41FA5}">
                      <a16:colId xmlns:a16="http://schemas.microsoft.com/office/drawing/2014/main" val="3441976224"/>
                    </a:ext>
                  </a:extLst>
                </a:gridCol>
              </a:tblGrid>
              <a:tr h="11064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County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Number of New Listings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(Feb 2022)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Number of New  Listings (Feb 2023)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Percent Change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Closed Sales (Feb 2022)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Closed Sales (Feb 2023)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Percent Change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Average Sales Price (Feb 2022)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Average Sales Price (Feb 2023)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Percent Change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811707"/>
                  </a:ext>
                </a:extLst>
              </a:tr>
              <a:tr h="46349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Fairfield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704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510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- 27.6%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465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295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- 36.6%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$903,577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$792,264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-3.7%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7283649"/>
                  </a:ext>
                </a:extLst>
              </a:tr>
              <a:tr h="41738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Hartford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588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462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- 21.4%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464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- 24.6%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$325,683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$342,873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+ 5.3%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4782669"/>
                  </a:ext>
                </a:extLst>
              </a:tr>
              <a:tr h="47582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Lichfield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- 9.2%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- 20.0%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$448,490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$441,768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- 1.5%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596333"/>
                  </a:ext>
                </a:extLst>
              </a:tr>
              <a:tr h="55088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Middlesex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- 7.2%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- 9.3%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$451,315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$451,813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+ 0.1%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9695530"/>
                  </a:ext>
                </a:extLst>
              </a:tr>
              <a:tr h="56435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New Haven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543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441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- 18.8%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438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335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- 23.5%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$387,097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$364,540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- 5.8%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885590"/>
                  </a:ext>
                </a:extLst>
              </a:tr>
              <a:tr h="45334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New London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209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-32.1%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-12.3 %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$ 366,490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$382,037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+ 4.2%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81161"/>
                  </a:ext>
                </a:extLst>
              </a:tr>
              <a:tr h="41974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Tolland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- 21.7%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- 12.9%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$326, 996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$ 341,482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+4.4%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1195325"/>
                  </a:ext>
                </a:extLst>
              </a:tr>
              <a:tr h="56435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Windham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- 8.6%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- 30.5%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$290,465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$329,347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+ 13.4% </a:t>
                      </a:r>
                    </a:p>
                  </a:txBody>
                  <a:tcPr anchor="ctr">
                    <a:solidFill>
                      <a:schemeClr val="accent4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076609"/>
                  </a:ext>
                </a:extLst>
              </a:tr>
            </a:tbl>
          </a:graphicData>
        </a:graphic>
      </p:graphicFrame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10C37FE-7289-B1D6-76B9-D2F4E64FF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6" y="6388992"/>
            <a:ext cx="2322892" cy="30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C982A2-973F-24BF-1158-DEFC1CF741E2}"/>
              </a:ext>
            </a:extLst>
          </p:cNvPr>
          <p:cNvSpPr txBox="1"/>
          <p:nvPr/>
        </p:nvSpPr>
        <p:spPr>
          <a:xfrm>
            <a:off x="3076575" y="6489795"/>
            <a:ext cx="60388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The following data is current as of March 8, 2023. All data from </a:t>
            </a:r>
            <a:r>
              <a:rPr lang="en-US" sz="900" dirty="0" err="1"/>
              <a:t>SmartMLS</a:t>
            </a:r>
            <a:r>
              <a:rPr lang="en-US" sz="900" dirty="0"/>
              <a:t>. Report © 2023 </a:t>
            </a:r>
            <a:r>
              <a:rPr lang="en-US" sz="900" dirty="0" err="1"/>
              <a:t>ShowingTime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6942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283ADC-96A9-118A-6908-2CC54D74D125}"/>
              </a:ext>
            </a:extLst>
          </p:cNvPr>
          <p:cNvSpPr txBox="1"/>
          <p:nvPr/>
        </p:nvSpPr>
        <p:spPr>
          <a:xfrm>
            <a:off x="65255" y="6410325"/>
            <a:ext cx="51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347F0D-F1BD-B920-F4CE-3BB733B5F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02" y="93668"/>
            <a:ext cx="11510683" cy="80724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Condo/Townhouse Market Updates – By County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CE3B6F60-1FAA-2070-DA87-FCCF9EFD9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31442"/>
              </p:ext>
            </p:extLst>
          </p:nvPr>
        </p:nvGraphicFramePr>
        <p:xfrm>
          <a:off x="577550" y="900917"/>
          <a:ext cx="11065586" cy="54228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23795">
                  <a:extLst>
                    <a:ext uri="{9D8B030D-6E8A-4147-A177-3AD203B41FA5}">
                      <a16:colId xmlns:a16="http://schemas.microsoft.com/office/drawing/2014/main" val="2212670635"/>
                    </a:ext>
                  </a:extLst>
                </a:gridCol>
                <a:gridCol w="998079">
                  <a:extLst>
                    <a:ext uri="{9D8B030D-6E8A-4147-A177-3AD203B41FA5}">
                      <a16:colId xmlns:a16="http://schemas.microsoft.com/office/drawing/2014/main" val="3763166851"/>
                    </a:ext>
                  </a:extLst>
                </a:gridCol>
                <a:gridCol w="1080489">
                  <a:extLst>
                    <a:ext uri="{9D8B030D-6E8A-4147-A177-3AD203B41FA5}">
                      <a16:colId xmlns:a16="http://schemas.microsoft.com/office/drawing/2014/main" val="1361749739"/>
                    </a:ext>
                  </a:extLst>
                </a:gridCol>
                <a:gridCol w="893387">
                  <a:extLst>
                    <a:ext uri="{9D8B030D-6E8A-4147-A177-3AD203B41FA5}">
                      <a16:colId xmlns:a16="http://schemas.microsoft.com/office/drawing/2014/main" val="2908361652"/>
                    </a:ext>
                  </a:extLst>
                </a:gridCol>
                <a:gridCol w="1121084">
                  <a:extLst>
                    <a:ext uri="{9D8B030D-6E8A-4147-A177-3AD203B41FA5}">
                      <a16:colId xmlns:a16="http://schemas.microsoft.com/office/drawing/2014/main" val="4223237239"/>
                    </a:ext>
                  </a:extLst>
                </a:gridCol>
                <a:gridCol w="1062175">
                  <a:extLst>
                    <a:ext uri="{9D8B030D-6E8A-4147-A177-3AD203B41FA5}">
                      <a16:colId xmlns:a16="http://schemas.microsoft.com/office/drawing/2014/main" val="559402332"/>
                    </a:ext>
                  </a:extLst>
                </a:gridCol>
                <a:gridCol w="1032551">
                  <a:extLst>
                    <a:ext uri="{9D8B030D-6E8A-4147-A177-3AD203B41FA5}">
                      <a16:colId xmlns:a16="http://schemas.microsoft.com/office/drawing/2014/main" val="2398635853"/>
                    </a:ext>
                  </a:extLst>
                </a:gridCol>
                <a:gridCol w="1256620">
                  <a:extLst>
                    <a:ext uri="{9D8B030D-6E8A-4147-A177-3AD203B41FA5}">
                      <a16:colId xmlns:a16="http://schemas.microsoft.com/office/drawing/2014/main" val="1875296296"/>
                    </a:ext>
                  </a:extLst>
                </a:gridCol>
                <a:gridCol w="1263623">
                  <a:extLst>
                    <a:ext uri="{9D8B030D-6E8A-4147-A177-3AD203B41FA5}">
                      <a16:colId xmlns:a16="http://schemas.microsoft.com/office/drawing/2014/main" val="3867151865"/>
                    </a:ext>
                  </a:extLst>
                </a:gridCol>
                <a:gridCol w="1233783">
                  <a:extLst>
                    <a:ext uri="{9D8B030D-6E8A-4147-A177-3AD203B41FA5}">
                      <a16:colId xmlns:a16="http://schemas.microsoft.com/office/drawing/2014/main" val="3441976224"/>
                    </a:ext>
                  </a:extLst>
                </a:gridCol>
              </a:tblGrid>
              <a:tr h="1135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County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Number of New Listings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(Feb 2022)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Number of New  Listings (Feb 2023)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Percent Change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Closed Sales (Feb 2022)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Closed Sales (Feb 2023)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Percent Change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Average Sales Price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(Feb 2022)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Average Sales Price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(Feb 2023)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Percent Change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811707"/>
                  </a:ext>
                </a:extLst>
              </a:tr>
              <a:tr h="50186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Fairfield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- 4.8%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- 35.9%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$341,255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$385,952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+ 13.1%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7283649"/>
                  </a:ext>
                </a:extLst>
              </a:tr>
              <a:tr h="45194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Hartford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- 28.1%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- 21.2%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$204,459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$231,327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+ 13.1%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4782669"/>
                  </a:ext>
                </a:extLst>
              </a:tr>
              <a:tr h="5152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Lichfield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- 41.7%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- 34.3%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$246,085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$194,452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- 21.0%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596333"/>
                  </a:ext>
                </a:extLst>
              </a:tr>
              <a:tr h="59648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Middlesex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- 43.5%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- 36.7%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$247,813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$273,246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+ 10.3%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9695530"/>
                  </a:ext>
                </a:extLst>
              </a:tr>
              <a:tr h="6110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New Haven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- 10.8%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- 24.8%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$213,868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$240,503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+ 12.5%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885590"/>
                  </a:ext>
                </a:extLst>
              </a:tr>
              <a:tr h="49087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New London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- 44.0%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- 17.6%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$192,800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$294,659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+52.8%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81161"/>
                  </a:ext>
                </a:extLst>
              </a:tr>
              <a:tr h="4845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Tolland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- 47.4 %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- 42.9%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$213,897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$229,680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+ 7.4%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1195325"/>
                  </a:ext>
                </a:extLst>
              </a:tr>
              <a:tr h="6110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Windham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- 50.0%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+ 66.7%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$269,505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$261,400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- 3.0% </a:t>
                      </a:r>
                    </a:p>
                  </a:txBody>
                  <a:tcPr anchor="ctr">
                    <a:solidFill>
                      <a:schemeClr val="accent4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076609"/>
                  </a:ext>
                </a:extLst>
              </a:tr>
            </a:tbl>
          </a:graphicData>
        </a:graphic>
      </p:graphicFrame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7EC82CF-B45F-92E4-968D-06651C7F4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6" y="6388992"/>
            <a:ext cx="2322892" cy="30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4BF950-1512-68EF-30D2-D1B21EDFDF65}"/>
              </a:ext>
            </a:extLst>
          </p:cNvPr>
          <p:cNvSpPr txBox="1"/>
          <p:nvPr/>
        </p:nvSpPr>
        <p:spPr>
          <a:xfrm>
            <a:off x="3076575" y="6489795"/>
            <a:ext cx="60388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following data is current as of March 8, 2023. All data from </a:t>
            </a:r>
            <a:r>
              <a:rPr lang="en-US" sz="9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SmartMLS</a:t>
            </a:r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Report © 2023 </a:t>
            </a:r>
            <a:r>
              <a:rPr lang="en-US" sz="9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ShowingTime</a:t>
            </a:r>
            <a:endParaRPr lang="en-US" sz="9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3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283ADC-96A9-118A-6908-2CC54D74D125}"/>
              </a:ext>
            </a:extLst>
          </p:cNvPr>
          <p:cNvSpPr txBox="1"/>
          <p:nvPr/>
        </p:nvSpPr>
        <p:spPr>
          <a:xfrm>
            <a:off x="65255" y="6410325"/>
            <a:ext cx="48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347F0D-F1BD-B920-F4CE-3BB733B5F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68"/>
            <a:ext cx="10515600" cy="80724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Rental Market Updates – By County</a:t>
            </a:r>
          </a:p>
        </p:txBody>
      </p:sp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CE3B6F60-1FAA-2070-DA87-FCCF9EFD9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903382"/>
              </p:ext>
            </p:extLst>
          </p:nvPr>
        </p:nvGraphicFramePr>
        <p:xfrm>
          <a:off x="471894" y="962067"/>
          <a:ext cx="11393791" cy="529539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57127">
                  <a:extLst>
                    <a:ext uri="{9D8B030D-6E8A-4147-A177-3AD203B41FA5}">
                      <a16:colId xmlns:a16="http://schemas.microsoft.com/office/drawing/2014/main" val="2212670635"/>
                    </a:ext>
                  </a:extLst>
                </a:gridCol>
                <a:gridCol w="1070565">
                  <a:extLst>
                    <a:ext uri="{9D8B030D-6E8A-4147-A177-3AD203B41FA5}">
                      <a16:colId xmlns:a16="http://schemas.microsoft.com/office/drawing/2014/main" val="3763166851"/>
                    </a:ext>
                  </a:extLst>
                </a:gridCol>
                <a:gridCol w="1196139">
                  <a:extLst>
                    <a:ext uri="{9D8B030D-6E8A-4147-A177-3AD203B41FA5}">
                      <a16:colId xmlns:a16="http://schemas.microsoft.com/office/drawing/2014/main" val="1361749739"/>
                    </a:ext>
                  </a:extLst>
                </a:gridCol>
                <a:gridCol w="835197">
                  <a:extLst>
                    <a:ext uri="{9D8B030D-6E8A-4147-A177-3AD203B41FA5}">
                      <a16:colId xmlns:a16="http://schemas.microsoft.com/office/drawing/2014/main" val="2908361652"/>
                    </a:ext>
                  </a:extLst>
                </a:gridCol>
                <a:gridCol w="1412703">
                  <a:extLst>
                    <a:ext uri="{9D8B030D-6E8A-4147-A177-3AD203B41FA5}">
                      <a16:colId xmlns:a16="http://schemas.microsoft.com/office/drawing/2014/main" val="4223237239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559402332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398635853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1875296296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3867151865"/>
                    </a:ext>
                  </a:extLst>
                </a:gridCol>
                <a:gridCol w="969085">
                  <a:extLst>
                    <a:ext uri="{9D8B030D-6E8A-4147-A177-3AD203B41FA5}">
                      <a16:colId xmlns:a16="http://schemas.microsoft.com/office/drawing/2014/main" val="3441976224"/>
                    </a:ext>
                  </a:extLst>
                </a:gridCol>
              </a:tblGrid>
              <a:tr h="11317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County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Number of Active Rentals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(Feb 2022)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Number of Active Rentals (Feb 2023)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Percent Change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Number of Properties Leased (Feb 2022)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Number of Properties Leased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(Feb 2023)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Percent Change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Average Monthly Lease Price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(Feb 2022)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Average Monthly Lease Price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(Feb 2023)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Percent Change </a:t>
                      </a:r>
                    </a:p>
                  </a:txBody>
                  <a:tcPr anchor="ctr">
                    <a:solidFill>
                      <a:srgbClr val="244C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811707"/>
                  </a:ext>
                </a:extLst>
              </a:tr>
              <a:tr h="49030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Fairfield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1,125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+ 33.0%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+ 14.1%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$3,486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$3,414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- 2.0%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7283649"/>
                  </a:ext>
                </a:extLst>
              </a:tr>
              <a:tr h="44153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Hartford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+ 67.6%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+ 67.6%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$1,638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$1,682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+ 2.7%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4782669"/>
                  </a:ext>
                </a:extLst>
              </a:tr>
              <a:tr h="50335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Lichfield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+ 36.4%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+ 38.6%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$5,551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$3,505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- 36.9%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596333"/>
                  </a:ext>
                </a:extLst>
              </a:tr>
              <a:tr h="58275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Middlesex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+ 55.3%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+ 25.0%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$1,973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$1,582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- 19.8%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9695530"/>
                  </a:ext>
                </a:extLst>
              </a:tr>
              <a:tr h="59700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New Haven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754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+ 52.0%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+ 2.1%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$1,821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$1,985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+ 9.0%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885590"/>
                  </a:ext>
                </a:extLst>
              </a:tr>
              <a:tr h="47957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New London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+ 9.0%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+ 47.3%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$1,793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$1,703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- 5.0%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81161"/>
                  </a:ext>
                </a:extLst>
              </a:tr>
              <a:tr h="44403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Tolland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- 10.6%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- 13.3%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$1,585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$1,827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+ 15.2%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1195325"/>
                  </a:ext>
                </a:extLst>
              </a:tr>
              <a:tr h="59700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Windham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+ 1.9%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+ 50.0%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$1,267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$1,596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+ 26.0% </a:t>
                      </a:r>
                    </a:p>
                  </a:txBody>
                  <a:tcPr anchor="ctr">
                    <a:solidFill>
                      <a:schemeClr val="accent4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076609"/>
                  </a:ext>
                </a:extLst>
              </a:tr>
            </a:tbl>
          </a:graphicData>
        </a:graphic>
      </p:graphicFrame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5662A0E-E7F0-2640-8214-E3114CF18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6" y="6388992"/>
            <a:ext cx="2322892" cy="30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968936-A338-AC3A-C616-E1EB6C38D9C4}"/>
              </a:ext>
            </a:extLst>
          </p:cNvPr>
          <p:cNvSpPr txBox="1"/>
          <p:nvPr/>
        </p:nvSpPr>
        <p:spPr>
          <a:xfrm>
            <a:off x="3076575" y="6489795"/>
            <a:ext cx="60388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following data is current as of March 8, 2023. All data from </a:t>
            </a:r>
            <a:r>
              <a:rPr lang="en-US" sz="9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SmartMLS</a:t>
            </a:r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Report © 2023 </a:t>
            </a:r>
            <a:r>
              <a:rPr lang="en-US" sz="9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ShowingTime</a:t>
            </a:r>
            <a:endParaRPr lang="en-US" sz="9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6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D8B0151-FBCB-3584-E9B7-6337646B4547}"/>
              </a:ext>
            </a:extLst>
          </p:cNvPr>
          <p:cNvSpPr/>
          <p:nvPr/>
        </p:nvSpPr>
        <p:spPr>
          <a:xfrm>
            <a:off x="3057397" y="2590815"/>
            <a:ext cx="6274057" cy="3142540"/>
          </a:xfrm>
          <a:prstGeom prst="rect">
            <a:avLst/>
          </a:prstGeom>
          <a:solidFill>
            <a:srgbClr val="244C5A">
              <a:alpha val="0"/>
            </a:srgbClr>
          </a:solidFill>
          <a:ln>
            <a:solidFill>
              <a:srgbClr val="009CDE"/>
            </a:solidFill>
          </a:ln>
          <a:effectLst>
            <a:glow rad="50800">
              <a:srgbClr val="244C5A">
                <a:alpha val="15000"/>
              </a:srgbClr>
            </a:glow>
            <a:outerShdw blurRad="50800" dist="50800" dir="5400000" algn="ctr" rotWithShape="0">
              <a:srgbClr val="244C5A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14EF8BC7-B091-1287-CC5A-C0DB97C247A2}"/>
              </a:ext>
            </a:extLst>
          </p:cNvPr>
          <p:cNvSpPr/>
          <p:nvPr/>
        </p:nvSpPr>
        <p:spPr>
          <a:xfrm>
            <a:off x="0" y="5353634"/>
            <a:ext cx="2714625" cy="1504366"/>
          </a:xfrm>
          <a:prstGeom prst="rtTriangle">
            <a:avLst/>
          </a:prstGeom>
          <a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glow rad="139700">
              <a:schemeClr val="bg1">
                <a:alpha val="0"/>
              </a:schemeClr>
            </a:glow>
            <a:outerShdw blurRad="660400" dist="101600" dir="12180000" algn="ctr" rotWithShape="0">
              <a:schemeClr val="bg2">
                <a:alpha val="28000"/>
              </a:scheme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02DC5-4582-5C0E-A63C-88D691B00E56}"/>
              </a:ext>
            </a:extLst>
          </p:cNvPr>
          <p:cNvSpPr txBox="1"/>
          <p:nvPr/>
        </p:nvSpPr>
        <p:spPr>
          <a:xfrm>
            <a:off x="65255" y="6410325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46651A-F7E0-C944-013B-C842BF781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76" y="329855"/>
            <a:ext cx="10201577" cy="962025"/>
          </a:xfrm>
        </p:spPr>
        <p:txBody>
          <a:bodyPr>
            <a:noAutofit/>
          </a:bodyPr>
          <a:lstStyle/>
          <a:p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Compliance Updates – Uploading </a:t>
            </a:r>
            <a:r>
              <a:rPr lang="en-US" sz="42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Listing Agreements</a:t>
            </a:r>
            <a:endParaRPr lang="en-US" sz="4200" b="1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9F84C7-6622-7017-B6CF-63AD97E48028}"/>
              </a:ext>
            </a:extLst>
          </p:cNvPr>
          <p:cNvGrpSpPr/>
          <p:nvPr/>
        </p:nvGrpSpPr>
        <p:grpSpPr>
          <a:xfrm>
            <a:off x="10919781" y="160524"/>
            <a:ext cx="847156" cy="812791"/>
            <a:chOff x="4460487" y="2703472"/>
            <a:chExt cx="1416199" cy="14510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0C0A0F-42B6-0495-1878-744D1AC33447}"/>
                </a:ext>
              </a:extLst>
            </p:cNvPr>
            <p:cNvGrpSpPr/>
            <p:nvPr/>
          </p:nvGrpSpPr>
          <p:grpSpPr>
            <a:xfrm>
              <a:off x="4460487" y="2703472"/>
              <a:ext cx="1416199" cy="1451056"/>
              <a:chOff x="4460489" y="550390"/>
              <a:chExt cx="1416199" cy="145105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31D9F96-C8EA-E701-4A8D-1E2F40AF2260}"/>
                  </a:ext>
                </a:extLst>
              </p:cNvPr>
              <p:cNvSpPr/>
              <p:nvPr/>
            </p:nvSpPr>
            <p:spPr>
              <a:xfrm>
                <a:off x="4568306" y="550390"/>
                <a:ext cx="1200563" cy="1451056"/>
              </a:xfrm>
              <a:prstGeom prst="rect">
                <a:avLst/>
              </a:prstGeom>
              <a:solidFill>
                <a:srgbClr val="C6C6C5">
                  <a:alpha val="65000"/>
                </a:srgbClr>
              </a:solidFill>
              <a:ln>
                <a:solidFill>
                  <a:srgbClr val="244C5A">
                    <a:alpha val="33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C4D8BD2-EF7F-E6E8-B579-90FEB83C9C6A}"/>
                  </a:ext>
                </a:extLst>
              </p:cNvPr>
              <p:cNvSpPr/>
              <p:nvPr/>
            </p:nvSpPr>
            <p:spPr>
              <a:xfrm>
                <a:off x="4460489" y="779689"/>
                <a:ext cx="1416199" cy="992458"/>
              </a:xfrm>
              <a:prstGeom prst="rect">
                <a:avLst/>
              </a:prstGeom>
              <a:noFill/>
              <a:ln w="38100" cmpd="sng">
                <a:solidFill>
                  <a:srgbClr val="244C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2B4EB7C1-7B55-50F1-D6D1-B23FD0968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4" t="30856" r="18146" b="31591"/>
            <a:stretch/>
          </p:blipFill>
          <p:spPr>
            <a:xfrm>
              <a:off x="4625003" y="3154055"/>
              <a:ext cx="1086413" cy="885823"/>
            </a:xfrm>
            <a:prstGeom prst="rect">
              <a:avLst/>
            </a:prstGeom>
          </p:spPr>
        </p:pic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EF38BE-03EC-BC98-6FD1-E244FBD97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264" y="1550654"/>
            <a:ext cx="10297869" cy="1256539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1D1C1D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Beginning Monday, April 17, 2023, it </a:t>
            </a:r>
            <a:r>
              <a:rPr lang="en-US" sz="1600" dirty="0">
                <a:solidFill>
                  <a:srgbClr val="1D1C1D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 required to</a:t>
            </a:r>
            <a:r>
              <a:rPr lang="en-US" sz="1600" b="0" i="0" dirty="0">
                <a:solidFill>
                  <a:srgbClr val="1D1C1D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upload a copy of either your Listing Agreement or the Listing Agreement Compliance Certification </a:t>
            </a:r>
            <a:r>
              <a:rPr lang="en-US" sz="1600" b="1" i="0" dirty="0">
                <a:solidFill>
                  <a:srgbClr val="1D1C1D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before</a:t>
            </a:r>
            <a:r>
              <a:rPr lang="en-US" sz="1600" b="0" i="0" dirty="0">
                <a:solidFill>
                  <a:srgbClr val="1D1C1D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you will be able to activate a new listing.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1800" dirty="0">
              <a:solidFill>
                <a:srgbClr val="1D1C1D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1433A31-A62A-BED0-4BD7-F03CF7037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6" y="6388992"/>
            <a:ext cx="2322892" cy="305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3EB975-6DED-0AC8-80FB-66FCB858A3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" b="7275"/>
          <a:stretch/>
        </p:blipFill>
        <p:spPr>
          <a:xfrm>
            <a:off x="3152409" y="2758049"/>
            <a:ext cx="6084033" cy="2808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598676-880D-3674-7FB1-D9A95F0A3A79}"/>
              </a:ext>
            </a:extLst>
          </p:cNvPr>
          <p:cNvSpPr txBox="1"/>
          <p:nvPr/>
        </p:nvSpPr>
        <p:spPr>
          <a:xfrm>
            <a:off x="1691437" y="5894413"/>
            <a:ext cx="9005977" cy="422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1D1C1D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The required paperwork must be uploaded while the listing is in the </a:t>
            </a:r>
            <a:r>
              <a:rPr lang="en-US" sz="1600" b="1" i="0" dirty="0">
                <a:solidFill>
                  <a:srgbClr val="1D1C1D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Incomplete status</a:t>
            </a:r>
            <a:r>
              <a:rPr lang="en-US" sz="1600" b="0" i="0" dirty="0">
                <a:solidFill>
                  <a:srgbClr val="1D1C1D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endParaRPr lang="en-US" sz="1600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2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8F065E22-BBBC-A0CB-E883-2A3D6575B09B}"/>
              </a:ext>
            </a:extLst>
          </p:cNvPr>
          <p:cNvSpPr/>
          <p:nvPr/>
        </p:nvSpPr>
        <p:spPr>
          <a:xfrm>
            <a:off x="0" y="5382269"/>
            <a:ext cx="2714625" cy="1504366"/>
          </a:xfrm>
          <a:prstGeom prst="rtTriangle">
            <a:avLst/>
          </a:prstGeom>
          <a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glow rad="139700">
              <a:schemeClr val="bg1">
                <a:alpha val="0"/>
              </a:schemeClr>
            </a:glow>
            <a:outerShdw blurRad="660400" dist="101600" dir="12180000" algn="ctr" rotWithShape="0">
              <a:schemeClr val="bg2">
                <a:alpha val="28000"/>
              </a:scheme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32A33-8C96-EE0D-3FA1-6620BFB08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45" y="69276"/>
            <a:ext cx="10515600" cy="1325563"/>
          </a:xfrm>
        </p:spPr>
        <p:txBody>
          <a:bodyPr/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Need Help with Something Else?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8CF7F-BA6F-2DC5-EE53-0E72BC648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29" y="1368762"/>
            <a:ext cx="9772426" cy="4351338"/>
          </a:xfrm>
        </p:spPr>
        <p:txBody>
          <a:bodyPr>
            <a:noAutofit/>
          </a:bodyPr>
          <a:lstStyle/>
          <a:p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Access our 24/7 </a:t>
            </a:r>
            <a:r>
              <a:rPr lang="en-US" sz="22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SmartDesk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3"/>
              </a:rPr>
              <a:t>HERE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for answers to common questions. You can also utilize our chat feature by clicking this icon          located on the bottom right corner of the </a:t>
            </a:r>
            <a:r>
              <a:rPr lang="en-US" sz="22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SmartDesk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screen.</a:t>
            </a:r>
          </a:p>
          <a:p>
            <a:pPr marL="0" indent="0">
              <a:buNone/>
            </a:pPr>
            <a:endParaRPr lang="en-US" sz="22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Contact </a:t>
            </a:r>
            <a:r>
              <a:rPr lang="en-US" sz="22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SmartMLS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with assistance on Compliance, Technical Support, or Membership Questions:</a:t>
            </a:r>
          </a:p>
          <a:p>
            <a:pPr lvl="3"/>
            <a:r>
              <a:rPr lang="en-US" sz="22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203-750-6000</a:t>
            </a:r>
          </a:p>
          <a:p>
            <a:pPr lvl="3"/>
            <a:r>
              <a:rPr lang="en-US" sz="22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Support@Smartmls.com</a:t>
            </a:r>
          </a:p>
          <a:p>
            <a:pPr lvl="3"/>
            <a:endParaRPr lang="en-US" sz="22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Hours of Operation:</a:t>
            </a:r>
          </a:p>
          <a:p>
            <a:pPr lvl="3"/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Monday - Thursday 8:30am-7:00pm</a:t>
            </a:r>
          </a:p>
          <a:p>
            <a:pPr lvl="3"/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Friday – 8:30am – 6:00pm</a:t>
            </a:r>
          </a:p>
          <a:p>
            <a:pPr lvl="3"/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Weekends – 9:00am – 3:00pm</a:t>
            </a:r>
          </a:p>
        </p:txBody>
      </p:sp>
      <p:pic>
        <p:nvPicPr>
          <p:cNvPr id="9" name="Picture 8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D6F38821-2E5E-F5A6-0268-92C4838FC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2" t="14712" r="33534" b="55862"/>
          <a:stretch/>
        </p:blipFill>
        <p:spPr>
          <a:xfrm>
            <a:off x="9324023" y="4270993"/>
            <a:ext cx="1687491" cy="165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584A9-A93F-C876-0E0F-CDF6B9EAB560}"/>
              </a:ext>
            </a:extLst>
          </p:cNvPr>
          <p:cNvSpPr txBox="1"/>
          <p:nvPr/>
        </p:nvSpPr>
        <p:spPr>
          <a:xfrm>
            <a:off x="65255" y="6410325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351C7CEA-F60E-0C39-9CA5-738CC1ED2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33725" r="26580" b="34745"/>
          <a:stretch/>
        </p:blipFill>
        <p:spPr>
          <a:xfrm>
            <a:off x="10671625" y="69276"/>
            <a:ext cx="1248731" cy="1100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BB9D0-9CA0-6037-D2DF-B2D33C1AB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576" y="6200554"/>
            <a:ext cx="4112780" cy="419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9F9784-31CD-EAAF-CF38-42826F9AC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3992" y="1656771"/>
            <a:ext cx="416724" cy="40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7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5B6644-CC94-42BD-6C23-16B5C76A24A1}"/>
              </a:ext>
            </a:extLst>
          </p:cNvPr>
          <p:cNvSpPr/>
          <p:nvPr/>
        </p:nvSpPr>
        <p:spPr>
          <a:xfrm>
            <a:off x="5985284" y="0"/>
            <a:ext cx="6217226" cy="68580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solidFill>
              <a:srgbClr val="244C5A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E86D01-EE7E-8B14-3F6A-AFED8D5D0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142861" y="2805322"/>
            <a:ext cx="5892994" cy="1075481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Table of Contents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62A121-1AF5-9886-58F1-6E5F7D152A27}"/>
              </a:ext>
            </a:extLst>
          </p:cNvPr>
          <p:cNvCxnSpPr>
            <a:cxnSpLocks/>
          </p:cNvCxnSpPr>
          <p:nvPr/>
        </p:nvCxnSpPr>
        <p:spPr>
          <a:xfrm>
            <a:off x="1772222" y="0"/>
            <a:ext cx="0" cy="5674415"/>
          </a:xfrm>
          <a:prstGeom prst="line">
            <a:avLst/>
          </a:prstGeom>
          <a:ln w="76200" cmpd="sng">
            <a:solidFill>
              <a:srgbClr val="244C5A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F678B35-4257-3978-AC9B-6FE2F05F77FD}"/>
              </a:ext>
            </a:extLst>
          </p:cNvPr>
          <p:cNvSpPr txBox="1"/>
          <p:nvPr/>
        </p:nvSpPr>
        <p:spPr>
          <a:xfrm>
            <a:off x="6096000" y="1804175"/>
            <a:ext cx="599678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Market Statistics – February 2023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    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Residential Overview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    Local Market Updates – By County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    Single – Family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    Townhouse/ Condos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     Rental Report – By County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376BE2-F721-1E45-4F16-1D514D6B23DC}"/>
              </a:ext>
            </a:extLst>
          </p:cNvPr>
          <p:cNvSpPr txBox="1"/>
          <p:nvPr/>
        </p:nvSpPr>
        <p:spPr>
          <a:xfrm>
            <a:off x="6281033" y="3728376"/>
            <a:ext cx="56067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Compliance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Uploading Listing Agreements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i="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8076E8-5150-AF94-99C1-DC4465644647}"/>
              </a:ext>
            </a:extLst>
          </p:cNvPr>
          <p:cNvSpPr txBox="1"/>
          <p:nvPr/>
        </p:nvSpPr>
        <p:spPr>
          <a:xfrm>
            <a:off x="6281034" y="5046901"/>
            <a:ext cx="5606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</a:t>
            </a:r>
            <a:r>
              <a:rPr lang="en-US" sz="2400" b="1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MLS</a:t>
            </a: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Updates and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SmartDesk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Hours of Operation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4069EF-8615-3185-33BE-F527C56D4409}"/>
              </a:ext>
            </a:extLst>
          </p:cNvPr>
          <p:cNvGrpSpPr/>
          <p:nvPr/>
        </p:nvGrpSpPr>
        <p:grpSpPr>
          <a:xfrm>
            <a:off x="4348645" y="1853749"/>
            <a:ext cx="891113" cy="887139"/>
            <a:chOff x="4460489" y="550390"/>
            <a:chExt cx="1416199" cy="145105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1B70768-7C46-1498-CD5C-F82A51A9EAF8}"/>
                </a:ext>
              </a:extLst>
            </p:cNvPr>
            <p:cNvGrpSpPr/>
            <p:nvPr/>
          </p:nvGrpSpPr>
          <p:grpSpPr>
            <a:xfrm>
              <a:off x="4460489" y="550390"/>
              <a:ext cx="1416199" cy="1451056"/>
              <a:chOff x="4460489" y="550390"/>
              <a:chExt cx="1416199" cy="145105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48548C3-56EB-4A51-4B46-0A44EC5DB1EE}"/>
                  </a:ext>
                </a:extLst>
              </p:cNvPr>
              <p:cNvSpPr/>
              <p:nvPr/>
            </p:nvSpPr>
            <p:spPr>
              <a:xfrm>
                <a:off x="4568306" y="550390"/>
                <a:ext cx="1200563" cy="1451056"/>
              </a:xfrm>
              <a:prstGeom prst="rect">
                <a:avLst/>
              </a:prstGeom>
              <a:solidFill>
                <a:srgbClr val="C6C6C5">
                  <a:alpha val="65000"/>
                </a:srgbClr>
              </a:solidFill>
              <a:ln>
                <a:solidFill>
                  <a:srgbClr val="244C5A">
                    <a:alpha val="33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959C256-AFF5-2C5E-8DD6-B695CE07A6E6}"/>
                  </a:ext>
                </a:extLst>
              </p:cNvPr>
              <p:cNvSpPr/>
              <p:nvPr/>
            </p:nvSpPr>
            <p:spPr>
              <a:xfrm>
                <a:off x="4460489" y="779689"/>
                <a:ext cx="1416199" cy="992458"/>
              </a:xfrm>
              <a:prstGeom prst="rect">
                <a:avLst/>
              </a:prstGeom>
              <a:noFill/>
              <a:ln w="38100" cmpd="sng">
                <a:solidFill>
                  <a:srgbClr val="244C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3" name="Picture 32" descr="Company name&#10;&#10;Description automatically generated with medium confidence">
              <a:extLst>
                <a:ext uri="{FF2B5EF4-FFF2-40B4-BE49-F238E27FC236}">
                  <a16:creationId xmlns:a16="http://schemas.microsoft.com/office/drawing/2014/main" id="{02494328-544A-13D9-B332-680766B00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2" t="16098" r="29269" b="46015"/>
            <a:stretch/>
          </p:blipFill>
          <p:spPr>
            <a:xfrm>
              <a:off x="4706002" y="934298"/>
              <a:ext cx="945604" cy="992458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4A316575-0CFC-2E10-F5A0-28D079040C49}"/>
              </a:ext>
            </a:extLst>
          </p:cNvPr>
          <p:cNvSpPr/>
          <p:nvPr/>
        </p:nvSpPr>
        <p:spPr>
          <a:xfrm>
            <a:off x="3257218" y="2136568"/>
            <a:ext cx="670911" cy="317767"/>
          </a:xfrm>
          <a:prstGeom prst="rect">
            <a:avLst/>
          </a:prstGeom>
          <a:gradFill flip="none" rotWithShape="1">
            <a:gsLst>
              <a:gs pos="0">
                <a:srgbClr val="009CDE">
                  <a:tint val="66000"/>
                  <a:satMod val="160000"/>
                  <a:alpha val="0"/>
                </a:srgbClr>
              </a:gs>
              <a:gs pos="50000">
                <a:srgbClr val="009CDE">
                  <a:tint val="44500"/>
                  <a:satMod val="160000"/>
                </a:srgbClr>
              </a:gs>
              <a:gs pos="100000">
                <a:srgbClr val="009CD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9C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8DFB94-3EA3-CAAD-61A1-BEBD82C0E745}"/>
              </a:ext>
            </a:extLst>
          </p:cNvPr>
          <p:cNvGrpSpPr/>
          <p:nvPr/>
        </p:nvGrpSpPr>
        <p:grpSpPr>
          <a:xfrm>
            <a:off x="4343554" y="3543911"/>
            <a:ext cx="930482" cy="887139"/>
            <a:chOff x="4460487" y="2703472"/>
            <a:chExt cx="1416199" cy="145105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6850AD5-DE3E-2B69-1ACD-5DF7AED04536}"/>
                </a:ext>
              </a:extLst>
            </p:cNvPr>
            <p:cNvGrpSpPr/>
            <p:nvPr/>
          </p:nvGrpSpPr>
          <p:grpSpPr>
            <a:xfrm>
              <a:off x="4460487" y="2703472"/>
              <a:ext cx="1416199" cy="1451056"/>
              <a:chOff x="4460489" y="550390"/>
              <a:chExt cx="1416199" cy="145105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EE059BE-95EC-42F0-A2D0-C09887EE239B}"/>
                  </a:ext>
                </a:extLst>
              </p:cNvPr>
              <p:cNvSpPr/>
              <p:nvPr/>
            </p:nvSpPr>
            <p:spPr>
              <a:xfrm>
                <a:off x="4568306" y="550390"/>
                <a:ext cx="1200563" cy="1451056"/>
              </a:xfrm>
              <a:prstGeom prst="rect">
                <a:avLst/>
              </a:prstGeom>
              <a:solidFill>
                <a:srgbClr val="C6C6C5">
                  <a:alpha val="65000"/>
                </a:srgbClr>
              </a:solidFill>
              <a:ln>
                <a:solidFill>
                  <a:srgbClr val="244C5A">
                    <a:alpha val="33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C3E13CA-D25B-D9C7-6308-FE429ECA006A}"/>
                  </a:ext>
                </a:extLst>
              </p:cNvPr>
              <p:cNvSpPr/>
              <p:nvPr/>
            </p:nvSpPr>
            <p:spPr>
              <a:xfrm>
                <a:off x="4460489" y="779689"/>
                <a:ext cx="1416199" cy="992458"/>
              </a:xfrm>
              <a:prstGeom prst="rect">
                <a:avLst/>
              </a:prstGeom>
              <a:noFill/>
              <a:ln w="38100" cmpd="sng">
                <a:solidFill>
                  <a:srgbClr val="244C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1F8FB2AD-9792-481E-952F-0C263D6C1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4" t="30856" r="18146" b="31591"/>
            <a:stretch/>
          </p:blipFill>
          <p:spPr>
            <a:xfrm>
              <a:off x="4625003" y="3154055"/>
              <a:ext cx="1086413" cy="88582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7FBC8D-77DD-036C-8520-584397F89BF9}"/>
              </a:ext>
            </a:extLst>
          </p:cNvPr>
          <p:cNvGrpSpPr/>
          <p:nvPr/>
        </p:nvGrpSpPr>
        <p:grpSpPr>
          <a:xfrm>
            <a:off x="4343554" y="5046901"/>
            <a:ext cx="936538" cy="887139"/>
            <a:chOff x="4517186" y="4856554"/>
            <a:chExt cx="1416199" cy="14510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E10410F-9F42-F29E-1B05-6A6AC905BFAB}"/>
                </a:ext>
              </a:extLst>
            </p:cNvPr>
            <p:cNvGrpSpPr/>
            <p:nvPr/>
          </p:nvGrpSpPr>
          <p:grpSpPr>
            <a:xfrm>
              <a:off x="4517186" y="4856554"/>
              <a:ext cx="1416199" cy="1451056"/>
              <a:chOff x="4460489" y="550390"/>
              <a:chExt cx="1416199" cy="145105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B1E5729-F989-985A-99AC-D4B94980A5F3}"/>
                  </a:ext>
                </a:extLst>
              </p:cNvPr>
              <p:cNvSpPr/>
              <p:nvPr/>
            </p:nvSpPr>
            <p:spPr>
              <a:xfrm>
                <a:off x="4568306" y="550390"/>
                <a:ext cx="1200563" cy="1451056"/>
              </a:xfrm>
              <a:prstGeom prst="rect">
                <a:avLst/>
              </a:prstGeom>
              <a:solidFill>
                <a:srgbClr val="C6C6C5">
                  <a:alpha val="65000"/>
                </a:srgbClr>
              </a:solidFill>
              <a:ln>
                <a:solidFill>
                  <a:srgbClr val="244C5A">
                    <a:alpha val="33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ABC46EC-0433-5BE4-A765-1281546EFE23}"/>
                  </a:ext>
                </a:extLst>
              </p:cNvPr>
              <p:cNvSpPr/>
              <p:nvPr/>
            </p:nvSpPr>
            <p:spPr>
              <a:xfrm>
                <a:off x="4460489" y="779689"/>
                <a:ext cx="1416199" cy="992458"/>
              </a:xfrm>
              <a:prstGeom prst="rect">
                <a:avLst/>
              </a:prstGeom>
              <a:noFill/>
              <a:ln w="38100" cmpd="sng">
                <a:solidFill>
                  <a:srgbClr val="244C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1C0ADAE6-3D24-40A9-E1BE-7D86D212A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3" t="29184" r="17094" b="36260"/>
            <a:stretch/>
          </p:blipFill>
          <p:spPr>
            <a:xfrm>
              <a:off x="4702135" y="5315152"/>
              <a:ext cx="1066732" cy="827370"/>
            </a:xfrm>
            <a:prstGeom prst="rect">
              <a:avLst/>
            </a:prstGeom>
          </p:spPr>
        </p:pic>
      </p:grpSp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40AA8626-B334-1F88-7E7E-13E5CAC0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367" y="6289558"/>
            <a:ext cx="3086868" cy="406634"/>
          </a:xfrm>
          <a:prstGeom prst="rect">
            <a:avLst/>
          </a:prstGeom>
        </p:spPr>
      </p:pic>
      <p:sp>
        <p:nvSpPr>
          <p:cNvPr id="49" name="Freeform 4">
            <a:extLst>
              <a:ext uri="{FF2B5EF4-FFF2-40B4-BE49-F238E27FC236}">
                <a16:creationId xmlns:a16="http://schemas.microsoft.com/office/drawing/2014/main" id="{18067EE1-D44E-0685-EEE7-DBF536CE1E30}"/>
              </a:ext>
            </a:extLst>
          </p:cNvPr>
          <p:cNvSpPr>
            <a:spLocks noEditPoints="1"/>
          </p:cNvSpPr>
          <p:nvPr/>
        </p:nvSpPr>
        <p:spPr bwMode="auto">
          <a:xfrm>
            <a:off x="744896" y="279986"/>
            <a:ext cx="273428" cy="233157"/>
          </a:xfrm>
          <a:custGeom>
            <a:avLst/>
            <a:gdLst>
              <a:gd name="T0" fmla="*/ 725 w 765"/>
              <a:gd name="T1" fmla="*/ 514 h 666"/>
              <a:gd name="T2" fmla="*/ 242 w 765"/>
              <a:gd name="T3" fmla="*/ 514 h 666"/>
              <a:gd name="T4" fmla="*/ 202 w 765"/>
              <a:gd name="T5" fmla="*/ 555 h 666"/>
              <a:gd name="T6" fmla="*/ 202 w 765"/>
              <a:gd name="T7" fmla="*/ 595 h 666"/>
              <a:gd name="T8" fmla="*/ 242 w 765"/>
              <a:gd name="T9" fmla="*/ 635 h 666"/>
              <a:gd name="T10" fmla="*/ 725 w 765"/>
              <a:gd name="T11" fmla="*/ 635 h 666"/>
              <a:gd name="T12" fmla="*/ 765 w 765"/>
              <a:gd name="T13" fmla="*/ 595 h 666"/>
              <a:gd name="T14" fmla="*/ 765 w 765"/>
              <a:gd name="T15" fmla="*/ 555 h 666"/>
              <a:gd name="T16" fmla="*/ 725 w 765"/>
              <a:gd name="T17" fmla="*/ 514 h 666"/>
              <a:gd name="T18" fmla="*/ 127 w 765"/>
              <a:gd name="T19" fmla="*/ 553 h 666"/>
              <a:gd name="T20" fmla="*/ 35 w 765"/>
              <a:gd name="T21" fmla="*/ 495 h 666"/>
              <a:gd name="T22" fmla="*/ 0 w 765"/>
              <a:gd name="T23" fmla="*/ 514 h 666"/>
              <a:gd name="T24" fmla="*/ 0 w 765"/>
              <a:gd name="T25" fmla="*/ 635 h 666"/>
              <a:gd name="T26" fmla="*/ 35 w 765"/>
              <a:gd name="T27" fmla="*/ 654 h 666"/>
              <a:gd name="T28" fmla="*/ 127 w 765"/>
              <a:gd name="T29" fmla="*/ 596 h 666"/>
              <a:gd name="T30" fmla="*/ 127 w 765"/>
              <a:gd name="T31" fmla="*/ 553 h 666"/>
              <a:gd name="T32" fmla="*/ 725 w 765"/>
              <a:gd name="T33" fmla="*/ 273 h 666"/>
              <a:gd name="T34" fmla="*/ 242 w 765"/>
              <a:gd name="T35" fmla="*/ 273 h 666"/>
              <a:gd name="T36" fmla="*/ 202 w 765"/>
              <a:gd name="T37" fmla="*/ 313 h 666"/>
              <a:gd name="T38" fmla="*/ 202 w 765"/>
              <a:gd name="T39" fmla="*/ 353 h 666"/>
              <a:gd name="T40" fmla="*/ 242 w 765"/>
              <a:gd name="T41" fmla="*/ 394 h 666"/>
              <a:gd name="T42" fmla="*/ 725 w 765"/>
              <a:gd name="T43" fmla="*/ 394 h 666"/>
              <a:gd name="T44" fmla="*/ 765 w 765"/>
              <a:gd name="T45" fmla="*/ 353 h 666"/>
              <a:gd name="T46" fmla="*/ 765 w 765"/>
              <a:gd name="T47" fmla="*/ 313 h 666"/>
              <a:gd name="T48" fmla="*/ 725 w 765"/>
              <a:gd name="T49" fmla="*/ 273 h 666"/>
              <a:gd name="T50" fmla="*/ 35 w 765"/>
              <a:gd name="T51" fmla="*/ 412 h 666"/>
              <a:gd name="T52" fmla="*/ 127 w 765"/>
              <a:gd name="T53" fmla="*/ 354 h 666"/>
              <a:gd name="T54" fmla="*/ 126 w 765"/>
              <a:gd name="T55" fmla="*/ 315 h 666"/>
              <a:gd name="T56" fmla="*/ 37 w 765"/>
              <a:gd name="T57" fmla="*/ 271 h 666"/>
              <a:gd name="T58" fmla="*/ 0 w 765"/>
              <a:gd name="T59" fmla="*/ 293 h 666"/>
              <a:gd name="T60" fmla="*/ 0 w 765"/>
              <a:gd name="T61" fmla="*/ 394 h 666"/>
              <a:gd name="T62" fmla="*/ 35 w 765"/>
              <a:gd name="T63" fmla="*/ 412 h 666"/>
              <a:gd name="T64" fmla="*/ 725 w 765"/>
              <a:gd name="T65" fmla="*/ 31 h 666"/>
              <a:gd name="T66" fmla="*/ 242 w 765"/>
              <a:gd name="T67" fmla="*/ 31 h 666"/>
              <a:gd name="T68" fmla="*/ 202 w 765"/>
              <a:gd name="T69" fmla="*/ 71 h 666"/>
              <a:gd name="T70" fmla="*/ 202 w 765"/>
              <a:gd name="T71" fmla="*/ 112 h 666"/>
              <a:gd name="T72" fmla="*/ 242 w 765"/>
              <a:gd name="T73" fmla="*/ 152 h 666"/>
              <a:gd name="T74" fmla="*/ 725 w 765"/>
              <a:gd name="T75" fmla="*/ 152 h 666"/>
              <a:gd name="T76" fmla="*/ 765 w 765"/>
              <a:gd name="T77" fmla="*/ 112 h 666"/>
              <a:gd name="T78" fmla="*/ 765 w 765"/>
              <a:gd name="T79" fmla="*/ 71 h 666"/>
              <a:gd name="T80" fmla="*/ 725 w 765"/>
              <a:gd name="T81" fmla="*/ 31 h 666"/>
              <a:gd name="T82" fmla="*/ 127 w 765"/>
              <a:gd name="T83" fmla="*/ 70 h 666"/>
              <a:gd name="T84" fmla="*/ 35 w 765"/>
              <a:gd name="T85" fmla="*/ 12 h 666"/>
              <a:gd name="T86" fmla="*/ 0 w 765"/>
              <a:gd name="T87" fmla="*/ 31 h 666"/>
              <a:gd name="T88" fmla="*/ 0 w 765"/>
              <a:gd name="T89" fmla="*/ 152 h 666"/>
              <a:gd name="T90" fmla="*/ 35 w 765"/>
              <a:gd name="T91" fmla="*/ 171 h 666"/>
              <a:gd name="T92" fmla="*/ 127 w 765"/>
              <a:gd name="T93" fmla="*/ 113 h 666"/>
              <a:gd name="T94" fmla="*/ 127 w 765"/>
              <a:gd name="T95" fmla="*/ 70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65" h="666">
                <a:moveTo>
                  <a:pt x="725" y="514"/>
                </a:moveTo>
                <a:lnTo>
                  <a:pt x="242" y="514"/>
                </a:lnTo>
                <a:cubicBezTo>
                  <a:pt x="220" y="514"/>
                  <a:pt x="202" y="532"/>
                  <a:pt x="202" y="555"/>
                </a:cubicBezTo>
                <a:lnTo>
                  <a:pt x="202" y="595"/>
                </a:lnTo>
                <a:cubicBezTo>
                  <a:pt x="202" y="617"/>
                  <a:pt x="220" y="635"/>
                  <a:pt x="242" y="635"/>
                </a:cubicBezTo>
                <a:lnTo>
                  <a:pt x="725" y="635"/>
                </a:lnTo>
                <a:cubicBezTo>
                  <a:pt x="747" y="635"/>
                  <a:pt x="765" y="617"/>
                  <a:pt x="765" y="595"/>
                </a:cubicBezTo>
                <a:lnTo>
                  <a:pt x="765" y="555"/>
                </a:lnTo>
                <a:cubicBezTo>
                  <a:pt x="765" y="532"/>
                  <a:pt x="747" y="514"/>
                  <a:pt x="725" y="514"/>
                </a:cubicBezTo>
                <a:close/>
                <a:moveTo>
                  <a:pt x="127" y="553"/>
                </a:moveTo>
                <a:lnTo>
                  <a:pt x="35" y="495"/>
                </a:lnTo>
                <a:cubicBezTo>
                  <a:pt x="16" y="484"/>
                  <a:pt x="0" y="492"/>
                  <a:pt x="0" y="514"/>
                </a:cubicBezTo>
                <a:lnTo>
                  <a:pt x="0" y="635"/>
                </a:lnTo>
                <a:cubicBezTo>
                  <a:pt x="0" y="657"/>
                  <a:pt x="16" y="666"/>
                  <a:pt x="35" y="654"/>
                </a:cubicBezTo>
                <a:lnTo>
                  <a:pt x="127" y="596"/>
                </a:lnTo>
                <a:cubicBezTo>
                  <a:pt x="146" y="584"/>
                  <a:pt x="146" y="565"/>
                  <a:pt x="127" y="553"/>
                </a:cubicBezTo>
                <a:close/>
                <a:moveTo>
                  <a:pt x="725" y="273"/>
                </a:moveTo>
                <a:lnTo>
                  <a:pt x="242" y="273"/>
                </a:lnTo>
                <a:cubicBezTo>
                  <a:pt x="220" y="273"/>
                  <a:pt x="202" y="291"/>
                  <a:pt x="202" y="313"/>
                </a:cubicBezTo>
                <a:lnTo>
                  <a:pt x="202" y="353"/>
                </a:lnTo>
                <a:cubicBezTo>
                  <a:pt x="202" y="375"/>
                  <a:pt x="220" y="394"/>
                  <a:pt x="242" y="394"/>
                </a:cubicBezTo>
                <a:lnTo>
                  <a:pt x="725" y="394"/>
                </a:lnTo>
                <a:cubicBezTo>
                  <a:pt x="747" y="394"/>
                  <a:pt x="765" y="375"/>
                  <a:pt x="765" y="353"/>
                </a:cubicBezTo>
                <a:lnTo>
                  <a:pt x="765" y="313"/>
                </a:lnTo>
                <a:cubicBezTo>
                  <a:pt x="765" y="291"/>
                  <a:pt x="747" y="273"/>
                  <a:pt x="725" y="273"/>
                </a:cubicBezTo>
                <a:close/>
                <a:moveTo>
                  <a:pt x="35" y="412"/>
                </a:moveTo>
                <a:lnTo>
                  <a:pt x="127" y="354"/>
                </a:lnTo>
                <a:cubicBezTo>
                  <a:pt x="146" y="343"/>
                  <a:pt x="145" y="325"/>
                  <a:pt x="126" y="315"/>
                </a:cubicBezTo>
                <a:lnTo>
                  <a:pt x="37" y="271"/>
                </a:lnTo>
                <a:cubicBezTo>
                  <a:pt x="17" y="261"/>
                  <a:pt x="0" y="271"/>
                  <a:pt x="0" y="293"/>
                </a:cubicBezTo>
                <a:lnTo>
                  <a:pt x="0" y="394"/>
                </a:lnTo>
                <a:cubicBezTo>
                  <a:pt x="0" y="416"/>
                  <a:pt x="16" y="424"/>
                  <a:pt x="35" y="412"/>
                </a:cubicBezTo>
                <a:close/>
                <a:moveTo>
                  <a:pt x="725" y="31"/>
                </a:moveTo>
                <a:lnTo>
                  <a:pt x="242" y="31"/>
                </a:lnTo>
                <a:cubicBezTo>
                  <a:pt x="220" y="31"/>
                  <a:pt x="202" y="49"/>
                  <a:pt x="202" y="71"/>
                </a:cubicBezTo>
                <a:lnTo>
                  <a:pt x="202" y="112"/>
                </a:lnTo>
                <a:cubicBezTo>
                  <a:pt x="202" y="134"/>
                  <a:pt x="220" y="152"/>
                  <a:pt x="242" y="152"/>
                </a:cubicBezTo>
                <a:lnTo>
                  <a:pt x="725" y="152"/>
                </a:lnTo>
                <a:cubicBezTo>
                  <a:pt x="747" y="152"/>
                  <a:pt x="765" y="134"/>
                  <a:pt x="765" y="112"/>
                </a:cubicBezTo>
                <a:lnTo>
                  <a:pt x="765" y="71"/>
                </a:lnTo>
                <a:cubicBezTo>
                  <a:pt x="765" y="49"/>
                  <a:pt x="747" y="31"/>
                  <a:pt x="725" y="31"/>
                </a:cubicBezTo>
                <a:close/>
                <a:moveTo>
                  <a:pt x="127" y="70"/>
                </a:moveTo>
                <a:lnTo>
                  <a:pt x="35" y="12"/>
                </a:lnTo>
                <a:cubicBezTo>
                  <a:pt x="16" y="0"/>
                  <a:pt x="0" y="9"/>
                  <a:pt x="0" y="31"/>
                </a:cubicBezTo>
                <a:lnTo>
                  <a:pt x="0" y="152"/>
                </a:lnTo>
                <a:cubicBezTo>
                  <a:pt x="0" y="174"/>
                  <a:pt x="16" y="183"/>
                  <a:pt x="35" y="171"/>
                </a:cubicBezTo>
                <a:lnTo>
                  <a:pt x="127" y="113"/>
                </a:lnTo>
                <a:cubicBezTo>
                  <a:pt x="146" y="101"/>
                  <a:pt x="146" y="82"/>
                  <a:pt x="127" y="70"/>
                </a:cubicBezTo>
                <a:close/>
              </a:path>
            </a:pathLst>
          </a:custGeom>
          <a:solidFill>
            <a:srgbClr val="244C5A"/>
          </a:solidFill>
          <a:ln>
            <a:noFill/>
          </a:ln>
        </p:spPr>
        <p:txBody>
          <a:bodyPr vert="horz" wrap="square" lIns="146078" tIns="73039" rIns="146078" bIns="73039" numCol="1" anchor="t" anchorCtr="0" compatLnSpc="1">
            <a:prstTxWarp prst="textNoShape">
              <a:avLst/>
            </a:prstTxWarp>
          </a:bodyPr>
          <a:lstStyle/>
          <a:p>
            <a:endParaRPr lang="en-US" sz="2876" dirty="0">
              <a:solidFill>
                <a:srgbClr val="12161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02224-F0DC-1436-4B3D-DF0597741353}"/>
              </a:ext>
            </a:extLst>
          </p:cNvPr>
          <p:cNvSpPr txBox="1"/>
          <p:nvPr/>
        </p:nvSpPr>
        <p:spPr>
          <a:xfrm>
            <a:off x="6063258" y="270972"/>
            <a:ext cx="616269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News and Alerts - </a:t>
            </a:r>
            <a:r>
              <a:rPr lang="en-US" sz="2400" b="1" i="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SmartTax</a:t>
            </a:r>
            <a:r>
              <a:rPr lang="en-US" sz="2400" b="1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Introduction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SmartTax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Overview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    Prospecting in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SmartTax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   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SmartTax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Access and Help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8D6791-3F90-AAA2-B7F2-ACCACEEE9FC5}"/>
              </a:ext>
            </a:extLst>
          </p:cNvPr>
          <p:cNvGrpSpPr/>
          <p:nvPr/>
        </p:nvGrpSpPr>
        <p:grpSpPr>
          <a:xfrm>
            <a:off x="4300378" y="311356"/>
            <a:ext cx="891113" cy="887139"/>
            <a:chOff x="4460489" y="550390"/>
            <a:chExt cx="1416199" cy="14510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E2EF49-2048-D86E-1625-65F4D84A65E2}"/>
                </a:ext>
              </a:extLst>
            </p:cNvPr>
            <p:cNvSpPr/>
            <p:nvPr/>
          </p:nvSpPr>
          <p:spPr>
            <a:xfrm>
              <a:off x="4568306" y="550390"/>
              <a:ext cx="1200563" cy="1451056"/>
            </a:xfrm>
            <a:prstGeom prst="rect">
              <a:avLst/>
            </a:prstGeom>
            <a:solidFill>
              <a:srgbClr val="C6C6C5">
                <a:alpha val="65000"/>
              </a:srgbClr>
            </a:solidFill>
            <a:ln>
              <a:solidFill>
                <a:srgbClr val="244C5A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6DE634-C083-2BCD-750E-063898356D18}"/>
                </a:ext>
              </a:extLst>
            </p:cNvPr>
            <p:cNvSpPr/>
            <p:nvPr/>
          </p:nvSpPr>
          <p:spPr>
            <a:xfrm>
              <a:off x="4460489" y="779689"/>
              <a:ext cx="1416199" cy="992458"/>
            </a:xfrm>
            <a:prstGeom prst="rect">
              <a:avLst/>
            </a:prstGeom>
            <a:noFill/>
            <a:ln w="38100" cmpd="sng">
              <a:solidFill>
                <a:srgbClr val="244C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4371712-1891-5008-5646-A2F073EE883E}"/>
              </a:ext>
            </a:extLst>
          </p:cNvPr>
          <p:cNvSpPr/>
          <p:nvPr/>
        </p:nvSpPr>
        <p:spPr>
          <a:xfrm>
            <a:off x="3267351" y="579716"/>
            <a:ext cx="660778" cy="318883"/>
          </a:xfrm>
          <a:prstGeom prst="rect">
            <a:avLst/>
          </a:prstGeom>
          <a:gradFill flip="none" rotWithShape="1">
            <a:gsLst>
              <a:gs pos="0">
                <a:srgbClr val="009CDE">
                  <a:tint val="66000"/>
                  <a:satMod val="160000"/>
                  <a:alpha val="0"/>
                </a:srgbClr>
              </a:gs>
              <a:gs pos="50000">
                <a:srgbClr val="009CDE">
                  <a:tint val="44500"/>
                  <a:satMod val="160000"/>
                </a:srgbClr>
              </a:gs>
              <a:gs pos="100000">
                <a:srgbClr val="009CD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9C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B47D4D-8A2E-E74B-F746-AC20B6D9D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730" y="575753"/>
            <a:ext cx="576974" cy="5649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320DD2-2E83-5DCD-67C2-7FEA28DE1D18}"/>
              </a:ext>
            </a:extLst>
          </p:cNvPr>
          <p:cNvSpPr txBox="1"/>
          <p:nvPr/>
        </p:nvSpPr>
        <p:spPr>
          <a:xfrm>
            <a:off x="3235362" y="2104367"/>
            <a:ext cx="71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9 - 12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0B5B7A-3525-3549-3575-34B4176D8F16}"/>
              </a:ext>
            </a:extLst>
          </p:cNvPr>
          <p:cNvSpPr txBox="1"/>
          <p:nvPr/>
        </p:nvSpPr>
        <p:spPr>
          <a:xfrm>
            <a:off x="3257218" y="554491"/>
            <a:ext cx="67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3 - 8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45789D-AE25-A531-9C1B-047B5305B947}"/>
              </a:ext>
            </a:extLst>
          </p:cNvPr>
          <p:cNvSpPr txBox="1"/>
          <p:nvPr/>
        </p:nvSpPr>
        <p:spPr>
          <a:xfrm>
            <a:off x="3211573" y="3725553"/>
            <a:ext cx="716556" cy="371820"/>
          </a:xfrm>
          <a:prstGeom prst="rect">
            <a:avLst/>
          </a:prstGeom>
          <a:gradFill flip="none" rotWithShape="1">
            <a:gsLst>
              <a:gs pos="0">
                <a:srgbClr val="009CDE">
                  <a:tint val="66000"/>
                  <a:satMod val="160000"/>
                  <a:alpha val="0"/>
                </a:srgbClr>
              </a:gs>
              <a:gs pos="50000">
                <a:srgbClr val="009CDE">
                  <a:tint val="44500"/>
                  <a:satMod val="160000"/>
                </a:srgbClr>
              </a:gs>
              <a:gs pos="100000">
                <a:srgbClr val="009CDE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>
            <a:solidFill>
              <a:srgbClr val="009CD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D470B2-B681-A5CC-825A-8F115A89330B}"/>
              </a:ext>
            </a:extLst>
          </p:cNvPr>
          <p:cNvSpPr txBox="1"/>
          <p:nvPr/>
        </p:nvSpPr>
        <p:spPr>
          <a:xfrm>
            <a:off x="3220307" y="5349227"/>
            <a:ext cx="716563" cy="369332"/>
          </a:xfrm>
          <a:prstGeom prst="rect">
            <a:avLst/>
          </a:prstGeom>
          <a:gradFill flip="none" rotWithShape="1">
            <a:gsLst>
              <a:gs pos="0">
                <a:srgbClr val="009CDE">
                  <a:tint val="66000"/>
                  <a:satMod val="160000"/>
                  <a:alpha val="0"/>
                </a:srgbClr>
              </a:gs>
              <a:gs pos="50000">
                <a:srgbClr val="009CDE">
                  <a:tint val="44500"/>
                  <a:satMod val="160000"/>
                </a:srgbClr>
              </a:gs>
              <a:gs pos="100000">
                <a:srgbClr val="009CDE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>
            <a:solidFill>
              <a:srgbClr val="009CD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0133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CDE">
                <a:alpha val="11000"/>
              </a:srgbClr>
            </a:gs>
            <a:gs pos="86000">
              <a:srgbClr val="ACACAC">
                <a:alpha val="29000"/>
                <a:lumMod val="60000"/>
                <a:lumOff val="40000"/>
              </a:srgbClr>
            </a:gs>
            <a:gs pos="68000">
              <a:schemeClr val="bg1">
                <a:lumMod val="85000"/>
              </a:schemeClr>
            </a:gs>
            <a:gs pos="42000">
              <a:schemeClr val="bg1">
                <a:alpha val="51000"/>
              </a:schemeClr>
            </a:gs>
            <a:gs pos="100000">
              <a:srgbClr val="244C5A">
                <a:lumMod val="99000"/>
                <a:alpha val="48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01EFCB78-CBD5-4987-012A-ABF7B2423B61}"/>
              </a:ext>
            </a:extLst>
          </p:cNvPr>
          <p:cNvSpPr/>
          <p:nvPr/>
        </p:nvSpPr>
        <p:spPr>
          <a:xfrm>
            <a:off x="-6117" y="5353634"/>
            <a:ext cx="2714625" cy="1504366"/>
          </a:xfrm>
          <a:prstGeom prst="rtTriangle">
            <a:avLst/>
          </a:prstGeom>
          <a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glow rad="139700">
              <a:schemeClr val="bg1">
                <a:alpha val="0"/>
              </a:schemeClr>
            </a:glow>
            <a:outerShdw blurRad="660400" dist="101600" dir="12180000" algn="ctr" rotWithShape="0">
              <a:schemeClr val="bg2">
                <a:alpha val="28000"/>
              </a:scheme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F6847-3218-4A49-1500-B146B43D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196" y="867315"/>
            <a:ext cx="9998374" cy="4782089"/>
          </a:xfrm>
        </p:spPr>
        <p:txBody>
          <a:bodyPr/>
          <a:lstStyle/>
          <a:p>
            <a:pPr algn="ctr"/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PLAN FOR THE FUTURE </a:t>
            </a:r>
            <a:b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Trust, Cooperation, and Market Information Everyone Can Count On.</a:t>
            </a:r>
            <a:b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Servicing Connecticut With You in Mind.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E78A29-BA04-F9BB-E3D1-E7DEA8017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5" y="6340115"/>
            <a:ext cx="3086868" cy="406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8628D-5241-3D8C-3D67-8DE33B2CE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196" y="764186"/>
            <a:ext cx="9848850" cy="47820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F80105-D84A-1519-3175-7EF9C90C5D2A}"/>
              </a:ext>
            </a:extLst>
          </p:cNvPr>
          <p:cNvSpPr txBox="1"/>
          <p:nvPr/>
        </p:nvSpPr>
        <p:spPr>
          <a:xfrm>
            <a:off x="65255" y="6410325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296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D9EE8-61FA-1D43-38A8-731C5508AC45}"/>
              </a:ext>
            </a:extLst>
          </p:cNvPr>
          <p:cNvSpPr/>
          <p:nvPr/>
        </p:nvSpPr>
        <p:spPr>
          <a:xfrm>
            <a:off x="1602296" y="1566863"/>
            <a:ext cx="9203617" cy="4132753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solidFill>
              <a:srgbClr val="244C5A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1B85CF-1263-4DC5-0394-89FC7B0C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0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New Beginnings With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C01D7-1A77-9A0C-E907-328F12803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296" y="1705496"/>
            <a:ext cx="9203617" cy="399412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SmartMLS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is here to guide you through a series of changes to our platform. With step-by-step inclusive guidance and a new outlook on the 2023 market ahead, we will elevate your business by creating a streamlined approach to the end-user experience. </a:t>
            </a:r>
          </a:p>
          <a:p>
            <a:pPr>
              <a:lnSpc>
                <a:spcPct val="120000"/>
              </a:lnSpc>
            </a:pP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b="1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Please read the following correspondences, as these brand-new additions to our platform directly affect you. </a:t>
            </a:r>
          </a:p>
          <a:p>
            <a:pPr>
              <a:lnSpc>
                <a:spcPct val="120000"/>
              </a:lnSpc>
            </a:pPr>
            <a:endParaRPr lang="en-US" sz="2400" dirty="0"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We look forward to hearing your feedback and working to ensure a favorable management system and delivering a beneficial, productive marketplace – just for you.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967E0-2FE6-7863-2976-82894F887011}"/>
              </a:ext>
            </a:extLst>
          </p:cNvPr>
          <p:cNvSpPr txBox="1"/>
          <p:nvPr/>
        </p:nvSpPr>
        <p:spPr>
          <a:xfrm>
            <a:off x="65255" y="6410325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75ABA32-3941-5700-FF88-9FA8F803F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6" y="6388992"/>
            <a:ext cx="2322892" cy="3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9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D1E42393-26A9-7B65-915D-1CBE79E319CF}"/>
              </a:ext>
            </a:extLst>
          </p:cNvPr>
          <p:cNvSpPr/>
          <p:nvPr/>
        </p:nvSpPr>
        <p:spPr>
          <a:xfrm>
            <a:off x="1" y="5576148"/>
            <a:ext cx="2706985" cy="1270095"/>
          </a:xfrm>
          <a:prstGeom prst="rtTriangle">
            <a:avLst/>
          </a:prstGeom>
          <a:blipFill dpi="0" rotWithShape="1">
            <a:blip r:embed="rId2">
              <a:alphaModFix amt="4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0C438-3663-AB1F-FA6B-76D41BAA97B1}"/>
              </a:ext>
            </a:extLst>
          </p:cNvPr>
          <p:cNvSpPr txBox="1"/>
          <p:nvPr/>
        </p:nvSpPr>
        <p:spPr>
          <a:xfrm>
            <a:off x="0" y="6488668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770474B-AE24-4AAF-0881-DA82425C4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6" y="6388992"/>
            <a:ext cx="2322892" cy="305995"/>
          </a:xfrm>
          <a:prstGeom prst="rect">
            <a:avLst/>
          </a:prstGeom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D666B388-35B4-949E-D08A-EAE49E632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4255" r="59203" b="1332"/>
          <a:stretch/>
        </p:blipFill>
        <p:spPr>
          <a:xfrm>
            <a:off x="10498958" y="0"/>
            <a:ext cx="1693040" cy="1687648"/>
          </a:xfrm>
          <a:prstGeom prst="rect">
            <a:avLst/>
          </a:prstGeom>
        </p:spPr>
      </p:pic>
      <p:pic>
        <p:nvPicPr>
          <p:cNvPr id="11" name="Picture 1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20D7E36-9DB9-0537-AAE6-0B8A17FBB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19" y="651547"/>
            <a:ext cx="8887561" cy="50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10D3DD57-0C7E-ADC3-823B-82640C79C1E9}"/>
              </a:ext>
            </a:extLst>
          </p:cNvPr>
          <p:cNvSpPr/>
          <p:nvPr/>
        </p:nvSpPr>
        <p:spPr>
          <a:xfrm>
            <a:off x="1" y="5576148"/>
            <a:ext cx="2706985" cy="1270095"/>
          </a:xfrm>
          <a:prstGeom prst="rtTriangle">
            <a:avLst/>
          </a:prstGeom>
          <a:blipFill dpi="0" rotWithShape="1">
            <a:blip r:embed="rId2">
              <a:alphaModFix amt="4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r>
              <a:rPr lang="en-US" sz="54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9F93D-86CE-A3A8-76B1-EA758A568855}"/>
              </a:ext>
            </a:extLst>
          </p:cNvPr>
          <p:cNvSpPr txBox="1"/>
          <p:nvPr/>
        </p:nvSpPr>
        <p:spPr>
          <a:xfrm>
            <a:off x="965950" y="1575022"/>
            <a:ext cx="10260099" cy="4485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system is a customizable records system that brings information into one dynamic program. In addition to delivering robust public tax information for all 169 Connecticut municipalities, the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system provides access to sales &amp; mortgage histories, warranty deeds, interactive GIS plat maps, area demographics, and more.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Here are some ways to best utilize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Generate quick or advanced comparable reports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1D1C1D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Create a farm area by  selecting criteria(s) and e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xporting/printing mailing labels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Work from anywhere with full mobile access and functionality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Create and save custom public records searches and reports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Brand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with personal preferences </a:t>
            </a:r>
          </a:p>
          <a:p>
            <a:pPr algn="ctr">
              <a:lnSpc>
                <a:spcPct val="150000"/>
              </a:lnSpc>
            </a:pP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Scan the QR code for access to the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Smartdesk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information on </a:t>
            </a:r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21DE4-A72F-9C1E-A664-A2156FD0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625" y="4886600"/>
            <a:ext cx="1270094" cy="127009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6" y="6388992"/>
            <a:ext cx="2322892" cy="305995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D73F06DD-132F-A064-7C14-2FA6A8108D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4255" r="59203" b="1332"/>
          <a:stretch/>
        </p:blipFill>
        <p:spPr>
          <a:xfrm>
            <a:off x="10688128" y="0"/>
            <a:ext cx="1503870" cy="149908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A12068B-1C0B-D27E-8CB7-E809A1E93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93" y="481019"/>
            <a:ext cx="689550" cy="6895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71450" y="6420545"/>
            <a:ext cx="25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428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205C0-88A9-DF82-40A8-3E6A8A00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557" y="3764335"/>
            <a:ext cx="2111651" cy="1981372"/>
          </a:xfrm>
          <a:prstGeom prst="rect">
            <a:avLst/>
          </a:prstGeom>
        </p:spPr>
      </p:pic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2CBF0651-10D1-7E6E-9C34-05BE521C7E57}"/>
              </a:ext>
            </a:extLst>
          </p:cNvPr>
          <p:cNvSpPr/>
          <p:nvPr/>
        </p:nvSpPr>
        <p:spPr>
          <a:xfrm>
            <a:off x="1" y="5576148"/>
            <a:ext cx="2706985" cy="1270095"/>
          </a:xfrm>
          <a:prstGeom prst="rtTriangle">
            <a:avLst/>
          </a:prstGeom>
          <a:blipFill dpi="0" rotWithShape="1">
            <a:blip r:embed="rId3">
              <a:alphaModFix amt="4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82B5A7-1CBE-6ABB-9FEB-73FEB80FFD7A}"/>
              </a:ext>
            </a:extLst>
          </p:cNvPr>
          <p:cNvSpPr/>
          <p:nvPr/>
        </p:nvSpPr>
        <p:spPr>
          <a:xfrm>
            <a:off x="4022729" y="1423133"/>
            <a:ext cx="2172207" cy="1944295"/>
          </a:xfrm>
          <a:prstGeom prst="rect">
            <a:avLst/>
          </a:prstGeom>
          <a:solidFill>
            <a:srgbClr val="009CD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3013"/>
            <a:ext cx="10515600" cy="932765"/>
          </a:xfrm>
        </p:spPr>
        <p:txBody>
          <a:bodyPr>
            <a:normAutofit/>
          </a:bodyPr>
          <a:lstStyle/>
          <a:p>
            <a:pPr algn="ctr"/>
            <a:r>
              <a:rPr lang="en-US" sz="54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Prospecting in </a:t>
            </a:r>
            <a:r>
              <a:rPr lang="en-US" sz="54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endParaRPr lang="en-US" sz="5400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6" y="6388992"/>
            <a:ext cx="2322892" cy="305995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D73F06DD-132F-A064-7C14-2FA6A8108D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4255" r="59203" b="1332"/>
          <a:stretch/>
        </p:blipFill>
        <p:spPr>
          <a:xfrm>
            <a:off x="10688128" y="0"/>
            <a:ext cx="1503870" cy="1499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71450" y="6420545"/>
            <a:ext cx="25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7F9668-DDA1-5B6F-886A-373B64D10743}"/>
              </a:ext>
            </a:extLst>
          </p:cNvPr>
          <p:cNvSpPr txBox="1"/>
          <p:nvPr/>
        </p:nvSpPr>
        <p:spPr>
          <a:xfrm>
            <a:off x="2357285" y="6536529"/>
            <a:ext cx="7477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Scan the QR Code for More Information on </a:t>
            </a:r>
            <a:r>
              <a:rPr lang="en-US" sz="12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r>
              <a:rPr lang="en-US" sz="1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Prospecting</a:t>
            </a:r>
            <a:endParaRPr lang="en-US" sz="1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08A16C-B938-BEC9-3A27-1DF1FA6DB729}"/>
              </a:ext>
            </a:extLst>
          </p:cNvPr>
          <p:cNvSpPr txBox="1"/>
          <p:nvPr/>
        </p:nvSpPr>
        <p:spPr>
          <a:xfrm>
            <a:off x="484712" y="1130742"/>
            <a:ext cx="3420061" cy="444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Prospecting Search Screen Provides: </a:t>
            </a:r>
          </a:p>
          <a:p>
            <a:pPr>
              <a:lnSpc>
                <a:spcPct val="150000"/>
              </a:lnSpc>
            </a:pPr>
            <a:endParaRPr lang="en-US" sz="15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17 search filters, located on the left column.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Intuitive Legend for Property Statuses (For Sale, Sold, etc.)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“Create Label Options” - Avery label printing capabilities.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“Prospecting Report Options” -  Export to CSV files for your database.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Accurate property owner information and current mailing addresses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Custom saved searches</a:t>
            </a:r>
          </a:p>
        </p:txBody>
      </p:sp>
      <p:pic>
        <p:nvPicPr>
          <p:cNvPr id="23" name="Picture 22" descr="Qr code&#10;&#10;Description automatically generated">
            <a:extLst>
              <a:ext uri="{FF2B5EF4-FFF2-40B4-BE49-F238E27FC236}">
                <a16:creationId xmlns:a16="http://schemas.microsoft.com/office/drawing/2014/main" id="{032D8A10-053A-2FB7-AD6C-4B7A561B11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4" t="29238" r="35989" b="26274"/>
          <a:stretch/>
        </p:blipFill>
        <p:spPr>
          <a:xfrm>
            <a:off x="5672031" y="5677933"/>
            <a:ext cx="847937" cy="825881"/>
          </a:xfrm>
          <a:prstGeom prst="rect">
            <a:avLst/>
          </a:prstGeom>
        </p:spPr>
      </p:pic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05220A4-3F20-41F9-3C25-5C111936D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81" y="1551925"/>
            <a:ext cx="7214918" cy="406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33A6DAF2-C875-BEE8-8F2D-78683F84E275}"/>
              </a:ext>
            </a:extLst>
          </p:cNvPr>
          <p:cNvSpPr/>
          <p:nvPr/>
        </p:nvSpPr>
        <p:spPr>
          <a:xfrm>
            <a:off x="1" y="5576148"/>
            <a:ext cx="2706985" cy="1270095"/>
          </a:xfrm>
          <a:prstGeom prst="rtTriangle">
            <a:avLst/>
          </a:prstGeom>
          <a:blipFill dpi="0" rotWithShape="1">
            <a:blip r:embed="rId2">
              <a:alphaModFix amt="4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ABB92-47D8-E297-B518-9A6DCDE2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4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r>
              <a:rPr lang="en-US" sz="54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Training &amp; Help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9F93D-86CE-A3A8-76B1-EA758A568855}"/>
              </a:ext>
            </a:extLst>
          </p:cNvPr>
          <p:cNvSpPr txBox="1"/>
          <p:nvPr/>
        </p:nvSpPr>
        <p:spPr>
          <a:xfrm>
            <a:off x="582699" y="647776"/>
            <a:ext cx="11026602" cy="5652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Here are live training sessions, available via Zoom in the training section on </a:t>
            </a:r>
            <a:r>
              <a:rPr lang="en-US" sz="15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SmartMLS</a:t>
            </a:r>
            <a:r>
              <a:rPr lang="en-US" sz="1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Homepage: </a:t>
            </a:r>
          </a:p>
          <a:p>
            <a:pPr algn="ctr">
              <a:lnSpc>
                <a:spcPct val="150000"/>
              </a:lnSpc>
            </a:pPr>
            <a:endParaRPr lang="en-US" sz="15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5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5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5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5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Here is a list of helpful guides containing a more in-depth look at </a:t>
            </a:r>
            <a:r>
              <a:rPr lang="en-US" sz="1500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SmartTax</a:t>
            </a:r>
            <a:r>
              <a:rPr lang="en-US" sz="15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500" u="sng" dirty="0" err="1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3"/>
              </a:rPr>
              <a:t>SmartTax</a:t>
            </a:r>
            <a:r>
              <a:rPr lang="en-US" sz="1500" u="sng" dirty="0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3"/>
              </a:rPr>
              <a:t> Property Report</a:t>
            </a:r>
            <a:endParaRPr lang="en-US" sz="1500" u="sng" dirty="0">
              <a:solidFill>
                <a:srgbClr val="0563C1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500" u="sng" dirty="0" err="1">
                <a:solidFill>
                  <a:srgbClr val="0563C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4"/>
              </a:rPr>
              <a:t>SmartTax</a:t>
            </a:r>
            <a:r>
              <a:rPr lang="en-US" sz="1500" u="sng" dirty="0">
                <a:solidFill>
                  <a:srgbClr val="0563C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4"/>
              </a:rPr>
              <a:t> Custom Exports</a:t>
            </a:r>
            <a:endParaRPr lang="en-US" sz="150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u="sng" dirty="0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5"/>
              </a:rPr>
              <a:t>Customizing </a:t>
            </a:r>
            <a:r>
              <a:rPr lang="en-US" sz="1500" u="sng" dirty="0" err="1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5"/>
              </a:rPr>
              <a:t>SmartTax</a:t>
            </a:r>
            <a:r>
              <a:rPr lang="en-US" sz="1500" u="sng" dirty="0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5"/>
              </a:rPr>
              <a:t> Property Reports</a:t>
            </a:r>
            <a:endParaRPr lang="en-US" sz="150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u="sng" dirty="0" err="1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6"/>
              </a:rPr>
              <a:t>SmartTax</a:t>
            </a:r>
            <a:r>
              <a:rPr lang="en-US" sz="1500" u="sng" dirty="0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en-US" sz="1500" u="sng" dirty="0" err="1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6"/>
              </a:rPr>
              <a:t>Prospecting</a:t>
            </a:r>
            <a:r>
              <a:rPr lang="en-US" sz="1500" u="sng" dirty="0" err="1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7"/>
              </a:rPr>
              <a:t>Creating</a:t>
            </a:r>
            <a:r>
              <a:rPr lang="en-US" sz="1500" u="sng" dirty="0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7"/>
              </a:rPr>
              <a:t> Mailing Labels in </a:t>
            </a:r>
            <a:r>
              <a:rPr lang="en-US" sz="1500" u="sng" dirty="0" err="1">
                <a:solidFill>
                  <a:srgbClr val="0563C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7"/>
              </a:rPr>
              <a:t>SmartTax</a:t>
            </a:r>
            <a:r>
              <a:rPr lang="en-US" sz="15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500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500" dirty="0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Don’t forget to visit our </a:t>
            </a:r>
            <a:r>
              <a:rPr lang="en-US" sz="1500" u="sng" dirty="0" err="1">
                <a:solidFill>
                  <a:srgbClr val="007C89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8"/>
              </a:rPr>
              <a:t>SmartTax</a:t>
            </a:r>
            <a:r>
              <a:rPr lang="en-US" sz="1500" u="sng" dirty="0">
                <a:solidFill>
                  <a:srgbClr val="007C89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8"/>
              </a:rPr>
              <a:t> Product Page</a:t>
            </a:r>
            <a:r>
              <a:rPr lang="en-US" sz="1500" dirty="0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. We value your input and would love to hear your feedback. </a:t>
            </a:r>
          </a:p>
          <a:p>
            <a:pPr algn="ctr"/>
            <a:r>
              <a:rPr lang="en-US" sz="1500" dirty="0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As always, we’re here to help you every step of the way. </a:t>
            </a:r>
            <a:r>
              <a:rPr lang="en-US" sz="1500" dirty="0">
                <a:solidFill>
                  <a:srgbClr val="20202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500" dirty="0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We can’t wait for you to experience </a:t>
            </a:r>
            <a:r>
              <a:rPr lang="en-US" sz="1500" dirty="0" err="1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r>
              <a:rPr lang="en-US" sz="1500" dirty="0">
                <a:solidFill>
                  <a:srgbClr val="20202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! </a:t>
            </a:r>
          </a:p>
          <a:p>
            <a:pPr algn="ctr"/>
            <a:endParaRPr lang="en-US" sz="1500" dirty="0">
              <a:solidFill>
                <a:srgbClr val="20202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1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Scan the QR code for additional </a:t>
            </a:r>
            <a:r>
              <a:rPr lang="en-US" sz="15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Smartdesk</a:t>
            </a:r>
            <a:r>
              <a:rPr lang="en-US" sz="1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information on </a:t>
            </a:r>
            <a:r>
              <a:rPr lang="en-US" sz="15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SmartTax</a:t>
            </a:r>
            <a:r>
              <a:rPr lang="en-US" sz="1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21DE4-A72F-9C1E-A664-A2156FD00D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0221" y="4941100"/>
            <a:ext cx="1270095" cy="127009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A607B0C-BC71-AD8F-BCBD-6C89AA91A8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26" y="6388992"/>
            <a:ext cx="2322892" cy="305995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D73F06DD-132F-A064-7C14-2FA6A8108D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4255" r="59203" b="1332"/>
          <a:stretch/>
        </p:blipFill>
        <p:spPr>
          <a:xfrm>
            <a:off x="10702868" y="0"/>
            <a:ext cx="1489131" cy="1484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6D78-B1CC-B220-0251-94E991A72BDA}"/>
              </a:ext>
            </a:extLst>
          </p:cNvPr>
          <p:cNvSpPr txBox="1"/>
          <p:nvPr/>
        </p:nvSpPr>
        <p:spPr>
          <a:xfrm>
            <a:off x="171450" y="6420545"/>
            <a:ext cx="25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2CF8169C-23B4-3513-C8F3-302D82C1F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190523"/>
              </p:ext>
            </p:extLst>
          </p:nvPr>
        </p:nvGraphicFramePr>
        <p:xfrm>
          <a:off x="2136475" y="1656030"/>
          <a:ext cx="7919049" cy="12801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639683">
                  <a:extLst>
                    <a:ext uri="{9D8B030D-6E8A-4147-A177-3AD203B41FA5}">
                      <a16:colId xmlns:a16="http://schemas.microsoft.com/office/drawing/2014/main" val="2998333767"/>
                    </a:ext>
                  </a:extLst>
                </a:gridCol>
                <a:gridCol w="2639683">
                  <a:extLst>
                    <a:ext uri="{9D8B030D-6E8A-4147-A177-3AD203B41FA5}">
                      <a16:colId xmlns:a16="http://schemas.microsoft.com/office/drawing/2014/main" val="3229431106"/>
                    </a:ext>
                  </a:extLst>
                </a:gridCol>
                <a:gridCol w="2639683">
                  <a:extLst>
                    <a:ext uri="{9D8B030D-6E8A-4147-A177-3AD203B41FA5}">
                      <a16:colId xmlns:a16="http://schemas.microsoft.com/office/drawing/2014/main" val="1397342610"/>
                    </a:ext>
                  </a:extLst>
                </a:gridCol>
              </a:tblGrid>
              <a:tr h="24269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Overview of </a:t>
                      </a:r>
                      <a:r>
                        <a:rPr lang="en-US" sz="15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SmartTax</a:t>
                      </a:r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Morning 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Afternoon Sessions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75198"/>
                  </a:ext>
                </a:extLst>
              </a:tr>
              <a:tr h="24269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April 6</a:t>
                      </a:r>
                      <a:r>
                        <a:rPr lang="en-US" sz="1500" baseline="300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th  </a:t>
                      </a:r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10:00am – 11:30am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2:00pm – 3:30pm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56758"/>
                  </a:ext>
                </a:extLst>
              </a:tr>
              <a:tr h="24269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April 13</a:t>
                      </a:r>
                      <a:r>
                        <a:rPr lang="en-US" sz="1500" baseline="300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th</a:t>
                      </a:r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9:30am – 10:30am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325119"/>
                  </a:ext>
                </a:extLst>
              </a:tr>
              <a:tr h="24269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April 26</a:t>
                      </a:r>
                      <a:r>
                        <a:rPr lang="en-US" sz="1500" baseline="300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th</a:t>
                      </a:r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2023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10:00am – 11:30am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2:00pm – 3:30pm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981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723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D9748B4-01AB-2C79-27AD-18E59010FD37}"/>
              </a:ext>
            </a:extLst>
          </p:cNvPr>
          <p:cNvSpPr txBox="1"/>
          <p:nvPr/>
        </p:nvSpPr>
        <p:spPr>
          <a:xfrm>
            <a:off x="171450" y="6420545"/>
            <a:ext cx="25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D3D9A-613A-C9C4-FC33-198E70B5B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879" y="103024"/>
            <a:ext cx="9854242" cy="601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A069BF-FEED-E409-2147-3058D61B32EE}"/>
              </a:ext>
            </a:extLst>
          </p:cNvPr>
          <p:cNvSpPr txBox="1"/>
          <p:nvPr/>
        </p:nvSpPr>
        <p:spPr>
          <a:xfrm>
            <a:off x="3306072" y="6182018"/>
            <a:ext cx="57344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CLICK HERE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 full overview of Connecticut Metrics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9EC1D-B163-D31E-AECF-8891B7919057}"/>
              </a:ext>
            </a:extLst>
          </p:cNvPr>
          <p:cNvSpPr txBox="1"/>
          <p:nvPr/>
        </p:nvSpPr>
        <p:spPr>
          <a:xfrm>
            <a:off x="3076575" y="6489795"/>
            <a:ext cx="60388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following data is current as of March 8, 2023. All data from </a:t>
            </a:r>
            <a:r>
              <a:rPr lang="en-US" sz="9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SmartMLS</a:t>
            </a:r>
            <a:r>
              <a:rPr lang="en-US" sz="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Report © 2023 </a:t>
            </a:r>
            <a:r>
              <a:rPr lang="en-US" sz="9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ShowingTime</a:t>
            </a:r>
            <a:endParaRPr lang="en-US" sz="9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11211</TotalTime>
  <Words>1393</Words>
  <Application>Microsoft Office PowerPoint</Application>
  <PresentationFormat>Widescreen</PresentationFormat>
  <Paragraphs>392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Source Sans Pro</vt:lpstr>
      <vt:lpstr>Office Theme</vt:lpstr>
      <vt:lpstr>Broker Slides</vt:lpstr>
      <vt:lpstr>Table of Contents</vt:lpstr>
      <vt:lpstr>PLAN FOR THE FUTURE   Trust, Cooperation, and Market Information Everyone Can Count On.  Servicing Connecticut With You in Mind.  </vt:lpstr>
      <vt:lpstr>New Beginnings With Purpose</vt:lpstr>
      <vt:lpstr>PowerPoint Presentation</vt:lpstr>
      <vt:lpstr>SmartTax Overview</vt:lpstr>
      <vt:lpstr>Prospecting in SmartTax</vt:lpstr>
      <vt:lpstr>SmartTax Training &amp; Help</vt:lpstr>
      <vt:lpstr>PowerPoint Presentation</vt:lpstr>
      <vt:lpstr>Single - Family Market Updates – By County</vt:lpstr>
      <vt:lpstr>Condo/Townhouse Market Updates – By County</vt:lpstr>
      <vt:lpstr>Rental Market Updates – By County</vt:lpstr>
      <vt:lpstr>Compliance Updates – Uploading Listing Agreements</vt:lpstr>
      <vt:lpstr>Need Help with Something Else?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Broker Slides</dc:title>
  <dc:creator>Jessica Rubin</dc:creator>
  <cp:lastModifiedBy>Jessica Rubin</cp:lastModifiedBy>
  <cp:revision>56</cp:revision>
  <cp:lastPrinted>2023-03-01T15:18:20Z</cp:lastPrinted>
  <dcterms:created xsi:type="dcterms:W3CDTF">2023-02-13T16:19:49Z</dcterms:created>
  <dcterms:modified xsi:type="dcterms:W3CDTF">2023-03-30T18:34:45Z</dcterms:modified>
</cp:coreProperties>
</file>