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5"/>
  </p:notesMasterIdLst>
  <p:sldIdLst>
    <p:sldId id="265" r:id="rId2"/>
    <p:sldId id="256" r:id="rId3"/>
    <p:sldId id="275" r:id="rId4"/>
    <p:sldId id="282" r:id="rId5"/>
    <p:sldId id="281" r:id="rId6"/>
    <p:sldId id="258" r:id="rId7"/>
    <p:sldId id="280" r:id="rId8"/>
    <p:sldId id="279" r:id="rId9"/>
    <p:sldId id="276" r:id="rId10"/>
    <p:sldId id="260" r:id="rId11"/>
    <p:sldId id="257" r:id="rId12"/>
    <p:sldId id="269" r:id="rId13"/>
    <p:sldId id="263"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6AE0F8-6384-40B0-8884-0D6DF844B9C5}">
          <p14:sldIdLst>
            <p14:sldId id="265"/>
            <p14:sldId id="256"/>
            <p14:sldId id="275"/>
            <p14:sldId id="282"/>
            <p14:sldId id="281"/>
            <p14:sldId id="258"/>
            <p14:sldId id="280"/>
            <p14:sldId id="279"/>
            <p14:sldId id="276"/>
            <p14:sldId id="260"/>
            <p14:sldId id="257"/>
            <p14:sldId id="269"/>
          </p14:sldIdLst>
        </p14:section>
        <p14:section name="Untitled Section" id="{CE931877-8DDE-4C1E-86E3-C4000869A0D3}">
          <p14:sldIdLst>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4C5A"/>
    <a:srgbClr val="009CDE"/>
    <a:srgbClr val="C6C6C5"/>
    <a:srgbClr val="0067A0"/>
    <a:srgbClr val="3A7B92"/>
    <a:srgbClr val="A7B1A9"/>
    <a:srgbClr val="1C2A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91" d="100"/>
          <a:sy n="91" d="100"/>
        </p:scale>
        <p:origin x="208"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4C56FAF5-A373-4975-A015-4492493BFBE1}" type="datetimeFigureOut">
              <a:rPr lang="en-US" smtClean="0"/>
              <a:t>3/1/23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09B5FDA9-FC64-4842-8C98-624BAB8D18D4}" type="slidenum">
              <a:rPr lang="en-US" smtClean="0"/>
              <a:t>‹#›</a:t>
            </a:fld>
            <a:endParaRPr lang="en-US" dirty="0"/>
          </a:p>
        </p:txBody>
      </p:sp>
    </p:spTree>
    <p:extLst>
      <p:ext uri="{BB962C8B-B14F-4D97-AF65-F5344CB8AC3E}">
        <p14:creationId xmlns:p14="http://schemas.microsoft.com/office/powerpoint/2010/main" val="376977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F44993-29BF-41FE-8816-F269B27B5B1B}" type="datetime1">
              <a:rPr lang="en-US" smtClean="0"/>
              <a:t>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343201235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0DB008-7EED-4F3B-B948-BA2B137BA46A}" type="datetime1">
              <a:rPr lang="en-US" smtClean="0"/>
              <a:t>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414145984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F4DAB4-F901-46C6-BA8C-40EB8878F5C1}" type="datetime1">
              <a:rPr lang="en-US" smtClean="0"/>
              <a:t>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37822402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2CF4-9213-45F8-AA74-3BEF228805FC}" type="datetime1">
              <a:rPr lang="en-US" smtClean="0"/>
              <a:t>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12275116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30D1E-AA8A-4CB9-9B57-148B29ADE2DF}" type="datetime1">
              <a:rPr lang="en-US" smtClean="0"/>
              <a:t>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101668790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C8931A-1C1B-4AD1-A20E-1CD127B38D8F}" type="datetime1">
              <a:rPr lang="en-US" smtClean="0"/>
              <a:t>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312557814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D36DC4-BAF4-4AA6-AD02-A2964E29A486}" type="datetime1">
              <a:rPr lang="en-US" smtClean="0"/>
              <a:t>3/1/23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27366795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EDDEFB-EADC-4998-9747-A4A6E418AC82}" type="datetime1">
              <a:rPr lang="en-US" smtClean="0"/>
              <a:t>3/1/23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426621963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3A82B-4306-4E4A-91F7-13BB593303DE}" type="datetime1">
              <a:rPr lang="en-US" smtClean="0"/>
              <a:t>3/1/23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97954901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513E0B-8FF9-4973-BEAB-7DA09C45F89B}" type="datetime1">
              <a:rPr lang="en-US" smtClean="0"/>
              <a:t>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16448735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1939A-7EBD-4940-85C3-9AE448940579}" type="datetime1">
              <a:rPr lang="en-US" smtClean="0"/>
              <a:t>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8149C2-C58D-4FB5-B028-C551C9FBC7B8}" type="slidenum">
              <a:rPr lang="en-US" smtClean="0"/>
              <a:t>‹#›</a:t>
            </a:fld>
            <a:endParaRPr lang="en-US" dirty="0"/>
          </a:p>
        </p:txBody>
      </p:sp>
    </p:spTree>
    <p:extLst>
      <p:ext uri="{BB962C8B-B14F-4D97-AF65-F5344CB8AC3E}">
        <p14:creationId xmlns:p14="http://schemas.microsoft.com/office/powerpoint/2010/main" val="104994862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A535A-34BD-4FC0-B312-B5248DADFEA7}" type="datetime1">
              <a:rPr lang="en-US" smtClean="0"/>
              <a:t>3/1/23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149C2-C58D-4FB5-B028-C551C9FBC7B8}" type="slidenum">
              <a:rPr lang="en-US" smtClean="0"/>
              <a:t>‹#›</a:t>
            </a:fld>
            <a:endParaRPr lang="en-US" dirty="0"/>
          </a:p>
        </p:txBody>
      </p:sp>
    </p:spTree>
    <p:extLst>
      <p:ext uri="{BB962C8B-B14F-4D97-AF65-F5344CB8AC3E}">
        <p14:creationId xmlns:p14="http://schemas.microsoft.com/office/powerpoint/2010/main" val="2036221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martdesk.smartmls.com/hc/en-us" TargetMode="External"/><Relationship Id="rId7"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martmls-public.stats.showingtime.com/docs/mmi/x/EntireSmartMLSArea?src=page" TargetMode="Externa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1F16F9-8EC7-6225-2798-B28FB4CC7918}"/>
              </a:ext>
            </a:extLst>
          </p:cNvPr>
          <p:cNvSpPr>
            <a:spLocks noGrp="1"/>
          </p:cNvSpPr>
          <p:nvPr>
            <p:ph type="ctrTitle"/>
          </p:nvPr>
        </p:nvSpPr>
        <p:spPr>
          <a:xfrm>
            <a:off x="7427468" y="1421082"/>
            <a:ext cx="5082692" cy="1219563"/>
          </a:xfrm>
          <a:effectLst/>
          <a:scene3d>
            <a:camera prst="orthographicFront"/>
            <a:lightRig rig="threePt" dir="t"/>
          </a:scene3d>
        </p:spPr>
        <p:txBody>
          <a:bodyPr>
            <a:noAutofit/>
          </a:bodyPr>
          <a:lstStyle/>
          <a:p>
            <a:r>
              <a:rPr lang="en-US" sz="4800" b="1" dirty="0">
                <a:latin typeface="Source Sans Pro" panose="020B0503030403020204" pitchFamily="34" charset="0"/>
                <a:ea typeface="Source Sans Pro" panose="020B0503030403020204" pitchFamily="34" charset="0"/>
                <a:cs typeface="Times New Roman" panose="02020603050405020304" pitchFamily="18" charset="0"/>
              </a:rPr>
              <a:t>Broker Slides</a:t>
            </a:r>
          </a:p>
        </p:txBody>
      </p:sp>
      <p:grpSp>
        <p:nvGrpSpPr>
          <p:cNvPr id="6" name="Group 5">
            <a:extLst>
              <a:ext uri="{FF2B5EF4-FFF2-40B4-BE49-F238E27FC236}">
                <a16:creationId xmlns:a16="http://schemas.microsoft.com/office/drawing/2014/main" id="{2BAA9D33-D32C-3EE1-EB01-487186A4A360}"/>
              </a:ext>
            </a:extLst>
          </p:cNvPr>
          <p:cNvGrpSpPr/>
          <p:nvPr/>
        </p:nvGrpSpPr>
        <p:grpSpPr>
          <a:xfrm>
            <a:off x="8078840" y="4107848"/>
            <a:ext cx="4113160" cy="1162396"/>
            <a:chOff x="8262404" y="4107848"/>
            <a:chExt cx="3929596" cy="1162396"/>
          </a:xfrm>
        </p:grpSpPr>
        <p:sp>
          <p:nvSpPr>
            <p:cNvPr id="15" name="Rectangle 14">
              <a:extLst>
                <a:ext uri="{FF2B5EF4-FFF2-40B4-BE49-F238E27FC236}">
                  <a16:creationId xmlns:a16="http://schemas.microsoft.com/office/drawing/2014/main" id="{B8B7A70F-82F4-F5AE-BFEB-6BE046A6D29A}"/>
                </a:ext>
              </a:extLst>
            </p:cNvPr>
            <p:cNvSpPr/>
            <p:nvPr/>
          </p:nvSpPr>
          <p:spPr>
            <a:xfrm>
              <a:off x="8262404" y="4107848"/>
              <a:ext cx="3929596" cy="1162396"/>
            </a:xfrm>
            <a:prstGeom prst="rect">
              <a:avLst/>
            </a:prstGeom>
            <a:solidFill>
              <a:schemeClr val="bg1">
                <a:lumMod val="65000"/>
                <a:alpha val="38000"/>
              </a:schemeClr>
            </a:solidFill>
            <a:ln>
              <a:solidFill>
                <a:srgbClr val="244C5A">
                  <a:alpha val="50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8806F97-2B3F-36ED-7212-24F4549D915C}"/>
                </a:ext>
              </a:extLst>
            </p:cNvPr>
            <p:cNvSpPr txBox="1"/>
            <p:nvPr/>
          </p:nvSpPr>
          <p:spPr>
            <a:xfrm>
              <a:off x="8816651" y="4304325"/>
              <a:ext cx="3043361" cy="769441"/>
            </a:xfrm>
            <a:prstGeom prst="rect">
              <a:avLst/>
            </a:prstGeom>
            <a:noFill/>
          </p:spPr>
          <p:txBody>
            <a:bodyPr wrap="square">
              <a:spAutoFit/>
            </a:bodyPr>
            <a:lstStyle/>
            <a:p>
              <a:r>
                <a:rPr lang="en-US" sz="4400" dirty="0">
                  <a:latin typeface="Source Sans Pro" panose="020B0503030403020204" pitchFamily="34" charset="0"/>
                  <a:ea typeface="Source Sans Pro" panose="020B0503030403020204" pitchFamily="34" charset="0"/>
                  <a:cs typeface="Times New Roman" panose="02020603050405020304" pitchFamily="18" charset="0"/>
                </a:rPr>
                <a:t>March 2023</a:t>
              </a:r>
              <a:endParaRPr lang="en-US" sz="4400" dirty="0">
                <a:latin typeface="Source Sans Pro" panose="020B0503030403020204" pitchFamily="34" charset="0"/>
                <a:ea typeface="Source Sans Pro" panose="020B0503030403020204" pitchFamily="34" charset="0"/>
              </a:endParaRPr>
            </a:p>
          </p:txBody>
        </p:sp>
      </p:grpSp>
      <p:pic>
        <p:nvPicPr>
          <p:cNvPr id="18" name="Picture 17" descr="Icon&#10;&#10;Description automatically generated">
            <a:extLst>
              <a:ext uri="{FF2B5EF4-FFF2-40B4-BE49-F238E27FC236}">
                <a16:creationId xmlns:a16="http://schemas.microsoft.com/office/drawing/2014/main" id="{266F0CD6-3190-2813-FF96-B83161A75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103" y="306495"/>
            <a:ext cx="4939794" cy="650720"/>
          </a:xfrm>
          <a:prstGeom prst="rect">
            <a:avLst/>
          </a:prstGeom>
        </p:spPr>
      </p:pic>
      <p:grpSp>
        <p:nvGrpSpPr>
          <p:cNvPr id="4" name="Group 3">
            <a:extLst>
              <a:ext uri="{FF2B5EF4-FFF2-40B4-BE49-F238E27FC236}">
                <a16:creationId xmlns:a16="http://schemas.microsoft.com/office/drawing/2014/main" id="{FE7BAE01-2996-FC13-BA95-8CD4782C00C2}"/>
              </a:ext>
            </a:extLst>
          </p:cNvPr>
          <p:cNvGrpSpPr/>
          <p:nvPr/>
        </p:nvGrpSpPr>
        <p:grpSpPr>
          <a:xfrm>
            <a:off x="295948" y="1446725"/>
            <a:ext cx="6969918" cy="5322246"/>
            <a:chOff x="795814" y="1524574"/>
            <a:chExt cx="6969918" cy="5322246"/>
          </a:xfrm>
        </p:grpSpPr>
        <p:sp>
          <p:nvSpPr>
            <p:cNvPr id="2" name="Rectangle 1">
              <a:extLst>
                <a:ext uri="{FF2B5EF4-FFF2-40B4-BE49-F238E27FC236}">
                  <a16:creationId xmlns:a16="http://schemas.microsoft.com/office/drawing/2014/main" id="{91B750D9-627D-DD43-AD97-B6743160C80C}"/>
                </a:ext>
              </a:extLst>
            </p:cNvPr>
            <p:cNvSpPr/>
            <p:nvPr/>
          </p:nvSpPr>
          <p:spPr>
            <a:xfrm>
              <a:off x="1216342" y="2384935"/>
              <a:ext cx="6549390" cy="4461885"/>
            </a:xfrm>
            <a:prstGeom prst="rect">
              <a:avLst/>
            </a:prstGeom>
            <a:solidFill>
              <a:schemeClr val="bg1">
                <a:lumMod val="85000"/>
                <a:alpha val="65000"/>
              </a:scheme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057A151-1DE3-A52F-1CAB-89939973FC63}"/>
                </a:ext>
              </a:extLst>
            </p:cNvPr>
            <p:cNvSpPr/>
            <p:nvPr/>
          </p:nvSpPr>
          <p:spPr>
            <a:xfrm>
              <a:off x="795814" y="1524574"/>
              <a:ext cx="6549390" cy="4883999"/>
            </a:xfrm>
            <a:prstGeom prst="rect">
              <a:avLst/>
            </a:prstGeom>
            <a:noFill/>
            <a:ln w="889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1F2B8968-A4DC-704E-8852-239E4DEEDE2A}"/>
              </a:ext>
            </a:extLst>
          </p:cNvPr>
          <p:cNvSpPr txBox="1"/>
          <p:nvPr/>
        </p:nvSpPr>
        <p:spPr>
          <a:xfrm>
            <a:off x="8029344" y="2934788"/>
            <a:ext cx="3878940" cy="584775"/>
          </a:xfrm>
          <a:prstGeom prst="rect">
            <a:avLst/>
          </a:prstGeom>
          <a:noFill/>
        </p:spPr>
        <p:txBody>
          <a:bodyPr wrap="square">
            <a:spAutoFit/>
          </a:bodyPr>
          <a:lstStyle/>
          <a:p>
            <a:pPr algn="ctr"/>
            <a:r>
              <a:rPr lang="en-US" sz="3200" dirty="0">
                <a:latin typeface="Source Sans Pro" panose="020B0503030403020204" pitchFamily="34" charset="0"/>
                <a:ea typeface="Source Sans Pro" panose="020B0503030403020204" pitchFamily="34" charset="0"/>
                <a:cs typeface="Times New Roman" panose="02020603050405020304" pitchFamily="18" charset="0"/>
              </a:rPr>
              <a:t>Monthly Updates</a:t>
            </a:r>
            <a:endParaRPr lang="en-US" sz="3200" dirty="0">
              <a:latin typeface="Source Sans Pro" panose="020B0503030403020204" pitchFamily="34" charset="0"/>
              <a:ea typeface="Source Sans Pro" panose="020B0503030403020204" pitchFamily="34" charset="0"/>
            </a:endParaRPr>
          </a:p>
        </p:txBody>
      </p:sp>
      <p:grpSp>
        <p:nvGrpSpPr>
          <p:cNvPr id="34" name="Group 33">
            <a:extLst>
              <a:ext uri="{FF2B5EF4-FFF2-40B4-BE49-F238E27FC236}">
                <a16:creationId xmlns:a16="http://schemas.microsoft.com/office/drawing/2014/main" id="{E66E23BB-224B-8710-42F2-F3C18C2B2D90}"/>
              </a:ext>
            </a:extLst>
          </p:cNvPr>
          <p:cNvGrpSpPr/>
          <p:nvPr/>
        </p:nvGrpSpPr>
        <p:grpSpPr>
          <a:xfrm>
            <a:off x="9624904" y="5682000"/>
            <a:ext cx="1253673" cy="397094"/>
            <a:chOff x="11100311" y="6555890"/>
            <a:chExt cx="908811" cy="249308"/>
          </a:xfrm>
        </p:grpSpPr>
        <p:sp>
          <p:nvSpPr>
            <p:cNvPr id="31" name="Rectangle 30">
              <a:extLst>
                <a:ext uri="{FF2B5EF4-FFF2-40B4-BE49-F238E27FC236}">
                  <a16:creationId xmlns:a16="http://schemas.microsoft.com/office/drawing/2014/main" id="{3C8865BD-0BED-BB3A-0845-0898C271DBFB}"/>
                </a:ext>
              </a:extLst>
            </p:cNvPr>
            <p:cNvSpPr/>
            <p:nvPr/>
          </p:nvSpPr>
          <p:spPr>
            <a:xfrm>
              <a:off x="11759815" y="6555890"/>
              <a:ext cx="249307" cy="249307"/>
            </a:xfrm>
            <a:prstGeom prst="rect">
              <a:avLst/>
            </a:prstGeom>
            <a:solidFill>
              <a:srgbClr val="22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94D5B7A-AA5E-EBEC-C8F8-0D5EAC828790}"/>
                </a:ext>
              </a:extLst>
            </p:cNvPr>
            <p:cNvSpPr/>
            <p:nvPr/>
          </p:nvSpPr>
          <p:spPr>
            <a:xfrm>
              <a:off x="11434226" y="6555890"/>
              <a:ext cx="249307" cy="249307"/>
            </a:xfrm>
            <a:prstGeom prst="rect">
              <a:avLst/>
            </a:prstGeom>
            <a:solidFill>
              <a:srgbClr val="0066A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F09964E-7F37-9F23-7E83-06493A591312}"/>
                </a:ext>
              </a:extLst>
            </p:cNvPr>
            <p:cNvSpPr/>
            <p:nvPr/>
          </p:nvSpPr>
          <p:spPr>
            <a:xfrm>
              <a:off x="11100311" y="6555891"/>
              <a:ext cx="249307" cy="249307"/>
            </a:xfrm>
            <a:prstGeom prst="rect">
              <a:avLst/>
            </a:prstGeom>
            <a:solidFill>
              <a:srgbClr val="00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A body of water with boats in it and a city in the background&#10;&#10;Description automatically generated">
            <a:extLst>
              <a:ext uri="{FF2B5EF4-FFF2-40B4-BE49-F238E27FC236}">
                <a16:creationId xmlns:a16="http://schemas.microsoft.com/office/drawing/2014/main" id="{E7134D74-0BED-08C3-9E7F-63F0FD15B413}"/>
              </a:ext>
            </a:extLst>
          </p:cNvPr>
          <p:cNvPicPr>
            <a:picLocks noChangeAspect="1"/>
          </p:cNvPicPr>
          <p:nvPr/>
        </p:nvPicPr>
        <p:blipFill rotWithShape="1">
          <a:blip r:embed="rId3">
            <a:extLst>
              <a:ext uri="{28A0092B-C50C-407E-A947-70E740481C1C}">
                <a14:useLocalDpi xmlns:a14="http://schemas.microsoft.com/office/drawing/2010/main" val="0"/>
              </a:ext>
            </a:extLst>
          </a:blip>
          <a:srcRect l="2380" t="9167" r="2264" b="14584"/>
          <a:stretch/>
        </p:blipFill>
        <p:spPr>
          <a:xfrm>
            <a:off x="0" y="1688845"/>
            <a:ext cx="6549390" cy="4390249"/>
          </a:xfrm>
          <a:prstGeom prst="rect">
            <a:avLst/>
          </a:prstGeom>
        </p:spPr>
      </p:pic>
    </p:spTree>
    <p:extLst>
      <p:ext uri="{BB962C8B-B14F-4D97-AF65-F5344CB8AC3E}">
        <p14:creationId xmlns:p14="http://schemas.microsoft.com/office/powerpoint/2010/main" val="3997156736"/>
      </p:ext>
    </p:extLst>
  </p:cSld>
  <p:clrMapOvr>
    <a:masterClrMapping/>
  </p:clrMapOvr>
  <mc:AlternateContent xmlns:mc="http://schemas.openxmlformats.org/markup-compatibility/2006" xmlns:p14="http://schemas.microsoft.com/office/powerpoint/2010/main">
    <mc:Choice Requires="p14">
      <p:transition spd="slow" p14:dur="3000" advTm="8000">
        <p14:reveal/>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66C262D-2739-3E25-1898-A80FBEF7A3DA}"/>
              </a:ext>
            </a:extLst>
          </p:cNvPr>
          <p:cNvSpPr/>
          <p:nvPr/>
        </p:nvSpPr>
        <p:spPr>
          <a:xfrm>
            <a:off x="0" y="5396611"/>
            <a:ext cx="2714625" cy="1504366"/>
          </a:xfrm>
          <a:prstGeom prst="rtTriangle">
            <a:avLst/>
          </a:prstGeom>
          <a:blipFill>
            <a:blip r:embed="rId2">
              <a:alphaModFix amt="35000"/>
              <a:extLst>
                <a:ext uri="{28A0092B-C50C-407E-A947-70E740481C1C}">
                  <a14:useLocalDpi xmlns:a14="http://schemas.microsoft.com/office/drawing/2010/main" val="0"/>
                </a:ext>
              </a:extLst>
            </a:blip>
            <a:stretch>
              <a:fillRect/>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A8E224-D4BE-024F-8CF9-72C2F5872418}"/>
              </a:ext>
            </a:extLst>
          </p:cNvPr>
          <p:cNvSpPr>
            <a:spLocks noGrp="1"/>
          </p:cNvSpPr>
          <p:nvPr>
            <p:ph type="title"/>
          </p:nvPr>
        </p:nvSpPr>
        <p:spPr>
          <a:xfrm>
            <a:off x="838200" y="179766"/>
            <a:ext cx="10515600" cy="1325563"/>
          </a:xfrm>
        </p:spPr>
        <p:txBody>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Compliance – Coming Soon Rule</a:t>
            </a:r>
          </a:p>
        </p:txBody>
      </p:sp>
      <p:sp>
        <p:nvSpPr>
          <p:cNvPr id="3" name="Content Placeholder 2">
            <a:extLst>
              <a:ext uri="{FF2B5EF4-FFF2-40B4-BE49-F238E27FC236}">
                <a16:creationId xmlns:a16="http://schemas.microsoft.com/office/drawing/2014/main" id="{5DFB02F6-97DE-8EC1-ADE7-A4F2D96C2F9B}"/>
              </a:ext>
            </a:extLst>
          </p:cNvPr>
          <p:cNvSpPr>
            <a:spLocks noGrp="1"/>
          </p:cNvSpPr>
          <p:nvPr>
            <p:ph idx="1"/>
          </p:nvPr>
        </p:nvSpPr>
        <p:spPr>
          <a:xfrm>
            <a:off x="1066704" y="1461389"/>
            <a:ext cx="10515600" cy="4351338"/>
          </a:xfrm>
        </p:spPr>
        <p:txBody>
          <a:bodyPr>
            <a:normAutofit fontScale="92500" lnSpcReduction="20000"/>
          </a:bodyPr>
          <a:lstStyle/>
          <a:p>
            <a:pPr marL="0" indent="0">
              <a:lnSpc>
                <a:spcPct val="150000"/>
              </a:lnSpc>
              <a:buNone/>
            </a:pPr>
            <a:r>
              <a:rPr lang="en-US" sz="1800" b="1" i="0" u="sng" dirty="0">
                <a:effectLst/>
                <a:latin typeface="Source Sans Pro" panose="020B0503030403020204" pitchFamily="34" charset="0"/>
                <a:ea typeface="Source Sans Pro" panose="020B0503030403020204" pitchFamily="34" charset="0"/>
              </a:rPr>
              <a:t>Important - Coming Soon Rule</a:t>
            </a:r>
          </a:p>
          <a:p>
            <a:pPr marL="0" indent="0">
              <a:lnSpc>
                <a:spcPct val="150000"/>
              </a:lnSpc>
              <a:buNone/>
            </a:pPr>
            <a:r>
              <a:rPr lang="en-US" sz="1500" b="0" i="0" dirty="0">
                <a:effectLst/>
                <a:latin typeface="Source Sans Pro" panose="020B0503030403020204" pitchFamily="34" charset="0"/>
                <a:ea typeface="Source Sans Pro" panose="020B0503030403020204" pitchFamily="34" charset="0"/>
              </a:rPr>
              <a:t>Per Section 4.26 of our Rules &amp; Regulations, you cannot enter a property as a Coming Soon listing unless it has been </a:t>
            </a:r>
            <a:r>
              <a:rPr lang="en-US" sz="1500" b="1" i="0" dirty="0">
                <a:effectLst/>
                <a:latin typeface="Source Sans Pro" panose="020B0503030403020204" pitchFamily="34" charset="0"/>
                <a:ea typeface="Source Sans Pro" panose="020B0503030403020204" pitchFamily="34" charset="0"/>
              </a:rPr>
              <a:t>off the market for 90 days</a:t>
            </a:r>
            <a:r>
              <a:rPr lang="en-US" sz="1500" dirty="0">
                <a:latin typeface="Source Sans Pro" panose="020B0503030403020204" pitchFamily="34" charset="0"/>
                <a:ea typeface="Source Sans Pro" panose="020B0503030403020204" pitchFamily="34" charset="0"/>
              </a:rPr>
              <a:t>. The following actions are in violation of the Coming Soon Rules, and are subject to fines set forth in Attachment A: </a:t>
            </a:r>
          </a:p>
          <a:p>
            <a:pPr marL="0" indent="0">
              <a:lnSpc>
                <a:spcPct val="150000"/>
              </a:lnSpc>
              <a:buNone/>
            </a:pPr>
            <a:endParaRPr lang="en-US" sz="1500" b="1" dirty="0">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50000"/>
              </a:lnSpc>
            </a:pPr>
            <a:r>
              <a:rPr lang="en-US" sz="1500" dirty="0">
                <a:latin typeface="Source Sans Pro" panose="020B0503030403020204" pitchFamily="34" charset="0"/>
                <a:ea typeface="Source Sans Pro" panose="020B0503030403020204" pitchFamily="34" charset="0"/>
              </a:rPr>
              <a:t>Cancellation of a Coming Soon, and immediately re-listing it as active, prior to the Go-Active date. </a:t>
            </a:r>
          </a:p>
          <a:p>
            <a:pPr>
              <a:lnSpc>
                <a:spcPct val="150000"/>
              </a:lnSpc>
            </a:pPr>
            <a:r>
              <a:rPr lang="en-US" sz="1500" dirty="0">
                <a:latin typeface="Source Sans Pro" panose="020B0503030403020204" pitchFamily="34" charset="0"/>
                <a:ea typeface="Source Sans Pro" panose="020B0503030403020204" pitchFamily="34" charset="0"/>
              </a:rPr>
              <a:t>Use of Coming Soon more than once on any property by any one firm. </a:t>
            </a:r>
          </a:p>
          <a:p>
            <a:pPr>
              <a:lnSpc>
                <a:spcPct val="150000"/>
              </a:lnSpc>
            </a:pPr>
            <a:r>
              <a:rPr lang="en-US" sz="1500" dirty="0">
                <a:latin typeface="Source Sans Pro" panose="020B0503030403020204" pitchFamily="34" charset="0"/>
                <a:ea typeface="Source Sans Pro" panose="020B0503030403020204" pitchFamily="34" charset="0"/>
              </a:rPr>
              <a:t>Entry of Coming Soon without a valid listing contract. </a:t>
            </a:r>
          </a:p>
          <a:p>
            <a:pPr>
              <a:lnSpc>
                <a:spcPct val="150000"/>
              </a:lnSpc>
            </a:pPr>
            <a:r>
              <a:rPr lang="en-US" sz="1500" dirty="0">
                <a:latin typeface="Source Sans Pro" panose="020B0503030403020204" pitchFamily="34" charset="0"/>
                <a:ea typeface="Source Sans Pro" panose="020B0503030403020204" pitchFamily="34" charset="0"/>
              </a:rPr>
              <a:t>Showing a Coming Soon listing before the Go-Active Date.</a:t>
            </a:r>
          </a:p>
          <a:p>
            <a:pPr>
              <a:lnSpc>
                <a:spcPct val="150000"/>
              </a:lnSpc>
            </a:pPr>
            <a:endParaRPr lang="en-US" sz="1500" dirty="0">
              <a:solidFill>
                <a:srgbClr val="2F3941"/>
              </a:solidFill>
              <a:latin typeface="Source Sans Pro" panose="020B0503030403020204" pitchFamily="34" charset="0"/>
              <a:ea typeface="Source Sans Pro" panose="020B0503030403020204" pitchFamily="34" charset="0"/>
            </a:endParaRPr>
          </a:p>
          <a:p>
            <a:pPr marL="0" indent="0" algn="ctr">
              <a:lnSpc>
                <a:spcPct val="150000"/>
              </a:lnSpc>
              <a:buNone/>
            </a:pPr>
            <a:r>
              <a:rPr lang="en-US" sz="1500" dirty="0">
                <a:solidFill>
                  <a:srgbClr val="2F3941"/>
                </a:solidFill>
                <a:latin typeface="Source Sans Pro" panose="020B0503030403020204" pitchFamily="34" charset="0"/>
                <a:ea typeface="Source Sans Pro" panose="020B0503030403020204" pitchFamily="34" charset="0"/>
              </a:rPr>
              <a:t>This information is important, and there are fines associated with incorrect use of Coming Soon. Please contact our compliance department today to discuss how to best utilize a Coming Soon listing. </a:t>
            </a:r>
          </a:p>
          <a:p>
            <a:pPr marL="0" indent="0">
              <a:lnSpc>
                <a:spcPct val="150000"/>
              </a:lnSpc>
              <a:buNone/>
            </a:pPr>
            <a:endParaRPr lang="en-US" sz="1100" dirty="0">
              <a:solidFill>
                <a:srgbClr val="2F3941"/>
              </a:solidFill>
              <a:latin typeface="Segoe UI" panose="020B0502040204020203" pitchFamily="34" charset="0"/>
            </a:endParaRPr>
          </a:p>
        </p:txBody>
      </p:sp>
      <p:pic>
        <p:nvPicPr>
          <p:cNvPr id="4" name="Picture 3" descr="Icon&#10;&#10;Description automatically generated">
            <a:extLst>
              <a:ext uri="{FF2B5EF4-FFF2-40B4-BE49-F238E27FC236}">
                <a16:creationId xmlns:a16="http://schemas.microsoft.com/office/drawing/2014/main" id="{9B77660E-2AAC-232A-6CE0-F4443C33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367" y="6289558"/>
            <a:ext cx="3086868" cy="406634"/>
          </a:xfrm>
          <a:prstGeom prst="rect">
            <a:avLst/>
          </a:prstGeom>
        </p:spPr>
      </p:pic>
      <p:sp>
        <p:nvSpPr>
          <p:cNvPr id="7" name="TextBox 6">
            <a:extLst>
              <a:ext uri="{FF2B5EF4-FFF2-40B4-BE49-F238E27FC236}">
                <a16:creationId xmlns:a16="http://schemas.microsoft.com/office/drawing/2014/main" id="{213EDA9A-C878-82B2-BA6F-0C074855E28D}"/>
              </a:ext>
            </a:extLst>
          </p:cNvPr>
          <p:cNvSpPr txBox="1"/>
          <p:nvPr/>
        </p:nvSpPr>
        <p:spPr>
          <a:xfrm>
            <a:off x="65255" y="6410325"/>
            <a:ext cx="571500" cy="369332"/>
          </a:xfrm>
          <a:prstGeom prst="rect">
            <a:avLst/>
          </a:prstGeom>
          <a:noFill/>
        </p:spPr>
        <p:txBody>
          <a:bodyPr wrap="square" rtlCol="0">
            <a:spAutoFit/>
          </a:bodyPr>
          <a:lstStyle/>
          <a:p>
            <a:pPr algn="ctr"/>
            <a:r>
              <a:rPr lang="en-US" dirty="0"/>
              <a:t>10</a:t>
            </a:r>
          </a:p>
        </p:txBody>
      </p:sp>
      <p:grpSp>
        <p:nvGrpSpPr>
          <p:cNvPr id="8" name="Group 7">
            <a:extLst>
              <a:ext uri="{FF2B5EF4-FFF2-40B4-BE49-F238E27FC236}">
                <a16:creationId xmlns:a16="http://schemas.microsoft.com/office/drawing/2014/main" id="{1A621CA9-58E8-8246-BE32-493D4ABA3E75}"/>
              </a:ext>
            </a:extLst>
          </p:cNvPr>
          <p:cNvGrpSpPr/>
          <p:nvPr/>
        </p:nvGrpSpPr>
        <p:grpSpPr>
          <a:xfrm>
            <a:off x="10317493" y="239632"/>
            <a:ext cx="1416199" cy="1451056"/>
            <a:chOff x="4460487" y="2703472"/>
            <a:chExt cx="1416199" cy="1451056"/>
          </a:xfrm>
        </p:grpSpPr>
        <p:grpSp>
          <p:nvGrpSpPr>
            <p:cNvPr id="9" name="Group 8">
              <a:extLst>
                <a:ext uri="{FF2B5EF4-FFF2-40B4-BE49-F238E27FC236}">
                  <a16:creationId xmlns:a16="http://schemas.microsoft.com/office/drawing/2014/main" id="{A0BD9D6C-0A2C-6AC1-3B39-BCC597286F39}"/>
                </a:ext>
              </a:extLst>
            </p:cNvPr>
            <p:cNvGrpSpPr/>
            <p:nvPr/>
          </p:nvGrpSpPr>
          <p:grpSpPr>
            <a:xfrm>
              <a:off x="4460487" y="2703472"/>
              <a:ext cx="1416199" cy="1451056"/>
              <a:chOff x="4460489" y="550390"/>
              <a:chExt cx="1416199" cy="1451056"/>
            </a:xfrm>
          </p:grpSpPr>
          <p:sp>
            <p:nvSpPr>
              <p:cNvPr id="11" name="Rectangle 10">
                <a:extLst>
                  <a:ext uri="{FF2B5EF4-FFF2-40B4-BE49-F238E27FC236}">
                    <a16:creationId xmlns:a16="http://schemas.microsoft.com/office/drawing/2014/main" id="{1285123B-F362-4457-A238-72356DAE6E42}"/>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E90212-AF73-274C-C992-55FBFCF302B1}"/>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Icon&#10;&#10;Description automatically generated">
              <a:extLst>
                <a:ext uri="{FF2B5EF4-FFF2-40B4-BE49-F238E27FC236}">
                  <a16:creationId xmlns:a16="http://schemas.microsoft.com/office/drawing/2014/main" id="{0320B319-1D8C-CE51-7390-C9C921A7B1E9}"/>
                </a:ext>
              </a:extLst>
            </p:cNvPr>
            <p:cNvPicPr>
              <a:picLocks noChangeAspect="1"/>
            </p:cNvPicPr>
            <p:nvPr/>
          </p:nvPicPr>
          <p:blipFill rotWithShape="1">
            <a:blip r:embed="rId4">
              <a:extLst>
                <a:ext uri="{28A0092B-C50C-407E-A947-70E740481C1C}">
                  <a14:useLocalDpi xmlns:a14="http://schemas.microsoft.com/office/drawing/2010/main" val="0"/>
                </a:ext>
              </a:extLst>
            </a:blip>
            <a:srcRect l="22234" t="30856" r="18146" b="31591"/>
            <a:stretch/>
          </p:blipFill>
          <p:spPr>
            <a:xfrm>
              <a:off x="4625003" y="3154055"/>
              <a:ext cx="1086413" cy="885823"/>
            </a:xfrm>
            <a:prstGeom prst="rect">
              <a:avLst/>
            </a:prstGeom>
          </p:spPr>
        </p:pic>
      </p:grpSp>
    </p:spTree>
    <p:extLst>
      <p:ext uri="{BB962C8B-B14F-4D97-AF65-F5344CB8AC3E}">
        <p14:creationId xmlns:p14="http://schemas.microsoft.com/office/powerpoint/2010/main" val="274712577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9CDE">
                <a:alpha val="11000"/>
              </a:srgbClr>
            </a:gs>
            <a:gs pos="86000">
              <a:srgbClr val="ACACAC">
                <a:alpha val="29000"/>
                <a:lumMod val="60000"/>
                <a:lumOff val="40000"/>
              </a:srgbClr>
            </a:gs>
            <a:gs pos="68000">
              <a:schemeClr val="bg1">
                <a:lumMod val="85000"/>
              </a:schemeClr>
            </a:gs>
            <a:gs pos="42000">
              <a:schemeClr val="bg1">
                <a:alpha val="51000"/>
              </a:schemeClr>
            </a:gs>
            <a:gs pos="100000">
              <a:srgbClr val="244C5A">
                <a:lumMod val="99000"/>
                <a:alpha val="48000"/>
              </a:srgbClr>
            </a:gs>
          </a:gsLst>
          <a:lin ang="5400000" scaled="1"/>
        </a:gradFill>
        <a:effectLst/>
      </p:bgPr>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01EFCB78-CBD5-4987-012A-ABF7B2423B61}"/>
              </a:ext>
            </a:extLst>
          </p:cNvPr>
          <p:cNvSpPr/>
          <p:nvPr/>
        </p:nvSpPr>
        <p:spPr>
          <a:xfrm>
            <a:off x="-6117" y="5353634"/>
            <a:ext cx="2714625" cy="1504366"/>
          </a:xfrm>
          <a:prstGeom prst="rtTriangle">
            <a:avLst/>
          </a:prstGeom>
          <a:blipFill>
            <a:blip r:embed="rId2">
              <a:alphaModFix amt="35000"/>
              <a:extLst>
                <a:ext uri="{28A0092B-C50C-407E-A947-70E740481C1C}">
                  <a14:useLocalDpi xmlns:a14="http://schemas.microsoft.com/office/drawing/2010/main" val="0"/>
                </a:ext>
              </a:extLst>
            </a:blip>
            <a:stretch>
              <a:fillRect/>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8F6847-3218-4A49-1500-B146B43D089E}"/>
              </a:ext>
            </a:extLst>
          </p:cNvPr>
          <p:cNvSpPr>
            <a:spLocks noGrp="1"/>
          </p:cNvSpPr>
          <p:nvPr>
            <p:ph type="title"/>
          </p:nvPr>
        </p:nvSpPr>
        <p:spPr>
          <a:xfrm>
            <a:off x="1351196" y="867315"/>
            <a:ext cx="9998374" cy="4782089"/>
          </a:xfrm>
        </p:spPr>
        <p:txBody>
          <a:bodyPr/>
          <a:lstStyle/>
          <a:p>
            <a:pPr algn="ctr"/>
            <a:r>
              <a:rPr lang="en-US" sz="4000" b="1" dirty="0">
                <a:latin typeface="Source Sans Pro" panose="020B0503030403020204" pitchFamily="34" charset="0"/>
                <a:ea typeface="Source Sans Pro" panose="020B0503030403020204" pitchFamily="34" charset="0"/>
                <a:cs typeface="Times New Roman" panose="02020603050405020304" pitchFamily="18" charset="0"/>
              </a:rPr>
              <a:t>PLAN FOR THE FUTURE </a:t>
            </a:r>
            <a:br>
              <a:rPr lang="en-US" sz="4000" b="1" dirty="0">
                <a:latin typeface="Source Sans Pro" panose="020B0503030403020204" pitchFamily="34" charset="0"/>
                <a:ea typeface="Source Sans Pro" panose="020B0503030403020204" pitchFamily="34" charset="0"/>
                <a:cs typeface="Times New Roman" panose="02020603050405020304" pitchFamily="18" charset="0"/>
              </a:rPr>
            </a:br>
            <a:br>
              <a:rPr lang="en-US" sz="4000" b="1" dirty="0">
                <a:latin typeface="Source Sans Pro" panose="020B0503030403020204" pitchFamily="34" charset="0"/>
                <a:ea typeface="Source Sans Pro" panose="020B0503030403020204" pitchFamily="34" charset="0"/>
                <a:cs typeface="Times New Roman" panose="02020603050405020304" pitchFamily="18" charset="0"/>
              </a:rPr>
            </a:br>
            <a:r>
              <a:rPr lang="en-US" sz="4000" b="1" dirty="0">
                <a:latin typeface="Source Sans Pro" panose="020B0503030403020204" pitchFamily="34" charset="0"/>
                <a:ea typeface="Source Sans Pro" panose="020B0503030403020204" pitchFamily="34" charset="0"/>
                <a:cs typeface="Times New Roman" panose="02020603050405020304" pitchFamily="18" charset="0"/>
              </a:rPr>
              <a:t>Trust, Cooperation, and Market Information Everyone Can Count On.</a:t>
            </a:r>
            <a:br>
              <a:rPr lang="en-US" sz="4000" b="1" dirty="0">
                <a:latin typeface="Source Sans Pro" panose="020B0503030403020204" pitchFamily="34" charset="0"/>
                <a:ea typeface="Source Sans Pro" panose="020B0503030403020204" pitchFamily="34" charset="0"/>
                <a:cs typeface="Times New Roman" panose="02020603050405020304" pitchFamily="18" charset="0"/>
              </a:rPr>
            </a:br>
            <a:br>
              <a:rPr lang="en-US" sz="4000" b="1" dirty="0">
                <a:latin typeface="Source Sans Pro" panose="020B0503030403020204" pitchFamily="34" charset="0"/>
                <a:ea typeface="Source Sans Pro" panose="020B0503030403020204" pitchFamily="34" charset="0"/>
                <a:cs typeface="Times New Roman" panose="02020603050405020304" pitchFamily="18" charset="0"/>
              </a:rPr>
            </a:br>
            <a:r>
              <a:rPr lang="en-US" sz="4000" b="1" dirty="0">
                <a:latin typeface="Source Sans Pro" panose="020B0503030403020204" pitchFamily="34" charset="0"/>
                <a:ea typeface="Source Sans Pro" panose="020B0503030403020204" pitchFamily="34" charset="0"/>
                <a:cs typeface="Times New Roman" panose="02020603050405020304" pitchFamily="18" charset="0"/>
              </a:rPr>
              <a:t>Servicing Connecticut With You in Mind. </a:t>
            </a:r>
            <a:br>
              <a:rPr lang="en-US" b="1" dirty="0"/>
            </a:br>
            <a:endParaRPr lang="en-US" b="1" dirty="0"/>
          </a:p>
        </p:txBody>
      </p:sp>
      <p:pic>
        <p:nvPicPr>
          <p:cNvPr id="4" name="Picture 3" descr="Icon&#10;&#10;Description automatically generated">
            <a:extLst>
              <a:ext uri="{FF2B5EF4-FFF2-40B4-BE49-F238E27FC236}">
                <a16:creationId xmlns:a16="http://schemas.microsoft.com/office/drawing/2014/main" id="{E3E78A29-BA04-F9BB-E3D1-E7DEA8017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125" y="6340115"/>
            <a:ext cx="3086868" cy="406634"/>
          </a:xfrm>
          <a:prstGeom prst="rect">
            <a:avLst/>
          </a:prstGeom>
        </p:spPr>
      </p:pic>
      <p:pic>
        <p:nvPicPr>
          <p:cNvPr id="11" name="Picture 10">
            <a:extLst>
              <a:ext uri="{FF2B5EF4-FFF2-40B4-BE49-F238E27FC236}">
                <a16:creationId xmlns:a16="http://schemas.microsoft.com/office/drawing/2014/main" id="{8628628D-5241-3D8C-3D67-8DE33B2CEC96}"/>
              </a:ext>
            </a:extLst>
          </p:cNvPr>
          <p:cNvPicPr>
            <a:picLocks noChangeAspect="1"/>
          </p:cNvPicPr>
          <p:nvPr/>
        </p:nvPicPr>
        <p:blipFill>
          <a:blip r:embed="rId4"/>
          <a:stretch>
            <a:fillRect/>
          </a:stretch>
        </p:blipFill>
        <p:spPr>
          <a:xfrm>
            <a:off x="1351196" y="764186"/>
            <a:ext cx="9848850" cy="4782089"/>
          </a:xfrm>
          <a:prstGeom prst="rect">
            <a:avLst/>
          </a:prstGeom>
        </p:spPr>
      </p:pic>
      <p:sp>
        <p:nvSpPr>
          <p:cNvPr id="12" name="TextBox 11">
            <a:extLst>
              <a:ext uri="{FF2B5EF4-FFF2-40B4-BE49-F238E27FC236}">
                <a16:creationId xmlns:a16="http://schemas.microsoft.com/office/drawing/2014/main" id="{60F80105-D84A-1519-3175-7EF9C90C5D2A}"/>
              </a:ext>
            </a:extLst>
          </p:cNvPr>
          <p:cNvSpPr txBox="1"/>
          <p:nvPr/>
        </p:nvSpPr>
        <p:spPr>
          <a:xfrm>
            <a:off x="65255" y="6410325"/>
            <a:ext cx="571500" cy="369332"/>
          </a:xfrm>
          <a:prstGeom prst="rect">
            <a:avLst/>
          </a:prstGeom>
          <a:noFill/>
        </p:spPr>
        <p:txBody>
          <a:bodyPr wrap="square" rtlCol="0">
            <a:spAutoFit/>
          </a:bodyPr>
          <a:lstStyle/>
          <a:p>
            <a:pPr algn="ctr"/>
            <a:r>
              <a:rPr lang="en-US" dirty="0"/>
              <a:t>11</a:t>
            </a:r>
          </a:p>
        </p:txBody>
      </p:sp>
    </p:spTree>
    <p:extLst>
      <p:ext uri="{BB962C8B-B14F-4D97-AF65-F5344CB8AC3E}">
        <p14:creationId xmlns:p14="http://schemas.microsoft.com/office/powerpoint/2010/main" val="282961442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15000" r="-15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D9EE8-61FA-1D43-38A8-731C5508AC45}"/>
              </a:ext>
            </a:extLst>
          </p:cNvPr>
          <p:cNvSpPr/>
          <p:nvPr/>
        </p:nvSpPr>
        <p:spPr>
          <a:xfrm>
            <a:off x="1602296" y="1566863"/>
            <a:ext cx="9203617" cy="4132753"/>
          </a:xfrm>
          <a:prstGeom prst="rect">
            <a:avLst/>
          </a:prstGeom>
          <a:solidFill>
            <a:schemeClr val="bg1">
              <a:lumMod val="85000"/>
              <a:alpha val="65000"/>
            </a:scheme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1B85CF-1263-4DC5-0394-89FC7B0CC3D2}"/>
              </a:ext>
            </a:extLst>
          </p:cNvPr>
          <p:cNvSpPr>
            <a:spLocks noGrp="1"/>
          </p:cNvSpPr>
          <p:nvPr>
            <p:ph type="title"/>
          </p:nvPr>
        </p:nvSpPr>
        <p:spPr>
          <a:xfrm>
            <a:off x="838200" y="241300"/>
            <a:ext cx="10515600" cy="1325563"/>
          </a:xfrm>
        </p:spPr>
        <p:txBody>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New Beginnings With Purpose</a:t>
            </a:r>
          </a:p>
        </p:txBody>
      </p:sp>
      <p:sp>
        <p:nvSpPr>
          <p:cNvPr id="3" name="Content Placeholder 2">
            <a:extLst>
              <a:ext uri="{FF2B5EF4-FFF2-40B4-BE49-F238E27FC236}">
                <a16:creationId xmlns:a16="http://schemas.microsoft.com/office/drawing/2014/main" id="{D7AC01D7-1A77-9A0C-E907-328F12803C86}"/>
              </a:ext>
            </a:extLst>
          </p:cNvPr>
          <p:cNvSpPr>
            <a:spLocks noGrp="1"/>
          </p:cNvSpPr>
          <p:nvPr>
            <p:ph idx="1"/>
          </p:nvPr>
        </p:nvSpPr>
        <p:spPr>
          <a:xfrm>
            <a:off x="1602296" y="1705496"/>
            <a:ext cx="9203617" cy="3994120"/>
          </a:xfrm>
        </p:spPr>
        <p:txBody>
          <a:bodyPr>
            <a:normAutofit fontScale="85000" lnSpcReduction="20000"/>
          </a:bodyPr>
          <a:lstStyle/>
          <a:p>
            <a:pPr>
              <a:lnSpc>
                <a:spcPct val="120000"/>
              </a:lnSpc>
            </a:pPr>
            <a:r>
              <a:rPr lang="en-US" sz="2400" dirty="0">
                <a:latin typeface="Source Sans Pro" panose="020B0503030403020204" pitchFamily="34" charset="0"/>
                <a:ea typeface="Source Sans Pro" panose="020B0503030403020204" pitchFamily="34" charset="0"/>
                <a:cs typeface="Times New Roman" panose="02020603050405020304" pitchFamily="18" charset="0"/>
              </a:rPr>
              <a:t>SmartMLS is here to guide you through a series of changes to our platform. With step-by-step inclusive guidance and a new outlook on the 2023 market ahead, we will elevate your business by creating a streamlined approach to the end-user experience. </a:t>
            </a:r>
          </a:p>
          <a:p>
            <a:pPr>
              <a:lnSpc>
                <a:spcPct val="120000"/>
              </a:lnSpc>
            </a:pPr>
            <a:endParaRPr lang="en-US" sz="2400" dirty="0">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20000"/>
              </a:lnSpc>
            </a:pPr>
            <a:r>
              <a:rPr lang="en-US" sz="2400" dirty="0">
                <a:latin typeface="Source Sans Pro" panose="020B0503030403020204" pitchFamily="34" charset="0"/>
                <a:ea typeface="Source Sans Pro" panose="020B0503030403020204" pitchFamily="34" charset="0"/>
                <a:cs typeface="Times New Roman" panose="02020603050405020304" pitchFamily="18" charset="0"/>
              </a:rPr>
              <a:t>Please read correspondences from SmartMLS in the future, as we will provide further details as products develop. </a:t>
            </a:r>
          </a:p>
          <a:p>
            <a:pPr>
              <a:lnSpc>
                <a:spcPct val="120000"/>
              </a:lnSpc>
            </a:pPr>
            <a:endParaRPr lang="en-US" sz="2400" dirty="0">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20000"/>
              </a:lnSpc>
            </a:pPr>
            <a:r>
              <a:rPr lang="en-US" sz="2400" dirty="0">
                <a:latin typeface="Source Sans Pro" panose="020B0503030403020204" pitchFamily="34" charset="0"/>
                <a:ea typeface="Source Sans Pro" panose="020B0503030403020204" pitchFamily="34" charset="0"/>
                <a:cs typeface="Times New Roman" panose="02020603050405020304" pitchFamily="18" charset="0"/>
              </a:rPr>
              <a:t>We look forward to hearing your feedback and working to ensure a favorable management system and delivering a beneficial, productive marketplace – just for you.</a:t>
            </a:r>
          </a:p>
        </p:txBody>
      </p:sp>
      <p:sp>
        <p:nvSpPr>
          <p:cNvPr id="6" name="TextBox 5">
            <a:extLst>
              <a:ext uri="{FF2B5EF4-FFF2-40B4-BE49-F238E27FC236}">
                <a16:creationId xmlns:a16="http://schemas.microsoft.com/office/drawing/2014/main" id="{AEE967E0-2FE6-7863-2976-82894F887011}"/>
              </a:ext>
            </a:extLst>
          </p:cNvPr>
          <p:cNvSpPr txBox="1"/>
          <p:nvPr/>
        </p:nvSpPr>
        <p:spPr>
          <a:xfrm>
            <a:off x="65255" y="6410325"/>
            <a:ext cx="571500" cy="369332"/>
          </a:xfrm>
          <a:prstGeom prst="rect">
            <a:avLst/>
          </a:prstGeom>
          <a:noFill/>
        </p:spPr>
        <p:txBody>
          <a:bodyPr wrap="square" rtlCol="0">
            <a:spAutoFit/>
          </a:bodyPr>
          <a:lstStyle/>
          <a:p>
            <a:pPr algn="ctr"/>
            <a:r>
              <a:rPr lang="en-US" dirty="0"/>
              <a:t>12</a:t>
            </a:r>
          </a:p>
        </p:txBody>
      </p:sp>
      <p:pic>
        <p:nvPicPr>
          <p:cNvPr id="4" name="Picture 3" descr="Icon&#10;&#10;Description automatically generated">
            <a:extLst>
              <a:ext uri="{FF2B5EF4-FFF2-40B4-BE49-F238E27FC236}">
                <a16:creationId xmlns:a16="http://schemas.microsoft.com/office/drawing/2014/main" id="{375ABA32-3941-5700-FF88-9FA8F803F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226" y="6388992"/>
            <a:ext cx="2322892" cy="305995"/>
          </a:xfrm>
          <a:prstGeom prst="rect">
            <a:avLst/>
          </a:prstGeom>
        </p:spPr>
      </p:pic>
    </p:spTree>
    <p:extLst>
      <p:ext uri="{BB962C8B-B14F-4D97-AF65-F5344CB8AC3E}">
        <p14:creationId xmlns:p14="http://schemas.microsoft.com/office/powerpoint/2010/main" val="9059992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8F065E22-BBBC-A0CB-E883-2A3D6575B09B}"/>
              </a:ext>
            </a:extLst>
          </p:cNvPr>
          <p:cNvSpPr/>
          <p:nvPr/>
        </p:nvSpPr>
        <p:spPr>
          <a:xfrm>
            <a:off x="0" y="5382269"/>
            <a:ext cx="2714625" cy="1504366"/>
          </a:xfrm>
          <a:prstGeom prst="rtTriangle">
            <a:avLst/>
          </a:prstGeom>
          <a:blipFill>
            <a:blip r:embed="rId2">
              <a:alphaModFix amt="35000"/>
              <a:extLst>
                <a:ext uri="{28A0092B-C50C-407E-A947-70E740481C1C}">
                  <a14:useLocalDpi xmlns:a14="http://schemas.microsoft.com/office/drawing/2010/main" val="0"/>
                </a:ext>
              </a:extLst>
            </a:blip>
            <a:stretch>
              <a:fillRect/>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F32A33-8C96-EE0D-3FA1-6620BFB08CAE}"/>
              </a:ext>
            </a:extLst>
          </p:cNvPr>
          <p:cNvSpPr>
            <a:spLocks noGrp="1"/>
          </p:cNvSpPr>
          <p:nvPr>
            <p:ph type="title"/>
          </p:nvPr>
        </p:nvSpPr>
        <p:spPr>
          <a:xfrm>
            <a:off x="719745" y="69276"/>
            <a:ext cx="10515600" cy="1325563"/>
          </a:xfrm>
        </p:spPr>
        <p:txBody>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Need Help with Something Else? </a:t>
            </a:r>
          </a:p>
        </p:txBody>
      </p:sp>
      <p:sp>
        <p:nvSpPr>
          <p:cNvPr id="3" name="Content Placeholder 2">
            <a:extLst>
              <a:ext uri="{FF2B5EF4-FFF2-40B4-BE49-F238E27FC236}">
                <a16:creationId xmlns:a16="http://schemas.microsoft.com/office/drawing/2014/main" id="{F3E8CF7F-BA6F-2DC5-EE53-0E72BC6483B2}"/>
              </a:ext>
            </a:extLst>
          </p:cNvPr>
          <p:cNvSpPr>
            <a:spLocks noGrp="1"/>
          </p:cNvSpPr>
          <p:nvPr>
            <p:ph idx="1"/>
          </p:nvPr>
        </p:nvSpPr>
        <p:spPr>
          <a:xfrm>
            <a:off x="1371229" y="1368762"/>
            <a:ext cx="9772426" cy="4351338"/>
          </a:xfrm>
        </p:spPr>
        <p:txBody>
          <a:bodyPr>
            <a:noAutofit/>
          </a:bodyPr>
          <a:lstStyle/>
          <a:p>
            <a:r>
              <a:rPr lang="en-US" sz="2200" dirty="0">
                <a:latin typeface="Source Sans Pro" panose="020B0503030403020204" pitchFamily="34" charset="0"/>
                <a:ea typeface="Source Sans Pro" panose="020B0503030403020204" pitchFamily="34" charset="0"/>
                <a:cs typeface="Times New Roman" panose="02020603050405020304" pitchFamily="18" charset="0"/>
              </a:rPr>
              <a:t>Access our 24/7 SmartDesk </a:t>
            </a:r>
            <a:r>
              <a:rPr lang="en-US" sz="2200" dirty="0">
                <a:latin typeface="Source Sans Pro" panose="020B0503030403020204" pitchFamily="34" charset="0"/>
                <a:ea typeface="Source Sans Pro" panose="020B0503030403020204" pitchFamily="34" charset="0"/>
                <a:cs typeface="Times New Roman" panose="02020603050405020304" pitchFamily="18" charset="0"/>
                <a:hlinkClick r:id="rId3"/>
              </a:rPr>
              <a:t>HERE</a:t>
            </a:r>
            <a:r>
              <a:rPr lang="en-US" sz="2200" dirty="0">
                <a:latin typeface="Source Sans Pro" panose="020B0503030403020204" pitchFamily="34" charset="0"/>
                <a:ea typeface="Source Sans Pro" panose="020B0503030403020204" pitchFamily="34" charset="0"/>
                <a:cs typeface="Times New Roman" panose="02020603050405020304" pitchFamily="18" charset="0"/>
              </a:rPr>
              <a:t> for answers to common questions. You can also utilize our chat feature by clicking this icon          located on the bottom right corner of the SmartDesk screen.</a:t>
            </a:r>
          </a:p>
          <a:p>
            <a:pPr marL="0" indent="0">
              <a:buNone/>
            </a:pPr>
            <a:endParaRPr lang="en-US" sz="2200" dirty="0">
              <a:latin typeface="Source Sans Pro" panose="020B0503030403020204" pitchFamily="34" charset="0"/>
              <a:ea typeface="Source Sans Pro" panose="020B0503030403020204" pitchFamily="34" charset="0"/>
              <a:cs typeface="Times New Roman" panose="02020603050405020304" pitchFamily="18" charset="0"/>
            </a:endParaRPr>
          </a:p>
          <a:p>
            <a:r>
              <a:rPr lang="en-US" sz="2200" dirty="0">
                <a:latin typeface="Source Sans Pro" panose="020B0503030403020204" pitchFamily="34" charset="0"/>
                <a:ea typeface="Source Sans Pro" panose="020B0503030403020204" pitchFamily="34" charset="0"/>
                <a:cs typeface="Times New Roman" panose="02020603050405020304" pitchFamily="18" charset="0"/>
              </a:rPr>
              <a:t>Contact SmartMLS with assistance on Compliance, Technical Support, or Membership Questions:</a:t>
            </a:r>
          </a:p>
          <a:p>
            <a:pPr lvl="3"/>
            <a:r>
              <a:rPr lang="en-US" sz="2200" b="1" dirty="0">
                <a:latin typeface="Source Sans Pro" panose="020B0503030403020204" pitchFamily="34" charset="0"/>
                <a:ea typeface="Source Sans Pro" panose="020B0503030403020204" pitchFamily="34" charset="0"/>
                <a:cs typeface="Times New Roman" panose="02020603050405020304" pitchFamily="18" charset="0"/>
              </a:rPr>
              <a:t>203-750-6000</a:t>
            </a:r>
          </a:p>
          <a:p>
            <a:pPr lvl="3"/>
            <a:r>
              <a:rPr lang="en-US" sz="2200" b="1" dirty="0">
                <a:latin typeface="Source Sans Pro" panose="020B0503030403020204" pitchFamily="34" charset="0"/>
                <a:ea typeface="Source Sans Pro" panose="020B0503030403020204" pitchFamily="34" charset="0"/>
                <a:cs typeface="Times New Roman" panose="02020603050405020304" pitchFamily="18" charset="0"/>
              </a:rPr>
              <a:t>Support@Smartmls.com</a:t>
            </a:r>
          </a:p>
          <a:p>
            <a:pPr lvl="3"/>
            <a:endParaRPr lang="en-US" sz="2200" dirty="0">
              <a:latin typeface="Source Sans Pro" panose="020B0503030403020204" pitchFamily="34" charset="0"/>
              <a:ea typeface="Source Sans Pro" panose="020B0503030403020204" pitchFamily="34" charset="0"/>
              <a:cs typeface="Times New Roman" panose="02020603050405020304" pitchFamily="18" charset="0"/>
            </a:endParaRPr>
          </a:p>
          <a:p>
            <a:r>
              <a:rPr lang="en-US" sz="2200" dirty="0">
                <a:latin typeface="Source Sans Pro" panose="020B0503030403020204" pitchFamily="34" charset="0"/>
                <a:ea typeface="Source Sans Pro" panose="020B0503030403020204" pitchFamily="34" charset="0"/>
                <a:cs typeface="Times New Roman" panose="02020603050405020304" pitchFamily="18" charset="0"/>
              </a:rPr>
              <a:t>Hours of Operation:</a:t>
            </a:r>
          </a:p>
          <a:p>
            <a:pPr lvl="3"/>
            <a:r>
              <a:rPr lang="en-US" sz="2200" dirty="0">
                <a:latin typeface="Source Sans Pro" panose="020B0503030403020204" pitchFamily="34" charset="0"/>
                <a:ea typeface="Source Sans Pro" panose="020B0503030403020204" pitchFamily="34" charset="0"/>
                <a:cs typeface="Times New Roman" panose="02020603050405020304" pitchFamily="18" charset="0"/>
              </a:rPr>
              <a:t>Monday - Thursday 8:30am-7:00pm</a:t>
            </a:r>
          </a:p>
          <a:p>
            <a:pPr lvl="3"/>
            <a:r>
              <a:rPr lang="en-US" sz="2200" dirty="0">
                <a:latin typeface="Source Sans Pro" panose="020B0503030403020204" pitchFamily="34" charset="0"/>
                <a:ea typeface="Source Sans Pro" panose="020B0503030403020204" pitchFamily="34" charset="0"/>
                <a:cs typeface="Times New Roman" panose="02020603050405020304" pitchFamily="18" charset="0"/>
              </a:rPr>
              <a:t>Friday – 8:30am – 6:00pm</a:t>
            </a:r>
          </a:p>
          <a:p>
            <a:pPr lvl="3"/>
            <a:r>
              <a:rPr lang="en-US" sz="2200" dirty="0">
                <a:latin typeface="Source Sans Pro" panose="020B0503030403020204" pitchFamily="34" charset="0"/>
                <a:ea typeface="Source Sans Pro" panose="020B0503030403020204" pitchFamily="34" charset="0"/>
                <a:cs typeface="Times New Roman" panose="02020603050405020304" pitchFamily="18" charset="0"/>
              </a:rPr>
              <a:t>Weekends – 9:00am – 3:00pm</a:t>
            </a:r>
          </a:p>
        </p:txBody>
      </p:sp>
      <p:pic>
        <p:nvPicPr>
          <p:cNvPr id="9" name="Picture 8" descr="Qr code&#10;&#10;Description automatically generated with medium confidence">
            <a:extLst>
              <a:ext uri="{FF2B5EF4-FFF2-40B4-BE49-F238E27FC236}">
                <a16:creationId xmlns:a16="http://schemas.microsoft.com/office/drawing/2014/main" id="{D6F38821-2E5E-F5A6-0268-92C4838FCAFE}"/>
              </a:ext>
            </a:extLst>
          </p:cNvPr>
          <p:cNvPicPr>
            <a:picLocks noChangeAspect="1"/>
          </p:cNvPicPr>
          <p:nvPr/>
        </p:nvPicPr>
        <p:blipFill rotWithShape="1">
          <a:blip r:embed="rId4">
            <a:extLst>
              <a:ext uri="{28A0092B-C50C-407E-A947-70E740481C1C}">
                <a14:useLocalDpi xmlns:a14="http://schemas.microsoft.com/office/drawing/2010/main" val="0"/>
              </a:ext>
            </a:extLst>
          </a:blip>
          <a:srcRect l="27582" t="14712" r="33534" b="55862"/>
          <a:stretch/>
        </p:blipFill>
        <p:spPr>
          <a:xfrm>
            <a:off x="9324023" y="4270993"/>
            <a:ext cx="1687491" cy="1653052"/>
          </a:xfrm>
          <a:prstGeom prst="rect">
            <a:avLst/>
          </a:prstGeom>
        </p:spPr>
      </p:pic>
      <p:sp>
        <p:nvSpPr>
          <p:cNvPr id="7" name="TextBox 6">
            <a:extLst>
              <a:ext uri="{FF2B5EF4-FFF2-40B4-BE49-F238E27FC236}">
                <a16:creationId xmlns:a16="http://schemas.microsoft.com/office/drawing/2014/main" id="{82D584A9-A93F-C876-0E0F-CDF6B9EAB560}"/>
              </a:ext>
            </a:extLst>
          </p:cNvPr>
          <p:cNvSpPr txBox="1"/>
          <p:nvPr/>
        </p:nvSpPr>
        <p:spPr>
          <a:xfrm>
            <a:off x="65255" y="6410325"/>
            <a:ext cx="571500" cy="369332"/>
          </a:xfrm>
          <a:prstGeom prst="rect">
            <a:avLst/>
          </a:prstGeom>
          <a:noFill/>
        </p:spPr>
        <p:txBody>
          <a:bodyPr wrap="square" rtlCol="0">
            <a:spAutoFit/>
          </a:bodyPr>
          <a:lstStyle/>
          <a:p>
            <a:pPr algn="ctr"/>
            <a:r>
              <a:rPr lang="en-US" dirty="0"/>
              <a:t>13</a:t>
            </a:r>
          </a:p>
        </p:txBody>
      </p:sp>
      <p:pic>
        <p:nvPicPr>
          <p:cNvPr id="10" name="Picture 9" descr="A picture containing icon&#10;&#10;Description automatically generated">
            <a:extLst>
              <a:ext uri="{FF2B5EF4-FFF2-40B4-BE49-F238E27FC236}">
                <a16:creationId xmlns:a16="http://schemas.microsoft.com/office/drawing/2014/main" id="{351C7CEA-F60E-0C39-9CA5-738CC1ED2B22}"/>
              </a:ext>
            </a:extLst>
          </p:cNvPr>
          <p:cNvPicPr>
            <a:picLocks noChangeAspect="1"/>
          </p:cNvPicPr>
          <p:nvPr/>
        </p:nvPicPr>
        <p:blipFill rotWithShape="1">
          <a:blip r:embed="rId5">
            <a:extLst>
              <a:ext uri="{28A0092B-C50C-407E-A947-70E740481C1C}">
                <a14:useLocalDpi xmlns:a14="http://schemas.microsoft.com/office/drawing/2010/main" val="0"/>
              </a:ext>
            </a:extLst>
          </a:blip>
          <a:srcRect l="27123" t="33725" r="26580" b="34745"/>
          <a:stretch/>
        </p:blipFill>
        <p:spPr>
          <a:xfrm>
            <a:off x="10671625" y="69276"/>
            <a:ext cx="1248731" cy="1100854"/>
          </a:xfrm>
          <a:prstGeom prst="rect">
            <a:avLst/>
          </a:prstGeom>
        </p:spPr>
      </p:pic>
      <p:pic>
        <p:nvPicPr>
          <p:cNvPr id="6" name="Picture 5">
            <a:extLst>
              <a:ext uri="{FF2B5EF4-FFF2-40B4-BE49-F238E27FC236}">
                <a16:creationId xmlns:a16="http://schemas.microsoft.com/office/drawing/2014/main" id="{5CFBB9D0-9CA0-6037-D2DF-B2D33C1AB3BF}"/>
              </a:ext>
            </a:extLst>
          </p:cNvPr>
          <p:cNvPicPr>
            <a:picLocks noChangeAspect="1"/>
          </p:cNvPicPr>
          <p:nvPr/>
        </p:nvPicPr>
        <p:blipFill>
          <a:blip r:embed="rId6"/>
          <a:stretch>
            <a:fillRect/>
          </a:stretch>
        </p:blipFill>
        <p:spPr>
          <a:xfrm>
            <a:off x="7807576" y="6200554"/>
            <a:ext cx="4112780" cy="419541"/>
          </a:xfrm>
          <a:prstGeom prst="rect">
            <a:avLst/>
          </a:prstGeom>
        </p:spPr>
      </p:pic>
      <p:pic>
        <p:nvPicPr>
          <p:cNvPr id="15" name="Picture 14">
            <a:extLst>
              <a:ext uri="{FF2B5EF4-FFF2-40B4-BE49-F238E27FC236}">
                <a16:creationId xmlns:a16="http://schemas.microsoft.com/office/drawing/2014/main" id="{F89F9784-31CD-EAAF-CF38-42826F9ACEF9}"/>
              </a:ext>
            </a:extLst>
          </p:cNvPr>
          <p:cNvPicPr>
            <a:picLocks noChangeAspect="1"/>
          </p:cNvPicPr>
          <p:nvPr/>
        </p:nvPicPr>
        <p:blipFill>
          <a:blip r:embed="rId7"/>
          <a:stretch>
            <a:fillRect/>
          </a:stretch>
        </p:blipFill>
        <p:spPr>
          <a:xfrm>
            <a:off x="7243992" y="1656771"/>
            <a:ext cx="416724" cy="403902"/>
          </a:xfrm>
          <a:prstGeom prst="rect">
            <a:avLst/>
          </a:prstGeom>
        </p:spPr>
      </p:pic>
    </p:spTree>
    <p:extLst>
      <p:ext uri="{BB962C8B-B14F-4D97-AF65-F5344CB8AC3E}">
        <p14:creationId xmlns:p14="http://schemas.microsoft.com/office/powerpoint/2010/main" val="261537607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5B6644-CC94-42BD-6C23-16B5C76A24A1}"/>
              </a:ext>
            </a:extLst>
          </p:cNvPr>
          <p:cNvSpPr/>
          <p:nvPr/>
        </p:nvSpPr>
        <p:spPr>
          <a:xfrm>
            <a:off x="5985284" y="0"/>
            <a:ext cx="6217226" cy="6858000"/>
          </a:xfrm>
          <a:prstGeom prst="rect">
            <a:avLst/>
          </a:prstGeom>
          <a:solidFill>
            <a:schemeClr val="bg1">
              <a:lumMod val="85000"/>
              <a:alpha val="65000"/>
            </a:scheme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E86D01-EE7E-8B14-3F6A-AFED8D5D0556}"/>
              </a:ext>
            </a:extLst>
          </p:cNvPr>
          <p:cNvSpPr>
            <a:spLocks noGrp="1"/>
          </p:cNvSpPr>
          <p:nvPr>
            <p:ph type="ctrTitle"/>
          </p:nvPr>
        </p:nvSpPr>
        <p:spPr>
          <a:xfrm rot="16200000">
            <a:off x="-2142861" y="2805322"/>
            <a:ext cx="5892994" cy="1075481"/>
          </a:xfrm>
        </p:spPr>
        <p:txBody>
          <a:bodyPr>
            <a:normAutofit/>
          </a:bodyPr>
          <a:lstStyle/>
          <a:p>
            <a:r>
              <a:rPr lang="en-US" sz="4800" b="1" dirty="0">
                <a:latin typeface="Source Sans Pro" panose="020B0503030403020204" pitchFamily="34" charset="0"/>
                <a:ea typeface="Source Sans Pro" panose="020B0503030403020204" pitchFamily="34" charset="0"/>
                <a:cs typeface="Times New Roman" panose="02020603050405020304" pitchFamily="18" charset="0"/>
              </a:rPr>
              <a:t>Table of Contents</a:t>
            </a:r>
          </a:p>
        </p:txBody>
      </p:sp>
      <p:cxnSp>
        <p:nvCxnSpPr>
          <p:cNvPr id="5" name="Straight Connector 4">
            <a:extLst>
              <a:ext uri="{FF2B5EF4-FFF2-40B4-BE49-F238E27FC236}">
                <a16:creationId xmlns:a16="http://schemas.microsoft.com/office/drawing/2014/main" id="{4262A121-1AF5-9886-58F1-6E5F7D152A27}"/>
              </a:ext>
            </a:extLst>
          </p:cNvPr>
          <p:cNvCxnSpPr>
            <a:cxnSpLocks/>
          </p:cNvCxnSpPr>
          <p:nvPr/>
        </p:nvCxnSpPr>
        <p:spPr>
          <a:xfrm>
            <a:off x="1675403" y="0"/>
            <a:ext cx="0" cy="5674415"/>
          </a:xfrm>
          <a:prstGeom prst="line">
            <a:avLst/>
          </a:prstGeom>
          <a:ln w="76200" cmpd="sng">
            <a:solidFill>
              <a:srgbClr val="244C5A"/>
            </a:solidFill>
          </a:ln>
        </p:spPr>
        <p:style>
          <a:lnRef idx="3">
            <a:schemeClr val="accent6"/>
          </a:lnRef>
          <a:fillRef idx="0">
            <a:schemeClr val="accent6"/>
          </a:fillRef>
          <a:effectRef idx="2">
            <a:schemeClr val="accent6"/>
          </a:effectRef>
          <a:fontRef idx="minor">
            <a:schemeClr val="tx1"/>
          </a:fontRef>
        </p:style>
      </p:cxnSp>
      <p:sp>
        <p:nvSpPr>
          <p:cNvPr id="41" name="TextBox 40">
            <a:extLst>
              <a:ext uri="{FF2B5EF4-FFF2-40B4-BE49-F238E27FC236}">
                <a16:creationId xmlns:a16="http://schemas.microsoft.com/office/drawing/2014/main" id="{EF678B35-4257-3978-AC9B-6FE2F05F77FD}"/>
              </a:ext>
            </a:extLst>
          </p:cNvPr>
          <p:cNvSpPr txBox="1"/>
          <p:nvPr/>
        </p:nvSpPr>
        <p:spPr>
          <a:xfrm>
            <a:off x="6150855" y="1254795"/>
            <a:ext cx="5996787" cy="1846659"/>
          </a:xfrm>
          <a:prstGeom prst="rect">
            <a:avLst/>
          </a:prstGeom>
          <a:noFill/>
        </p:spPr>
        <p:txBody>
          <a:bodyPr wrap="square" rtlCol="0">
            <a:spAutoFit/>
          </a:bodyPr>
          <a:lstStyle/>
          <a:p>
            <a:pPr algn="l"/>
            <a:r>
              <a:rPr lang="en-US" sz="2400" b="1" i="0" dirty="0">
                <a:effectLst/>
                <a:latin typeface="Source Sans Pro" panose="020B0503030403020204" pitchFamily="34" charset="0"/>
                <a:ea typeface="Source Sans Pro" panose="020B0503030403020204" pitchFamily="34" charset="0"/>
                <a:cs typeface="Times New Roman" panose="02020603050405020304" pitchFamily="18" charset="0"/>
              </a:rPr>
              <a:t>Market Statistics - January 2023</a:t>
            </a:r>
            <a:endParaRPr lang="en-US" dirty="0">
              <a:latin typeface="Source Sans Pro" panose="020B0503030403020204" pitchFamily="34" charset="0"/>
              <a:ea typeface="Source Sans Pro" panose="020B0503030403020204" pitchFamily="34" charset="0"/>
              <a:cs typeface="Times New Roman" panose="02020603050405020304" pitchFamily="18" charset="0"/>
            </a:endParaRPr>
          </a:p>
          <a:p>
            <a:pPr lvl="1" algn="l">
              <a:buFont typeface="Arial" panose="020B0604020202020204" pitchFamily="34" charset="0"/>
              <a:buChar char="•"/>
            </a:pPr>
            <a:r>
              <a:rPr lang="en-US" sz="1800" dirty="0">
                <a:latin typeface="Source Sans Pro" panose="020B0503030403020204" pitchFamily="34" charset="0"/>
                <a:ea typeface="Source Sans Pro" panose="020B0503030403020204" pitchFamily="34" charset="0"/>
                <a:cs typeface="Times New Roman" panose="02020603050405020304" pitchFamily="18" charset="0"/>
              </a:rPr>
              <a:t>     Exclusive Summary of Market Statistics</a:t>
            </a:r>
            <a:endParaRPr lang="en-US" dirty="0">
              <a:latin typeface="Source Sans Pro" panose="020B0503030403020204" pitchFamily="34" charset="0"/>
              <a:ea typeface="Source Sans Pro" panose="020B0503030403020204" pitchFamily="34" charset="0"/>
              <a:cs typeface="Times New Roman" panose="02020603050405020304" pitchFamily="18" charset="0"/>
            </a:endParaRPr>
          </a:p>
          <a:p>
            <a:pPr lvl="1" algn="l">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     Local Market Updates – By County</a:t>
            </a:r>
          </a:p>
          <a:p>
            <a:pPr lvl="2">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     Single – Family</a:t>
            </a:r>
          </a:p>
          <a:p>
            <a:pPr lvl="2">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     Townhouse/ Condos </a:t>
            </a:r>
          </a:p>
          <a:p>
            <a:pPr lvl="2">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Rental Report – By County</a:t>
            </a:r>
            <a:endParaRPr lang="en-US"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FD376BE2-F721-1E45-4F16-1D514D6B23DC}"/>
              </a:ext>
            </a:extLst>
          </p:cNvPr>
          <p:cNvSpPr txBox="1"/>
          <p:nvPr/>
        </p:nvSpPr>
        <p:spPr>
          <a:xfrm>
            <a:off x="6174870" y="3407698"/>
            <a:ext cx="5606769" cy="1661993"/>
          </a:xfrm>
          <a:prstGeom prst="rect">
            <a:avLst/>
          </a:prstGeom>
          <a:noFill/>
        </p:spPr>
        <p:txBody>
          <a:bodyPr wrap="square" rtlCol="0">
            <a:spAutoFit/>
          </a:bodyPr>
          <a:lstStyle/>
          <a:p>
            <a:pPr algn="l"/>
            <a:r>
              <a:rPr lang="en-US" sz="2400" b="1" i="0" dirty="0">
                <a:effectLst/>
                <a:latin typeface="Source Sans Pro" panose="020B0503030403020204" pitchFamily="34" charset="0"/>
                <a:ea typeface="Source Sans Pro" panose="020B0503030403020204" pitchFamily="34" charset="0"/>
                <a:cs typeface="Times New Roman" panose="02020603050405020304" pitchFamily="18" charset="0"/>
              </a:rPr>
              <a:t>Compliance</a:t>
            </a:r>
          </a:p>
          <a:p>
            <a:pPr marL="800100" lvl="1" indent="-342900">
              <a:buFont typeface="Arial" panose="020B0604020202020204" pitchFamily="34" charset="0"/>
              <a:buChar char="•"/>
            </a:pPr>
            <a:r>
              <a:rPr lang="en-US" i="0" dirty="0">
                <a:effectLst/>
                <a:latin typeface="Source Sans Pro" panose="020B0503030403020204" pitchFamily="34" charset="0"/>
                <a:ea typeface="Source Sans Pro" panose="020B0503030403020204" pitchFamily="34" charset="0"/>
                <a:cs typeface="Times New Roman" panose="02020603050405020304" pitchFamily="18" charset="0"/>
              </a:rPr>
              <a:t>How to Fix Tax Record Errors</a:t>
            </a:r>
          </a:p>
          <a:p>
            <a:pPr marL="800100" lvl="1" indent="-342900">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Coming Soon Listings – Information and Best Uses</a:t>
            </a:r>
            <a:endParaRPr lang="en-US" i="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indent="-342900" algn="l">
              <a:buFont typeface="Arial" panose="020B0604020202020204" pitchFamily="34" charset="0"/>
              <a:buChar char="•"/>
            </a:pPr>
            <a:endParaRPr lang="en-US" sz="2400" i="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658076E8-5150-AF94-99C1-DC4465644647}"/>
              </a:ext>
            </a:extLst>
          </p:cNvPr>
          <p:cNvSpPr txBox="1"/>
          <p:nvPr/>
        </p:nvSpPr>
        <p:spPr>
          <a:xfrm>
            <a:off x="6290512" y="4918377"/>
            <a:ext cx="5606769" cy="1015663"/>
          </a:xfrm>
          <a:prstGeom prst="rect">
            <a:avLst/>
          </a:prstGeom>
          <a:noFill/>
        </p:spPr>
        <p:txBody>
          <a:bodyPr wrap="square" rtlCol="0">
            <a:spAutoFit/>
          </a:bodyPr>
          <a:lstStyle/>
          <a:p>
            <a:pPr algn="l"/>
            <a:r>
              <a:rPr lang="en-US" sz="2400" b="1" i="0" dirty="0">
                <a:effectLst/>
                <a:latin typeface="Source Sans Pro" panose="020B0503030403020204" pitchFamily="34" charset="0"/>
                <a:ea typeface="Source Sans Pro" panose="020B0503030403020204" pitchFamily="34" charset="0"/>
                <a:cs typeface="Times New Roman" panose="02020603050405020304" pitchFamily="18" charset="0"/>
              </a:rPr>
              <a:t>Smart</a:t>
            </a:r>
            <a:r>
              <a:rPr lang="en-US" sz="2400" b="1" dirty="0">
                <a:latin typeface="Source Sans Pro" panose="020B0503030403020204" pitchFamily="34" charset="0"/>
                <a:ea typeface="Source Sans Pro" panose="020B0503030403020204" pitchFamily="34" charset="0"/>
                <a:cs typeface="Times New Roman" panose="02020603050405020304" pitchFamily="18" charset="0"/>
              </a:rPr>
              <a:t>MLS Updates and Resources</a:t>
            </a:r>
          </a:p>
          <a:p>
            <a:pPr marL="742950" lvl="1"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SmartDesk Access</a:t>
            </a:r>
          </a:p>
          <a:p>
            <a:pPr marL="742950" lvl="1"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Hours of Operation</a:t>
            </a:r>
          </a:p>
        </p:txBody>
      </p:sp>
      <p:grpSp>
        <p:nvGrpSpPr>
          <p:cNvPr id="3" name="Group 2">
            <a:extLst>
              <a:ext uri="{FF2B5EF4-FFF2-40B4-BE49-F238E27FC236}">
                <a16:creationId xmlns:a16="http://schemas.microsoft.com/office/drawing/2014/main" id="{2FBE7162-C4E8-483F-1B9A-0CD9547CF888}"/>
              </a:ext>
            </a:extLst>
          </p:cNvPr>
          <p:cNvGrpSpPr/>
          <p:nvPr/>
        </p:nvGrpSpPr>
        <p:grpSpPr>
          <a:xfrm>
            <a:off x="3438283" y="1840366"/>
            <a:ext cx="1743076" cy="887139"/>
            <a:chOff x="2838012" y="544976"/>
            <a:chExt cx="2770178" cy="1451056"/>
          </a:xfrm>
        </p:grpSpPr>
        <p:grpSp>
          <p:nvGrpSpPr>
            <p:cNvPr id="38" name="Group 37">
              <a:extLst>
                <a:ext uri="{FF2B5EF4-FFF2-40B4-BE49-F238E27FC236}">
                  <a16:creationId xmlns:a16="http://schemas.microsoft.com/office/drawing/2014/main" id="{D14069EF-8615-3185-33BE-F527C56D4409}"/>
                </a:ext>
              </a:extLst>
            </p:cNvPr>
            <p:cNvGrpSpPr/>
            <p:nvPr/>
          </p:nvGrpSpPr>
          <p:grpSpPr>
            <a:xfrm>
              <a:off x="4191991" y="544976"/>
              <a:ext cx="1416199" cy="1451056"/>
              <a:chOff x="4460489" y="550390"/>
              <a:chExt cx="1416199" cy="1451056"/>
            </a:xfrm>
          </p:grpSpPr>
          <p:grpSp>
            <p:nvGrpSpPr>
              <p:cNvPr id="19" name="Group 18">
                <a:extLst>
                  <a:ext uri="{FF2B5EF4-FFF2-40B4-BE49-F238E27FC236}">
                    <a16:creationId xmlns:a16="http://schemas.microsoft.com/office/drawing/2014/main" id="{31B70768-7C46-1498-CD5C-F82A51A9EAF8}"/>
                  </a:ext>
                </a:extLst>
              </p:cNvPr>
              <p:cNvGrpSpPr/>
              <p:nvPr/>
            </p:nvGrpSpPr>
            <p:grpSpPr>
              <a:xfrm>
                <a:off x="4460489" y="550390"/>
                <a:ext cx="1416199" cy="1451056"/>
                <a:chOff x="4460489" y="550390"/>
                <a:chExt cx="1416199" cy="1451056"/>
              </a:xfrm>
            </p:grpSpPr>
            <p:sp>
              <p:nvSpPr>
                <p:cNvPr id="18" name="Rectangle 17">
                  <a:extLst>
                    <a:ext uri="{FF2B5EF4-FFF2-40B4-BE49-F238E27FC236}">
                      <a16:creationId xmlns:a16="http://schemas.microsoft.com/office/drawing/2014/main" id="{B48548C3-56EB-4A51-4B46-0A44EC5DB1EE}"/>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959C256-AFF5-2C5E-8DD6-B695CE07A6E6}"/>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descr="Company name&#10;&#10;Description automatically generated with medium confidence">
                <a:extLst>
                  <a:ext uri="{FF2B5EF4-FFF2-40B4-BE49-F238E27FC236}">
                    <a16:creationId xmlns:a16="http://schemas.microsoft.com/office/drawing/2014/main" id="{02494328-544A-13D9-B332-680766B003BA}"/>
                  </a:ext>
                </a:extLst>
              </p:cNvPr>
              <p:cNvPicPr>
                <a:picLocks noChangeAspect="1"/>
              </p:cNvPicPr>
              <p:nvPr/>
            </p:nvPicPr>
            <p:blipFill rotWithShape="1">
              <a:blip r:embed="rId2">
                <a:extLst>
                  <a:ext uri="{28A0092B-C50C-407E-A947-70E740481C1C}">
                    <a14:useLocalDpi xmlns:a14="http://schemas.microsoft.com/office/drawing/2010/main" val="0"/>
                  </a:ext>
                </a:extLst>
              </a:blip>
              <a:srcRect l="24002" t="16098" r="29269" b="46015"/>
              <a:stretch/>
            </p:blipFill>
            <p:spPr>
              <a:xfrm>
                <a:off x="4706002" y="934298"/>
                <a:ext cx="945604" cy="992458"/>
              </a:xfrm>
              <a:prstGeom prst="rect">
                <a:avLst/>
              </a:prstGeom>
            </p:spPr>
          </p:pic>
        </p:grpSp>
        <p:sp>
          <p:nvSpPr>
            <p:cNvPr id="44" name="Rectangle 43">
              <a:extLst>
                <a:ext uri="{FF2B5EF4-FFF2-40B4-BE49-F238E27FC236}">
                  <a16:creationId xmlns:a16="http://schemas.microsoft.com/office/drawing/2014/main" id="{4A316575-0CFC-2E10-F5A0-28D079040C49}"/>
                </a:ext>
              </a:extLst>
            </p:cNvPr>
            <p:cNvSpPr/>
            <p:nvPr/>
          </p:nvSpPr>
          <p:spPr>
            <a:xfrm>
              <a:off x="2838012" y="999184"/>
              <a:ext cx="1066243" cy="519758"/>
            </a:xfrm>
            <a:prstGeom prst="rect">
              <a:avLst/>
            </a:prstGeom>
            <a:gradFill flip="none" rotWithShape="1">
              <a:gsLst>
                <a:gs pos="0">
                  <a:srgbClr val="009CDE">
                    <a:tint val="66000"/>
                    <a:satMod val="160000"/>
                  </a:srgbClr>
                </a:gs>
                <a:gs pos="50000">
                  <a:srgbClr val="009CDE">
                    <a:tint val="44500"/>
                    <a:satMod val="160000"/>
                  </a:srgbClr>
                </a:gs>
                <a:gs pos="100000">
                  <a:srgbClr val="009CDE">
                    <a:tint val="23500"/>
                    <a:satMod val="160000"/>
                  </a:srgbClr>
                </a:gs>
              </a:gsLst>
              <a:lin ang="5400000" scaled="1"/>
              <a:tileRect/>
            </a:gradFill>
            <a:ln>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798DFB94-3EA3-CAAD-61A1-BEBD82C0E745}"/>
              </a:ext>
            </a:extLst>
          </p:cNvPr>
          <p:cNvGrpSpPr/>
          <p:nvPr/>
        </p:nvGrpSpPr>
        <p:grpSpPr>
          <a:xfrm>
            <a:off x="4318139" y="3486520"/>
            <a:ext cx="930482" cy="887139"/>
            <a:chOff x="4460487" y="2703472"/>
            <a:chExt cx="1416199" cy="1451056"/>
          </a:xfrm>
        </p:grpSpPr>
        <p:grpSp>
          <p:nvGrpSpPr>
            <p:cNvPr id="20" name="Group 19">
              <a:extLst>
                <a:ext uri="{FF2B5EF4-FFF2-40B4-BE49-F238E27FC236}">
                  <a16:creationId xmlns:a16="http://schemas.microsoft.com/office/drawing/2014/main" id="{C6850AD5-DE3E-2B69-1ACD-5DF7AED04536}"/>
                </a:ext>
              </a:extLst>
            </p:cNvPr>
            <p:cNvGrpSpPr/>
            <p:nvPr/>
          </p:nvGrpSpPr>
          <p:grpSpPr>
            <a:xfrm>
              <a:off x="4460487" y="2703472"/>
              <a:ext cx="1416199" cy="1451056"/>
              <a:chOff x="4460489" y="550390"/>
              <a:chExt cx="1416199" cy="1451056"/>
            </a:xfrm>
          </p:grpSpPr>
          <p:sp>
            <p:nvSpPr>
              <p:cNvPr id="21" name="Rectangle 20">
                <a:extLst>
                  <a:ext uri="{FF2B5EF4-FFF2-40B4-BE49-F238E27FC236}">
                    <a16:creationId xmlns:a16="http://schemas.microsoft.com/office/drawing/2014/main" id="{7EE059BE-95EC-42F0-A2D0-C09887EE239B}"/>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C3E13CA-D25B-D9C7-6308-FE429ECA006A}"/>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7" name="Picture 36" descr="Icon&#10;&#10;Description automatically generated">
              <a:extLst>
                <a:ext uri="{FF2B5EF4-FFF2-40B4-BE49-F238E27FC236}">
                  <a16:creationId xmlns:a16="http://schemas.microsoft.com/office/drawing/2014/main" id="{1F8FB2AD-9792-481E-952F-0C263D6C14B3}"/>
                </a:ext>
              </a:extLst>
            </p:cNvPr>
            <p:cNvPicPr>
              <a:picLocks noChangeAspect="1"/>
            </p:cNvPicPr>
            <p:nvPr/>
          </p:nvPicPr>
          <p:blipFill rotWithShape="1">
            <a:blip r:embed="rId3">
              <a:extLst>
                <a:ext uri="{28A0092B-C50C-407E-A947-70E740481C1C}">
                  <a14:useLocalDpi xmlns:a14="http://schemas.microsoft.com/office/drawing/2010/main" val="0"/>
                </a:ext>
              </a:extLst>
            </a:blip>
            <a:srcRect l="22234" t="30856" r="18146" b="31591"/>
            <a:stretch/>
          </p:blipFill>
          <p:spPr>
            <a:xfrm>
              <a:off x="4625003" y="3154055"/>
              <a:ext cx="1086413" cy="885823"/>
            </a:xfrm>
            <a:prstGeom prst="rect">
              <a:avLst/>
            </a:prstGeom>
          </p:spPr>
        </p:pic>
      </p:grpSp>
      <p:grpSp>
        <p:nvGrpSpPr>
          <p:cNvPr id="40" name="Group 39">
            <a:extLst>
              <a:ext uri="{FF2B5EF4-FFF2-40B4-BE49-F238E27FC236}">
                <a16:creationId xmlns:a16="http://schemas.microsoft.com/office/drawing/2014/main" id="{F57FBC8D-77DD-036C-8520-584397F89BF9}"/>
              </a:ext>
            </a:extLst>
          </p:cNvPr>
          <p:cNvGrpSpPr/>
          <p:nvPr/>
        </p:nvGrpSpPr>
        <p:grpSpPr>
          <a:xfrm>
            <a:off x="4343554" y="5046901"/>
            <a:ext cx="936538" cy="887139"/>
            <a:chOff x="4517186" y="4856554"/>
            <a:chExt cx="1416199" cy="1451056"/>
          </a:xfrm>
        </p:grpSpPr>
        <p:grpSp>
          <p:nvGrpSpPr>
            <p:cNvPr id="24" name="Group 23">
              <a:extLst>
                <a:ext uri="{FF2B5EF4-FFF2-40B4-BE49-F238E27FC236}">
                  <a16:creationId xmlns:a16="http://schemas.microsoft.com/office/drawing/2014/main" id="{5E10410F-9F42-F29E-1B05-6A6AC905BFAB}"/>
                </a:ext>
              </a:extLst>
            </p:cNvPr>
            <p:cNvGrpSpPr/>
            <p:nvPr/>
          </p:nvGrpSpPr>
          <p:grpSpPr>
            <a:xfrm>
              <a:off x="4517186" y="4856554"/>
              <a:ext cx="1416199" cy="1451056"/>
              <a:chOff x="4460489" y="550390"/>
              <a:chExt cx="1416199" cy="1451056"/>
            </a:xfrm>
          </p:grpSpPr>
          <p:sp>
            <p:nvSpPr>
              <p:cNvPr id="25" name="Rectangle 24">
                <a:extLst>
                  <a:ext uri="{FF2B5EF4-FFF2-40B4-BE49-F238E27FC236}">
                    <a16:creationId xmlns:a16="http://schemas.microsoft.com/office/drawing/2014/main" id="{6B1E5729-F989-985A-99AC-D4B94980A5F3}"/>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BC46EC-0433-5BE4-A765-1281546EFE23}"/>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5" name="Picture 34" descr="Icon&#10;&#10;Description automatically generated">
              <a:extLst>
                <a:ext uri="{FF2B5EF4-FFF2-40B4-BE49-F238E27FC236}">
                  <a16:creationId xmlns:a16="http://schemas.microsoft.com/office/drawing/2014/main" id="{1C0ADAE6-3D24-40A9-E1BE-7D86D212A0AC}"/>
                </a:ext>
              </a:extLst>
            </p:cNvPr>
            <p:cNvPicPr>
              <a:picLocks noChangeAspect="1"/>
            </p:cNvPicPr>
            <p:nvPr/>
          </p:nvPicPr>
          <p:blipFill rotWithShape="1">
            <a:blip r:embed="rId4">
              <a:extLst>
                <a:ext uri="{28A0092B-C50C-407E-A947-70E740481C1C}">
                  <a14:useLocalDpi xmlns:a14="http://schemas.microsoft.com/office/drawing/2010/main" val="0"/>
                </a:ext>
              </a:extLst>
            </a:blip>
            <a:srcRect l="25233" t="29184" r="17094" b="36260"/>
            <a:stretch/>
          </p:blipFill>
          <p:spPr>
            <a:xfrm>
              <a:off x="4702135" y="5315152"/>
              <a:ext cx="1066732" cy="827370"/>
            </a:xfrm>
            <a:prstGeom prst="rect">
              <a:avLst/>
            </a:prstGeom>
          </p:spPr>
        </p:pic>
      </p:grpSp>
      <p:pic>
        <p:nvPicPr>
          <p:cNvPr id="48" name="Picture 47" descr="Icon&#10;&#10;Description automatically generated">
            <a:extLst>
              <a:ext uri="{FF2B5EF4-FFF2-40B4-BE49-F238E27FC236}">
                <a16:creationId xmlns:a16="http://schemas.microsoft.com/office/drawing/2014/main" id="{40AA8626-B334-1F88-7E7E-13E5CAC0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9367" y="6289558"/>
            <a:ext cx="3086868" cy="406634"/>
          </a:xfrm>
          <a:prstGeom prst="rect">
            <a:avLst/>
          </a:prstGeom>
        </p:spPr>
      </p:pic>
      <p:sp>
        <p:nvSpPr>
          <p:cNvPr id="49" name="Freeform 4">
            <a:extLst>
              <a:ext uri="{FF2B5EF4-FFF2-40B4-BE49-F238E27FC236}">
                <a16:creationId xmlns:a16="http://schemas.microsoft.com/office/drawing/2014/main" id="{18067EE1-D44E-0685-EEE7-DBF536CE1E30}"/>
              </a:ext>
            </a:extLst>
          </p:cNvPr>
          <p:cNvSpPr>
            <a:spLocks noEditPoints="1"/>
          </p:cNvSpPr>
          <p:nvPr/>
        </p:nvSpPr>
        <p:spPr bwMode="auto">
          <a:xfrm>
            <a:off x="744896" y="279986"/>
            <a:ext cx="273428" cy="233157"/>
          </a:xfrm>
          <a:custGeom>
            <a:avLst/>
            <a:gdLst>
              <a:gd name="T0" fmla="*/ 725 w 765"/>
              <a:gd name="T1" fmla="*/ 514 h 666"/>
              <a:gd name="T2" fmla="*/ 242 w 765"/>
              <a:gd name="T3" fmla="*/ 514 h 666"/>
              <a:gd name="T4" fmla="*/ 202 w 765"/>
              <a:gd name="T5" fmla="*/ 555 h 666"/>
              <a:gd name="T6" fmla="*/ 202 w 765"/>
              <a:gd name="T7" fmla="*/ 595 h 666"/>
              <a:gd name="T8" fmla="*/ 242 w 765"/>
              <a:gd name="T9" fmla="*/ 635 h 666"/>
              <a:gd name="T10" fmla="*/ 725 w 765"/>
              <a:gd name="T11" fmla="*/ 635 h 666"/>
              <a:gd name="T12" fmla="*/ 765 w 765"/>
              <a:gd name="T13" fmla="*/ 595 h 666"/>
              <a:gd name="T14" fmla="*/ 765 w 765"/>
              <a:gd name="T15" fmla="*/ 555 h 666"/>
              <a:gd name="T16" fmla="*/ 725 w 765"/>
              <a:gd name="T17" fmla="*/ 514 h 666"/>
              <a:gd name="T18" fmla="*/ 127 w 765"/>
              <a:gd name="T19" fmla="*/ 553 h 666"/>
              <a:gd name="T20" fmla="*/ 35 w 765"/>
              <a:gd name="T21" fmla="*/ 495 h 666"/>
              <a:gd name="T22" fmla="*/ 0 w 765"/>
              <a:gd name="T23" fmla="*/ 514 h 666"/>
              <a:gd name="T24" fmla="*/ 0 w 765"/>
              <a:gd name="T25" fmla="*/ 635 h 666"/>
              <a:gd name="T26" fmla="*/ 35 w 765"/>
              <a:gd name="T27" fmla="*/ 654 h 666"/>
              <a:gd name="T28" fmla="*/ 127 w 765"/>
              <a:gd name="T29" fmla="*/ 596 h 666"/>
              <a:gd name="T30" fmla="*/ 127 w 765"/>
              <a:gd name="T31" fmla="*/ 553 h 666"/>
              <a:gd name="T32" fmla="*/ 725 w 765"/>
              <a:gd name="T33" fmla="*/ 273 h 666"/>
              <a:gd name="T34" fmla="*/ 242 w 765"/>
              <a:gd name="T35" fmla="*/ 273 h 666"/>
              <a:gd name="T36" fmla="*/ 202 w 765"/>
              <a:gd name="T37" fmla="*/ 313 h 666"/>
              <a:gd name="T38" fmla="*/ 202 w 765"/>
              <a:gd name="T39" fmla="*/ 353 h 666"/>
              <a:gd name="T40" fmla="*/ 242 w 765"/>
              <a:gd name="T41" fmla="*/ 394 h 666"/>
              <a:gd name="T42" fmla="*/ 725 w 765"/>
              <a:gd name="T43" fmla="*/ 394 h 666"/>
              <a:gd name="T44" fmla="*/ 765 w 765"/>
              <a:gd name="T45" fmla="*/ 353 h 666"/>
              <a:gd name="T46" fmla="*/ 765 w 765"/>
              <a:gd name="T47" fmla="*/ 313 h 666"/>
              <a:gd name="T48" fmla="*/ 725 w 765"/>
              <a:gd name="T49" fmla="*/ 273 h 666"/>
              <a:gd name="T50" fmla="*/ 35 w 765"/>
              <a:gd name="T51" fmla="*/ 412 h 666"/>
              <a:gd name="T52" fmla="*/ 127 w 765"/>
              <a:gd name="T53" fmla="*/ 354 h 666"/>
              <a:gd name="T54" fmla="*/ 126 w 765"/>
              <a:gd name="T55" fmla="*/ 315 h 666"/>
              <a:gd name="T56" fmla="*/ 37 w 765"/>
              <a:gd name="T57" fmla="*/ 271 h 666"/>
              <a:gd name="T58" fmla="*/ 0 w 765"/>
              <a:gd name="T59" fmla="*/ 293 h 666"/>
              <a:gd name="T60" fmla="*/ 0 w 765"/>
              <a:gd name="T61" fmla="*/ 394 h 666"/>
              <a:gd name="T62" fmla="*/ 35 w 765"/>
              <a:gd name="T63" fmla="*/ 412 h 666"/>
              <a:gd name="T64" fmla="*/ 725 w 765"/>
              <a:gd name="T65" fmla="*/ 31 h 666"/>
              <a:gd name="T66" fmla="*/ 242 w 765"/>
              <a:gd name="T67" fmla="*/ 31 h 666"/>
              <a:gd name="T68" fmla="*/ 202 w 765"/>
              <a:gd name="T69" fmla="*/ 71 h 666"/>
              <a:gd name="T70" fmla="*/ 202 w 765"/>
              <a:gd name="T71" fmla="*/ 112 h 666"/>
              <a:gd name="T72" fmla="*/ 242 w 765"/>
              <a:gd name="T73" fmla="*/ 152 h 666"/>
              <a:gd name="T74" fmla="*/ 725 w 765"/>
              <a:gd name="T75" fmla="*/ 152 h 666"/>
              <a:gd name="T76" fmla="*/ 765 w 765"/>
              <a:gd name="T77" fmla="*/ 112 h 666"/>
              <a:gd name="T78" fmla="*/ 765 w 765"/>
              <a:gd name="T79" fmla="*/ 71 h 666"/>
              <a:gd name="T80" fmla="*/ 725 w 765"/>
              <a:gd name="T81" fmla="*/ 31 h 666"/>
              <a:gd name="T82" fmla="*/ 127 w 765"/>
              <a:gd name="T83" fmla="*/ 70 h 666"/>
              <a:gd name="T84" fmla="*/ 35 w 765"/>
              <a:gd name="T85" fmla="*/ 12 h 666"/>
              <a:gd name="T86" fmla="*/ 0 w 765"/>
              <a:gd name="T87" fmla="*/ 31 h 666"/>
              <a:gd name="T88" fmla="*/ 0 w 765"/>
              <a:gd name="T89" fmla="*/ 152 h 666"/>
              <a:gd name="T90" fmla="*/ 35 w 765"/>
              <a:gd name="T91" fmla="*/ 171 h 666"/>
              <a:gd name="T92" fmla="*/ 127 w 765"/>
              <a:gd name="T93" fmla="*/ 113 h 666"/>
              <a:gd name="T94" fmla="*/ 127 w 765"/>
              <a:gd name="T95" fmla="*/ 7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5" h="666">
                <a:moveTo>
                  <a:pt x="725" y="514"/>
                </a:moveTo>
                <a:lnTo>
                  <a:pt x="242" y="514"/>
                </a:lnTo>
                <a:cubicBezTo>
                  <a:pt x="220" y="514"/>
                  <a:pt x="202" y="532"/>
                  <a:pt x="202" y="555"/>
                </a:cubicBezTo>
                <a:lnTo>
                  <a:pt x="202" y="595"/>
                </a:lnTo>
                <a:cubicBezTo>
                  <a:pt x="202" y="617"/>
                  <a:pt x="220" y="635"/>
                  <a:pt x="242" y="635"/>
                </a:cubicBezTo>
                <a:lnTo>
                  <a:pt x="725" y="635"/>
                </a:lnTo>
                <a:cubicBezTo>
                  <a:pt x="747" y="635"/>
                  <a:pt x="765" y="617"/>
                  <a:pt x="765" y="595"/>
                </a:cubicBezTo>
                <a:lnTo>
                  <a:pt x="765" y="555"/>
                </a:lnTo>
                <a:cubicBezTo>
                  <a:pt x="765" y="532"/>
                  <a:pt x="747" y="514"/>
                  <a:pt x="725" y="514"/>
                </a:cubicBezTo>
                <a:close/>
                <a:moveTo>
                  <a:pt x="127" y="553"/>
                </a:moveTo>
                <a:lnTo>
                  <a:pt x="35" y="495"/>
                </a:lnTo>
                <a:cubicBezTo>
                  <a:pt x="16" y="484"/>
                  <a:pt x="0" y="492"/>
                  <a:pt x="0" y="514"/>
                </a:cubicBezTo>
                <a:lnTo>
                  <a:pt x="0" y="635"/>
                </a:lnTo>
                <a:cubicBezTo>
                  <a:pt x="0" y="657"/>
                  <a:pt x="16" y="666"/>
                  <a:pt x="35" y="654"/>
                </a:cubicBezTo>
                <a:lnTo>
                  <a:pt x="127" y="596"/>
                </a:lnTo>
                <a:cubicBezTo>
                  <a:pt x="146" y="584"/>
                  <a:pt x="146" y="565"/>
                  <a:pt x="127" y="553"/>
                </a:cubicBezTo>
                <a:close/>
                <a:moveTo>
                  <a:pt x="725" y="273"/>
                </a:moveTo>
                <a:lnTo>
                  <a:pt x="242" y="273"/>
                </a:lnTo>
                <a:cubicBezTo>
                  <a:pt x="220" y="273"/>
                  <a:pt x="202" y="291"/>
                  <a:pt x="202" y="313"/>
                </a:cubicBezTo>
                <a:lnTo>
                  <a:pt x="202" y="353"/>
                </a:lnTo>
                <a:cubicBezTo>
                  <a:pt x="202" y="375"/>
                  <a:pt x="220" y="394"/>
                  <a:pt x="242" y="394"/>
                </a:cubicBezTo>
                <a:lnTo>
                  <a:pt x="725" y="394"/>
                </a:lnTo>
                <a:cubicBezTo>
                  <a:pt x="747" y="394"/>
                  <a:pt x="765" y="375"/>
                  <a:pt x="765" y="353"/>
                </a:cubicBezTo>
                <a:lnTo>
                  <a:pt x="765" y="313"/>
                </a:lnTo>
                <a:cubicBezTo>
                  <a:pt x="765" y="291"/>
                  <a:pt x="747" y="273"/>
                  <a:pt x="725" y="273"/>
                </a:cubicBezTo>
                <a:close/>
                <a:moveTo>
                  <a:pt x="35" y="412"/>
                </a:moveTo>
                <a:lnTo>
                  <a:pt x="127" y="354"/>
                </a:lnTo>
                <a:cubicBezTo>
                  <a:pt x="146" y="343"/>
                  <a:pt x="145" y="325"/>
                  <a:pt x="126" y="315"/>
                </a:cubicBezTo>
                <a:lnTo>
                  <a:pt x="37" y="271"/>
                </a:lnTo>
                <a:cubicBezTo>
                  <a:pt x="17" y="261"/>
                  <a:pt x="0" y="271"/>
                  <a:pt x="0" y="293"/>
                </a:cubicBezTo>
                <a:lnTo>
                  <a:pt x="0" y="394"/>
                </a:lnTo>
                <a:cubicBezTo>
                  <a:pt x="0" y="416"/>
                  <a:pt x="16" y="424"/>
                  <a:pt x="35" y="412"/>
                </a:cubicBezTo>
                <a:close/>
                <a:moveTo>
                  <a:pt x="725" y="31"/>
                </a:moveTo>
                <a:lnTo>
                  <a:pt x="242" y="31"/>
                </a:lnTo>
                <a:cubicBezTo>
                  <a:pt x="220" y="31"/>
                  <a:pt x="202" y="49"/>
                  <a:pt x="202" y="71"/>
                </a:cubicBezTo>
                <a:lnTo>
                  <a:pt x="202" y="112"/>
                </a:lnTo>
                <a:cubicBezTo>
                  <a:pt x="202" y="134"/>
                  <a:pt x="220" y="152"/>
                  <a:pt x="242" y="152"/>
                </a:cubicBezTo>
                <a:lnTo>
                  <a:pt x="725" y="152"/>
                </a:lnTo>
                <a:cubicBezTo>
                  <a:pt x="747" y="152"/>
                  <a:pt x="765" y="134"/>
                  <a:pt x="765" y="112"/>
                </a:cubicBezTo>
                <a:lnTo>
                  <a:pt x="765" y="71"/>
                </a:lnTo>
                <a:cubicBezTo>
                  <a:pt x="765" y="49"/>
                  <a:pt x="747" y="31"/>
                  <a:pt x="725" y="31"/>
                </a:cubicBezTo>
                <a:close/>
                <a:moveTo>
                  <a:pt x="127" y="70"/>
                </a:moveTo>
                <a:lnTo>
                  <a:pt x="35" y="12"/>
                </a:lnTo>
                <a:cubicBezTo>
                  <a:pt x="16" y="0"/>
                  <a:pt x="0" y="9"/>
                  <a:pt x="0" y="31"/>
                </a:cubicBezTo>
                <a:lnTo>
                  <a:pt x="0" y="152"/>
                </a:lnTo>
                <a:cubicBezTo>
                  <a:pt x="0" y="174"/>
                  <a:pt x="16" y="183"/>
                  <a:pt x="35" y="171"/>
                </a:cubicBezTo>
                <a:lnTo>
                  <a:pt x="127" y="113"/>
                </a:lnTo>
                <a:cubicBezTo>
                  <a:pt x="146" y="101"/>
                  <a:pt x="146" y="82"/>
                  <a:pt x="127" y="70"/>
                </a:cubicBezTo>
                <a:close/>
              </a:path>
            </a:pathLst>
          </a:custGeom>
          <a:solidFill>
            <a:srgbClr val="244C5A"/>
          </a:solidFill>
          <a:ln>
            <a:noFill/>
          </a:ln>
        </p:spPr>
        <p:txBody>
          <a:bodyPr vert="horz" wrap="square" lIns="146078" tIns="73039" rIns="146078" bIns="73039" numCol="1" anchor="t" anchorCtr="0" compatLnSpc="1">
            <a:prstTxWarp prst="textNoShape">
              <a:avLst/>
            </a:prstTxWarp>
          </a:bodyPr>
          <a:lstStyle/>
          <a:p>
            <a:endParaRPr lang="en-US" sz="2876" dirty="0">
              <a:solidFill>
                <a:srgbClr val="121617"/>
              </a:solidFill>
            </a:endParaRPr>
          </a:p>
        </p:txBody>
      </p:sp>
      <p:sp>
        <p:nvSpPr>
          <p:cNvPr id="8" name="TextBox 7">
            <a:extLst>
              <a:ext uri="{FF2B5EF4-FFF2-40B4-BE49-F238E27FC236}">
                <a16:creationId xmlns:a16="http://schemas.microsoft.com/office/drawing/2014/main" id="{73E02224-F0DC-1436-4B3D-DF0597741353}"/>
              </a:ext>
            </a:extLst>
          </p:cNvPr>
          <p:cNvSpPr txBox="1"/>
          <p:nvPr/>
        </p:nvSpPr>
        <p:spPr>
          <a:xfrm>
            <a:off x="6137044" y="396565"/>
            <a:ext cx="6162694" cy="461665"/>
          </a:xfrm>
          <a:prstGeom prst="rect">
            <a:avLst/>
          </a:prstGeom>
          <a:noFill/>
        </p:spPr>
        <p:txBody>
          <a:bodyPr wrap="square">
            <a:spAutoFit/>
          </a:bodyPr>
          <a:lstStyle/>
          <a:p>
            <a:pPr algn="l"/>
            <a:r>
              <a:rPr lang="en-US" sz="2400" b="1" i="0" dirty="0">
                <a:effectLst/>
                <a:latin typeface="Source Sans Pro" panose="020B0503030403020204" pitchFamily="34" charset="0"/>
                <a:ea typeface="Source Sans Pro" panose="020B0503030403020204" pitchFamily="34" charset="0"/>
                <a:cs typeface="Times New Roman" panose="02020603050405020304" pitchFamily="18" charset="0"/>
              </a:rPr>
              <a:t>News and Alerts - SmartTax Introduction </a:t>
            </a:r>
          </a:p>
        </p:txBody>
      </p:sp>
      <p:grpSp>
        <p:nvGrpSpPr>
          <p:cNvPr id="9" name="Group 8">
            <a:extLst>
              <a:ext uri="{FF2B5EF4-FFF2-40B4-BE49-F238E27FC236}">
                <a16:creationId xmlns:a16="http://schemas.microsoft.com/office/drawing/2014/main" id="{93C6C5E5-2C4D-FCC3-2283-15BA1876A6E7}"/>
              </a:ext>
            </a:extLst>
          </p:cNvPr>
          <p:cNvGrpSpPr/>
          <p:nvPr/>
        </p:nvGrpSpPr>
        <p:grpSpPr>
          <a:xfrm>
            <a:off x="3448416" y="311356"/>
            <a:ext cx="1743075" cy="887139"/>
            <a:chOff x="2838014" y="544976"/>
            <a:chExt cx="2770176" cy="1451056"/>
          </a:xfrm>
        </p:grpSpPr>
        <p:grpSp>
          <p:nvGrpSpPr>
            <p:cNvPr id="13" name="Group 12">
              <a:extLst>
                <a:ext uri="{FF2B5EF4-FFF2-40B4-BE49-F238E27FC236}">
                  <a16:creationId xmlns:a16="http://schemas.microsoft.com/office/drawing/2014/main" id="{568D6791-3F90-AAA2-B7F2-ACCACEEE9FC5}"/>
                </a:ext>
              </a:extLst>
            </p:cNvPr>
            <p:cNvGrpSpPr/>
            <p:nvPr/>
          </p:nvGrpSpPr>
          <p:grpSpPr>
            <a:xfrm>
              <a:off x="4191992" y="544976"/>
              <a:ext cx="1416198" cy="1451056"/>
              <a:chOff x="4460489" y="550390"/>
              <a:chExt cx="1416199" cy="1451056"/>
            </a:xfrm>
          </p:grpSpPr>
          <p:sp>
            <p:nvSpPr>
              <p:cNvPr id="16" name="Rectangle 15">
                <a:extLst>
                  <a:ext uri="{FF2B5EF4-FFF2-40B4-BE49-F238E27FC236}">
                    <a16:creationId xmlns:a16="http://schemas.microsoft.com/office/drawing/2014/main" id="{55E2EF49-2048-D86E-1625-65F4D84A65E2}"/>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F6DE634-C083-2BCD-750E-063898356D18}"/>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C4371712-1891-5008-5646-A2F073EE883E}"/>
                </a:ext>
              </a:extLst>
            </p:cNvPr>
            <p:cNvSpPr/>
            <p:nvPr/>
          </p:nvSpPr>
          <p:spPr>
            <a:xfrm>
              <a:off x="2838014" y="997358"/>
              <a:ext cx="1050139" cy="521584"/>
            </a:xfrm>
            <a:prstGeom prst="rect">
              <a:avLst/>
            </a:prstGeom>
            <a:gradFill flip="none" rotWithShape="1">
              <a:gsLst>
                <a:gs pos="0">
                  <a:srgbClr val="009CDE">
                    <a:tint val="66000"/>
                    <a:satMod val="160000"/>
                  </a:srgbClr>
                </a:gs>
                <a:gs pos="50000">
                  <a:srgbClr val="009CDE">
                    <a:tint val="44500"/>
                    <a:satMod val="160000"/>
                  </a:srgbClr>
                </a:gs>
                <a:gs pos="100000">
                  <a:srgbClr val="009CDE">
                    <a:tint val="23500"/>
                    <a:satMod val="160000"/>
                  </a:srgbClr>
                </a:gs>
              </a:gsLst>
              <a:lin ang="5400000" scaled="1"/>
              <a:tileRect/>
            </a:gradFill>
            <a:ln>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05B47D4D-8A2E-E74B-F746-AC20B6D9DF2F}"/>
              </a:ext>
            </a:extLst>
          </p:cNvPr>
          <p:cNvPicPr>
            <a:picLocks noChangeAspect="1"/>
          </p:cNvPicPr>
          <p:nvPr/>
        </p:nvPicPr>
        <p:blipFill>
          <a:blip r:embed="rId6"/>
          <a:stretch>
            <a:fillRect/>
          </a:stretch>
        </p:blipFill>
        <p:spPr>
          <a:xfrm>
            <a:off x="4444730" y="575753"/>
            <a:ext cx="576974" cy="564954"/>
          </a:xfrm>
          <a:prstGeom prst="rect">
            <a:avLst/>
          </a:prstGeom>
        </p:spPr>
      </p:pic>
      <p:sp>
        <p:nvSpPr>
          <p:cNvPr id="14" name="TextBox 13">
            <a:extLst>
              <a:ext uri="{FF2B5EF4-FFF2-40B4-BE49-F238E27FC236}">
                <a16:creationId xmlns:a16="http://schemas.microsoft.com/office/drawing/2014/main" id="{24320DD2-2E83-5DCD-67C2-7FEA28DE1D18}"/>
              </a:ext>
            </a:extLst>
          </p:cNvPr>
          <p:cNvSpPr txBox="1"/>
          <p:nvPr/>
        </p:nvSpPr>
        <p:spPr>
          <a:xfrm>
            <a:off x="3506677" y="2075078"/>
            <a:ext cx="536969" cy="369332"/>
          </a:xfrm>
          <a:prstGeom prst="rect">
            <a:avLst/>
          </a:prstGeom>
          <a:noFill/>
        </p:spPr>
        <p:txBody>
          <a:bodyPr wrap="square" rtlCol="0">
            <a:spAutoFit/>
          </a:bodyPr>
          <a:lstStyle/>
          <a:p>
            <a:pPr algn="ctr"/>
            <a:r>
              <a:rPr lang="en-US" dirty="0"/>
              <a:t>4-8</a:t>
            </a:r>
          </a:p>
        </p:txBody>
      </p:sp>
      <p:sp>
        <p:nvSpPr>
          <p:cNvPr id="23" name="TextBox 22">
            <a:extLst>
              <a:ext uri="{FF2B5EF4-FFF2-40B4-BE49-F238E27FC236}">
                <a16:creationId xmlns:a16="http://schemas.microsoft.com/office/drawing/2014/main" id="{4F0B5B7A-3525-3549-3575-34B4176D8F16}"/>
              </a:ext>
            </a:extLst>
          </p:cNvPr>
          <p:cNvSpPr txBox="1"/>
          <p:nvPr/>
        </p:nvSpPr>
        <p:spPr>
          <a:xfrm>
            <a:off x="3540757" y="562706"/>
            <a:ext cx="459132" cy="369332"/>
          </a:xfrm>
          <a:prstGeom prst="rect">
            <a:avLst/>
          </a:prstGeom>
          <a:noFill/>
        </p:spPr>
        <p:txBody>
          <a:bodyPr wrap="square" rtlCol="0">
            <a:spAutoFit/>
          </a:bodyPr>
          <a:lstStyle/>
          <a:p>
            <a:pPr algn="ctr"/>
            <a:r>
              <a:rPr lang="en-US" dirty="0"/>
              <a:t>3</a:t>
            </a:r>
          </a:p>
        </p:txBody>
      </p:sp>
      <p:sp>
        <p:nvSpPr>
          <p:cNvPr id="29" name="TextBox 28">
            <a:extLst>
              <a:ext uri="{FF2B5EF4-FFF2-40B4-BE49-F238E27FC236}">
                <a16:creationId xmlns:a16="http://schemas.microsoft.com/office/drawing/2014/main" id="{2345789D-AE25-A531-9C1B-047B5305B947}"/>
              </a:ext>
            </a:extLst>
          </p:cNvPr>
          <p:cNvSpPr txBox="1"/>
          <p:nvPr/>
        </p:nvSpPr>
        <p:spPr>
          <a:xfrm>
            <a:off x="3448416" y="3728376"/>
            <a:ext cx="716556" cy="371820"/>
          </a:xfrm>
          <a:prstGeom prst="rect">
            <a:avLst/>
          </a:prstGeom>
          <a:gradFill flip="none" rotWithShape="1">
            <a:gsLst>
              <a:gs pos="0">
                <a:srgbClr val="009CDE">
                  <a:tint val="66000"/>
                  <a:satMod val="160000"/>
                </a:srgbClr>
              </a:gs>
              <a:gs pos="50000">
                <a:srgbClr val="009CDE">
                  <a:tint val="44500"/>
                  <a:satMod val="160000"/>
                </a:srgbClr>
              </a:gs>
              <a:gs pos="100000">
                <a:srgbClr val="009CDE">
                  <a:tint val="23500"/>
                  <a:satMod val="160000"/>
                </a:srgbClr>
              </a:gs>
            </a:gsLst>
            <a:lin ang="5400000" scaled="1"/>
            <a:tileRect/>
          </a:gradFill>
          <a:ln w="12700">
            <a:solidFill>
              <a:srgbClr val="009CDE"/>
            </a:solidFill>
          </a:ln>
        </p:spPr>
        <p:txBody>
          <a:bodyPr wrap="square" rtlCol="0">
            <a:spAutoFit/>
          </a:bodyPr>
          <a:lstStyle/>
          <a:p>
            <a:pPr algn="ctr"/>
            <a:r>
              <a:rPr lang="en-US" dirty="0"/>
              <a:t>9 -10</a:t>
            </a:r>
          </a:p>
        </p:txBody>
      </p:sp>
      <p:sp>
        <p:nvSpPr>
          <p:cNvPr id="30" name="TextBox 29">
            <a:extLst>
              <a:ext uri="{FF2B5EF4-FFF2-40B4-BE49-F238E27FC236}">
                <a16:creationId xmlns:a16="http://schemas.microsoft.com/office/drawing/2014/main" id="{16D470B2-B681-A5CC-825A-8F115A89330B}"/>
              </a:ext>
            </a:extLst>
          </p:cNvPr>
          <p:cNvSpPr txBox="1"/>
          <p:nvPr/>
        </p:nvSpPr>
        <p:spPr>
          <a:xfrm>
            <a:off x="3448416" y="5305083"/>
            <a:ext cx="716563" cy="369332"/>
          </a:xfrm>
          <a:prstGeom prst="rect">
            <a:avLst/>
          </a:prstGeom>
          <a:gradFill flip="none" rotWithShape="1">
            <a:gsLst>
              <a:gs pos="0">
                <a:srgbClr val="009CDE">
                  <a:tint val="66000"/>
                  <a:satMod val="160000"/>
                </a:srgbClr>
              </a:gs>
              <a:gs pos="50000">
                <a:srgbClr val="009CDE">
                  <a:tint val="44500"/>
                  <a:satMod val="160000"/>
                </a:srgbClr>
              </a:gs>
              <a:gs pos="100000">
                <a:srgbClr val="009CDE">
                  <a:tint val="23500"/>
                  <a:satMod val="160000"/>
                </a:srgbClr>
              </a:gs>
            </a:gsLst>
            <a:lin ang="5400000" scaled="1"/>
            <a:tileRect/>
          </a:gradFill>
          <a:ln w="12700">
            <a:solidFill>
              <a:srgbClr val="009CDE"/>
            </a:solidFill>
          </a:ln>
        </p:spPr>
        <p:txBody>
          <a:bodyPr wrap="square" rtlCol="0">
            <a:spAutoFit/>
          </a:bodyPr>
          <a:lstStyle/>
          <a:p>
            <a:pPr algn="ctr"/>
            <a:r>
              <a:rPr lang="en-US" dirty="0"/>
              <a:t>11-13</a:t>
            </a:r>
          </a:p>
        </p:txBody>
      </p:sp>
    </p:spTree>
    <p:extLst>
      <p:ext uri="{BB962C8B-B14F-4D97-AF65-F5344CB8AC3E}">
        <p14:creationId xmlns:p14="http://schemas.microsoft.com/office/powerpoint/2010/main" val="20133495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86AD4E55-E9F7-E5CC-2A68-F81CA339BB50}"/>
              </a:ext>
            </a:extLst>
          </p:cNvPr>
          <p:cNvSpPr/>
          <p:nvPr/>
        </p:nvSpPr>
        <p:spPr>
          <a:xfrm>
            <a:off x="0" y="4921624"/>
            <a:ext cx="3748515" cy="1924620"/>
          </a:xfrm>
          <a:prstGeom prst="rtTriangle">
            <a:avLst/>
          </a:prstGeom>
          <a:blipFill dpi="0" rotWithShape="1">
            <a:blip r:embed="rId2">
              <a:alphaModFix amt="4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7DBBC3-7EE1-9C33-34E4-16E598BE1275}"/>
              </a:ext>
            </a:extLst>
          </p:cNvPr>
          <p:cNvSpPr>
            <a:spLocks noGrp="1"/>
          </p:cNvSpPr>
          <p:nvPr>
            <p:ph type="title"/>
          </p:nvPr>
        </p:nvSpPr>
        <p:spPr>
          <a:xfrm>
            <a:off x="926356" y="203533"/>
            <a:ext cx="10515600" cy="962025"/>
          </a:xfrm>
        </p:spPr>
        <p:txBody>
          <a:bodyPr>
            <a:noAutofit/>
          </a:bodyPr>
          <a:lstStyle/>
          <a:p>
            <a:pPr algn="ctr"/>
            <a:r>
              <a:rPr lang="en-US" b="1" dirty="0">
                <a:latin typeface="Source Sans Pro" panose="020B0503030403020204" pitchFamily="34" charset="0"/>
                <a:ea typeface="Source Sans Pro" panose="020B0503030403020204" pitchFamily="34" charset="0"/>
                <a:cs typeface="Times New Roman" panose="02020603050405020304" pitchFamily="18" charset="0"/>
              </a:rPr>
              <a:t>News and Alerts – SmartTax Introduction</a:t>
            </a:r>
          </a:p>
        </p:txBody>
      </p:sp>
      <p:sp>
        <p:nvSpPr>
          <p:cNvPr id="14" name="TextBox 13">
            <a:extLst>
              <a:ext uri="{FF2B5EF4-FFF2-40B4-BE49-F238E27FC236}">
                <a16:creationId xmlns:a16="http://schemas.microsoft.com/office/drawing/2014/main" id="{B370C438-3663-AB1F-FA6B-76D41BAA97B1}"/>
              </a:ext>
            </a:extLst>
          </p:cNvPr>
          <p:cNvSpPr txBox="1"/>
          <p:nvPr/>
        </p:nvSpPr>
        <p:spPr>
          <a:xfrm>
            <a:off x="0" y="6488668"/>
            <a:ext cx="571500" cy="369332"/>
          </a:xfrm>
          <a:prstGeom prst="rect">
            <a:avLst/>
          </a:prstGeom>
          <a:noFill/>
        </p:spPr>
        <p:txBody>
          <a:bodyPr wrap="square" rtlCol="0">
            <a:spAutoFit/>
          </a:bodyPr>
          <a:lstStyle/>
          <a:p>
            <a:pPr algn="ctr"/>
            <a:r>
              <a:rPr lang="en-US" dirty="0"/>
              <a:t>3</a:t>
            </a:r>
          </a:p>
        </p:txBody>
      </p:sp>
      <p:sp>
        <p:nvSpPr>
          <p:cNvPr id="4" name="TextBox 3">
            <a:extLst>
              <a:ext uri="{FF2B5EF4-FFF2-40B4-BE49-F238E27FC236}">
                <a16:creationId xmlns:a16="http://schemas.microsoft.com/office/drawing/2014/main" id="{0AF5259C-DA77-601C-83AB-A6FA6FF5146E}"/>
              </a:ext>
            </a:extLst>
          </p:cNvPr>
          <p:cNvSpPr txBox="1"/>
          <p:nvPr/>
        </p:nvSpPr>
        <p:spPr>
          <a:xfrm>
            <a:off x="791420" y="1280009"/>
            <a:ext cx="10650536" cy="3785652"/>
          </a:xfrm>
          <a:prstGeom prst="rect">
            <a:avLst/>
          </a:prstGeom>
          <a:noFill/>
        </p:spPr>
        <p:txBody>
          <a:bodyPr wrap="square" rtlCol="0">
            <a:spAutoFit/>
          </a:bodyPr>
          <a:lstStyle/>
          <a:p>
            <a:pPr algn="ctr"/>
            <a:r>
              <a:rPr lang="en-US" sz="1600" dirty="0">
                <a:latin typeface="Source Sans Pro" panose="020B0503030403020204" pitchFamily="34" charset="0"/>
                <a:ea typeface="Source Sans Pro" panose="020B0503030403020204" pitchFamily="34" charset="0"/>
              </a:rPr>
              <a:t>	Welcome to SmartTax, our new home for user-friendly public records and prospecting. We proudly introduce this addition to SmartMLS products. </a:t>
            </a:r>
          </a:p>
          <a:p>
            <a:pPr marL="285750" indent="-285750">
              <a:buFont typeface="Arial" panose="020B0604020202020204" pitchFamily="34" charset="0"/>
              <a:buChar char="•"/>
            </a:pPr>
            <a:endParaRPr lang="en-US" sz="16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The SmartTax system is a customizable records system that brings information into one dynamic program. In addition to delivering robust public tax information for all 169 Connecticut municipalities, the SmartTax system provides access to sales and mortgage histories, warranty deeds, interactive GIS plat maps, area demographics, and more.</a:t>
            </a:r>
          </a:p>
          <a:p>
            <a:pPr marL="285750" indent="-285750">
              <a:buFont typeface="Arial" panose="020B0604020202020204" pitchFamily="34" charset="0"/>
              <a:buChar char="•"/>
            </a:pPr>
            <a:endParaRPr lang="en-US" sz="16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Here are some ways to best utilize SmartTax:</a:t>
            </a:r>
          </a:p>
          <a:p>
            <a:pPr marL="1200150" lvl="2"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Generate quick or advanced comparable reports</a:t>
            </a:r>
          </a:p>
          <a:p>
            <a:pPr marL="1200150" lvl="2"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Export and print mailing labels</a:t>
            </a:r>
          </a:p>
          <a:p>
            <a:pPr marL="1200150" lvl="2"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Work from anywhere with full mobile access and functionality</a:t>
            </a:r>
          </a:p>
          <a:p>
            <a:pPr marL="1200150" lvl="2"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Create and save custom public records searches and reports</a:t>
            </a:r>
          </a:p>
          <a:p>
            <a:pPr marL="1200150" lvl="2"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Branding with personal preferences </a:t>
            </a:r>
          </a:p>
          <a:p>
            <a:endParaRPr lang="en-US" sz="1600" dirty="0">
              <a:latin typeface="Source Sans Pro" panose="020B0503030403020204" pitchFamily="34" charset="0"/>
              <a:ea typeface="Source Sans Pro" panose="020B0503030403020204" pitchFamily="34" charset="0"/>
            </a:endParaRPr>
          </a:p>
          <a:p>
            <a:pPr algn="ctr"/>
            <a:r>
              <a:rPr lang="en-US" sz="1600" dirty="0">
                <a:latin typeface="Source Sans Pro" panose="020B0503030403020204" pitchFamily="34" charset="0"/>
                <a:ea typeface="Source Sans Pro" panose="020B0503030403020204" pitchFamily="34" charset="0"/>
              </a:rPr>
              <a:t>Scan the below QR code to access to the SmartDesk information on SmartTax. </a:t>
            </a:r>
          </a:p>
        </p:txBody>
      </p:sp>
      <p:pic>
        <p:nvPicPr>
          <p:cNvPr id="8" name="Picture 7" descr="Logo&#10;&#10;Description automatically generated">
            <a:extLst>
              <a:ext uri="{FF2B5EF4-FFF2-40B4-BE49-F238E27FC236}">
                <a16:creationId xmlns:a16="http://schemas.microsoft.com/office/drawing/2014/main" id="{7C51C6BD-693E-0A3F-F28B-36176A93C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515" y="5609173"/>
            <a:ext cx="4871282" cy="855173"/>
          </a:xfrm>
          <a:prstGeom prst="rect">
            <a:avLst/>
          </a:prstGeom>
        </p:spPr>
      </p:pic>
      <p:pic>
        <p:nvPicPr>
          <p:cNvPr id="12" name="Picture 11">
            <a:extLst>
              <a:ext uri="{FF2B5EF4-FFF2-40B4-BE49-F238E27FC236}">
                <a16:creationId xmlns:a16="http://schemas.microsoft.com/office/drawing/2014/main" id="{7AA2DCDC-1AA7-5DA3-FDE2-8F56CB5571F3}"/>
              </a:ext>
            </a:extLst>
          </p:cNvPr>
          <p:cNvPicPr>
            <a:picLocks noChangeAspect="1"/>
          </p:cNvPicPr>
          <p:nvPr/>
        </p:nvPicPr>
        <p:blipFill>
          <a:blip r:embed="rId4"/>
          <a:stretch>
            <a:fillRect/>
          </a:stretch>
        </p:blipFill>
        <p:spPr>
          <a:xfrm>
            <a:off x="10222990" y="4764073"/>
            <a:ext cx="1625755" cy="1625755"/>
          </a:xfrm>
          <a:prstGeom prst="rect">
            <a:avLst/>
          </a:prstGeom>
        </p:spPr>
      </p:pic>
      <p:pic>
        <p:nvPicPr>
          <p:cNvPr id="20" name="Picture 19" descr="Icon&#10;&#10;Description automatically generated">
            <a:extLst>
              <a:ext uri="{FF2B5EF4-FFF2-40B4-BE49-F238E27FC236}">
                <a16:creationId xmlns:a16="http://schemas.microsoft.com/office/drawing/2014/main" id="{98C6BA35-FBB1-2090-E528-9AC7E582C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44" y="1165558"/>
            <a:ext cx="664102" cy="664102"/>
          </a:xfrm>
          <a:prstGeom prst="rect">
            <a:avLst/>
          </a:prstGeom>
        </p:spPr>
      </p:pic>
    </p:spTree>
    <p:extLst>
      <p:ext uri="{BB962C8B-B14F-4D97-AF65-F5344CB8AC3E}">
        <p14:creationId xmlns:p14="http://schemas.microsoft.com/office/powerpoint/2010/main" val="36884154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BBC3-7EE1-9C33-34E4-16E598BE1275}"/>
              </a:ext>
            </a:extLst>
          </p:cNvPr>
          <p:cNvSpPr>
            <a:spLocks noGrp="1"/>
          </p:cNvSpPr>
          <p:nvPr>
            <p:ph type="title"/>
          </p:nvPr>
        </p:nvSpPr>
        <p:spPr>
          <a:xfrm>
            <a:off x="636755" y="78343"/>
            <a:ext cx="10515600" cy="962025"/>
          </a:xfrm>
        </p:spPr>
        <p:txBody>
          <a:bodyPr>
            <a:noAutofit/>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Market Update – Connecticut Overview</a:t>
            </a:r>
          </a:p>
        </p:txBody>
      </p:sp>
      <p:sp>
        <p:nvSpPr>
          <p:cNvPr id="14" name="TextBox 13">
            <a:extLst>
              <a:ext uri="{FF2B5EF4-FFF2-40B4-BE49-F238E27FC236}">
                <a16:creationId xmlns:a16="http://schemas.microsoft.com/office/drawing/2014/main" id="{B370C438-3663-AB1F-FA6B-76D41BAA97B1}"/>
              </a:ext>
            </a:extLst>
          </p:cNvPr>
          <p:cNvSpPr txBox="1"/>
          <p:nvPr/>
        </p:nvSpPr>
        <p:spPr>
          <a:xfrm>
            <a:off x="65255" y="6410325"/>
            <a:ext cx="571500" cy="369332"/>
          </a:xfrm>
          <a:prstGeom prst="rect">
            <a:avLst/>
          </a:prstGeom>
          <a:noFill/>
        </p:spPr>
        <p:txBody>
          <a:bodyPr wrap="square" rtlCol="0">
            <a:spAutoFit/>
          </a:bodyPr>
          <a:lstStyle/>
          <a:p>
            <a:pPr algn="ctr"/>
            <a:r>
              <a:rPr lang="en-US" dirty="0"/>
              <a:t>4</a:t>
            </a:r>
          </a:p>
        </p:txBody>
      </p:sp>
      <p:sp>
        <p:nvSpPr>
          <p:cNvPr id="4" name="TextBox 3">
            <a:extLst>
              <a:ext uri="{FF2B5EF4-FFF2-40B4-BE49-F238E27FC236}">
                <a16:creationId xmlns:a16="http://schemas.microsoft.com/office/drawing/2014/main" id="{59BC4314-52D7-3B42-6B06-824192A1317C}"/>
              </a:ext>
            </a:extLst>
          </p:cNvPr>
          <p:cNvSpPr txBox="1"/>
          <p:nvPr/>
        </p:nvSpPr>
        <p:spPr>
          <a:xfrm>
            <a:off x="557212" y="1239738"/>
            <a:ext cx="11077575" cy="4801314"/>
          </a:xfrm>
          <a:prstGeom prst="rect">
            <a:avLst/>
          </a:prstGeom>
          <a:noFill/>
        </p:spPr>
        <p:txBody>
          <a:bodyPr wrap="square" rtlCol="0">
            <a:spAutoFit/>
          </a:bodyPr>
          <a:lstStyle/>
          <a:p>
            <a:pPr lvl="1"/>
            <a:r>
              <a:rPr lang="en-US" dirty="0">
                <a:latin typeface="Source Sans Pro" panose="020B0503030403020204" pitchFamily="34" charset="0"/>
                <a:ea typeface="Source Sans Pro" panose="020B0503030403020204" pitchFamily="34" charset="0"/>
              </a:rPr>
              <a:t>The U.S. housing market began the year in a state of rebalance, with many buyers and sellers remaining cautious while they wait to see where the market is headed. </a:t>
            </a:r>
            <a:endParaRPr lang="en-US" dirty="0"/>
          </a:p>
          <a:p>
            <a:pPr lvl="1"/>
            <a:endParaRPr lang="en-US" dirty="0"/>
          </a:p>
          <a:p>
            <a:pPr marL="742950" lvl="1" indent="-285750">
              <a:buFont typeface="Arial" panose="020B0604020202020204" pitchFamily="34" charset="0"/>
              <a:buChar char="•"/>
            </a:pPr>
            <a:r>
              <a:rPr lang="en-US" dirty="0"/>
              <a:t>Seller concessions have made a comeback, giving buyers more time and negotiating power when shopping for a home. </a:t>
            </a:r>
          </a:p>
          <a:p>
            <a:pPr marL="742950" lvl="1" indent="-285750">
              <a:buFont typeface="Arial" panose="020B0604020202020204" pitchFamily="34" charset="0"/>
              <a:buChar char="•"/>
            </a:pPr>
            <a:r>
              <a:rPr lang="en-US" dirty="0"/>
              <a:t>Mortgage rates declined steadily throughout January, falling to their lowest level since September 2022. Lower rates should aid in affordability and may soon lead to an uptick in market activity ahead of the spring selling season. </a:t>
            </a:r>
          </a:p>
          <a:p>
            <a:pPr marL="742950" lvl="1" indent="-285750">
              <a:buFont typeface="Arial" panose="020B0604020202020204" pitchFamily="34" charset="0"/>
              <a:buChar char="•"/>
            </a:pPr>
            <a:endParaRPr lang="en-US" dirty="0">
              <a:latin typeface="Source Sans Pro" panose="020B0503030403020204" pitchFamily="34" charset="0"/>
              <a:ea typeface="Source Sans Pro" panose="020B0503030403020204" pitchFamily="34" charset="0"/>
            </a:endParaRPr>
          </a:p>
          <a:p>
            <a:pPr lvl="1"/>
            <a:r>
              <a:rPr lang="en-US" dirty="0">
                <a:latin typeface="Source Sans Pro" panose="020B0503030403020204" pitchFamily="34" charset="0"/>
                <a:ea typeface="Source Sans Pro" panose="020B0503030403020204" pitchFamily="34" charset="0"/>
              </a:rPr>
              <a:t>Here are some January highlights: </a:t>
            </a:r>
          </a:p>
          <a:p>
            <a:pPr lvl="1"/>
            <a:endParaRPr lang="en-US" dirty="0">
              <a:latin typeface="Source Sans Pro" panose="020B0503030403020204" pitchFamily="34" charset="0"/>
              <a:ea typeface="Source Sans Pro" panose="020B0503030403020204" pitchFamily="34" charset="0"/>
            </a:endParaRPr>
          </a:p>
          <a:p>
            <a:pPr marL="742950" lvl="1" indent="-285750">
              <a:buFont typeface="Arial" panose="020B0604020202020204" pitchFamily="34" charset="0"/>
              <a:buChar char="•"/>
            </a:pPr>
            <a:r>
              <a:rPr lang="en-US" dirty="0"/>
              <a:t>Median Sales Price increased 1.5% to $339,950 for Single Family homes and 9.8% to $225,000 for Townhouse/Condo homes. </a:t>
            </a:r>
          </a:p>
          <a:p>
            <a:pPr marL="742950" lvl="1" indent="-285750">
              <a:buFont typeface="Arial" panose="020B0604020202020204" pitchFamily="34" charset="0"/>
              <a:buChar char="•"/>
            </a:pPr>
            <a:r>
              <a:rPr lang="en-US" dirty="0"/>
              <a:t>Days on Market decreased 10.6% for Single Family homes and 8.7 % for Townhouse/Condo homes. </a:t>
            </a:r>
            <a:endParaRPr lang="en-US" dirty="0">
              <a:latin typeface="Source Sans Pro" panose="020B0503030403020204" pitchFamily="34" charset="0"/>
              <a:ea typeface="Source Sans Pro" panose="020B0503030403020204" pitchFamily="34" charset="0"/>
            </a:endParaRPr>
          </a:p>
          <a:p>
            <a:pPr algn="ctr"/>
            <a:endParaRPr lang="en-US" dirty="0">
              <a:latin typeface="Source Sans Pro" panose="020B0503030403020204" pitchFamily="34" charset="0"/>
              <a:ea typeface="Source Sans Pro" panose="020B0503030403020204" pitchFamily="34" charset="0"/>
              <a:hlinkClick r:id="rId2"/>
            </a:endParaRPr>
          </a:p>
          <a:p>
            <a:pPr algn="ctr"/>
            <a:r>
              <a:rPr lang="en-US" dirty="0">
                <a:latin typeface="Source Sans Pro" panose="020B0503030403020204" pitchFamily="34" charset="0"/>
                <a:ea typeface="Source Sans Pro" panose="020B0503030403020204" pitchFamily="34" charset="0"/>
                <a:hlinkClick r:id="rId2"/>
              </a:rPr>
              <a:t>CLICK HERE</a:t>
            </a:r>
            <a:r>
              <a:rPr lang="en-US" dirty="0">
                <a:latin typeface="Source Sans Pro" panose="020B0503030403020204" pitchFamily="34" charset="0"/>
                <a:ea typeface="Source Sans Pro" panose="020B0503030403020204" pitchFamily="34" charset="0"/>
              </a:rPr>
              <a:t> review the full overview of Connecticut Metrics. </a:t>
            </a:r>
          </a:p>
          <a:p>
            <a:endParaRPr lang="en-US" dirty="0"/>
          </a:p>
        </p:txBody>
      </p:sp>
      <p:sp>
        <p:nvSpPr>
          <p:cNvPr id="3" name="Right Triangle 2">
            <a:extLst>
              <a:ext uri="{FF2B5EF4-FFF2-40B4-BE49-F238E27FC236}">
                <a16:creationId xmlns:a16="http://schemas.microsoft.com/office/drawing/2014/main" id="{B6C672EA-C3DA-9252-1C54-1228C19682D9}"/>
              </a:ext>
            </a:extLst>
          </p:cNvPr>
          <p:cNvSpPr/>
          <p:nvPr/>
        </p:nvSpPr>
        <p:spPr>
          <a:xfrm>
            <a:off x="0" y="5353634"/>
            <a:ext cx="2714625" cy="1504366"/>
          </a:xfrm>
          <a:prstGeom prst="rtTriangle">
            <a:avLst/>
          </a:prstGeom>
          <a:blipFill>
            <a:blip r:embed="rId3">
              <a:alphaModFix amt="35000"/>
              <a:extLst>
                <a:ext uri="{28A0092B-C50C-407E-A947-70E740481C1C}">
                  <a14:useLocalDpi xmlns:a14="http://schemas.microsoft.com/office/drawing/2010/main" val="0"/>
                </a:ext>
              </a:extLst>
            </a:blip>
            <a:stretch>
              <a:fillRect/>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D63002E-6079-80E8-6907-F1F2557B3886}"/>
              </a:ext>
            </a:extLst>
          </p:cNvPr>
          <p:cNvSpPr txBox="1"/>
          <p:nvPr/>
        </p:nvSpPr>
        <p:spPr>
          <a:xfrm>
            <a:off x="3271837" y="6240423"/>
            <a:ext cx="6038849" cy="253916"/>
          </a:xfrm>
          <a:prstGeom prst="rect">
            <a:avLst/>
          </a:prstGeom>
          <a:noFill/>
        </p:spPr>
        <p:txBody>
          <a:bodyPr wrap="square" rtlCol="0">
            <a:spAutoFit/>
          </a:bodyPr>
          <a:lstStyle/>
          <a:p>
            <a:pPr algn="ctr"/>
            <a:r>
              <a:rPr lang="en-US" sz="1050" dirty="0"/>
              <a:t>The following data is current as of February 8, 2023. All data from SmartMLS. Report © 2023 ShowingTime</a:t>
            </a:r>
          </a:p>
        </p:txBody>
      </p:sp>
      <p:pic>
        <p:nvPicPr>
          <p:cNvPr id="6" name="Picture 5" descr="Icon&#10;&#10;Description automatically generated">
            <a:extLst>
              <a:ext uri="{FF2B5EF4-FFF2-40B4-BE49-F238E27FC236}">
                <a16:creationId xmlns:a16="http://schemas.microsoft.com/office/drawing/2014/main" id="{8283BF98-01F4-2C8B-33B4-473EEAC3D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4226" y="6388992"/>
            <a:ext cx="2322892" cy="305995"/>
          </a:xfrm>
          <a:prstGeom prst="rect">
            <a:avLst/>
          </a:prstGeom>
        </p:spPr>
      </p:pic>
    </p:spTree>
    <p:extLst>
      <p:ext uri="{BB962C8B-B14F-4D97-AF65-F5344CB8AC3E}">
        <p14:creationId xmlns:p14="http://schemas.microsoft.com/office/powerpoint/2010/main" val="877187727"/>
      </p:ext>
    </p:extLst>
  </p:cSld>
  <p:clrMapOvr>
    <a:masterClrMapping/>
  </p:clrMapOvr>
  <mc:AlternateContent xmlns:mc="http://schemas.openxmlformats.org/markup-compatibility/2006" xmlns:p14="http://schemas.microsoft.com/office/powerpoint/2010/main">
    <mc:Choice Requires="p14">
      <p:transition spd="slow" p14:dur="1750" advTm="110">
        <p14:reveal/>
      </p:transition>
    </mc:Choice>
    <mc:Fallback xmlns="">
      <p:transition spd="slow" advTm="11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3966-2B41-2613-283C-1691BCA863A6}"/>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28A936E7-4B48-371C-8632-006814DA81BE}"/>
              </a:ext>
            </a:extLst>
          </p:cNvPr>
          <p:cNvPicPr>
            <a:picLocks noChangeAspect="1"/>
          </p:cNvPicPr>
          <p:nvPr/>
        </p:nvPicPr>
        <p:blipFill>
          <a:blip r:embed="rId2"/>
          <a:stretch>
            <a:fillRect/>
          </a:stretch>
        </p:blipFill>
        <p:spPr>
          <a:xfrm>
            <a:off x="838200" y="177764"/>
            <a:ext cx="10732065" cy="6502471"/>
          </a:xfrm>
          <a:prstGeom prst="rect">
            <a:avLst/>
          </a:prstGeom>
        </p:spPr>
      </p:pic>
      <p:sp>
        <p:nvSpPr>
          <p:cNvPr id="7" name="TextBox 6">
            <a:extLst>
              <a:ext uri="{FF2B5EF4-FFF2-40B4-BE49-F238E27FC236}">
                <a16:creationId xmlns:a16="http://schemas.microsoft.com/office/drawing/2014/main" id="{4D9748B4-01AB-2C79-27AD-18E59010FD37}"/>
              </a:ext>
            </a:extLst>
          </p:cNvPr>
          <p:cNvSpPr txBox="1"/>
          <p:nvPr/>
        </p:nvSpPr>
        <p:spPr>
          <a:xfrm>
            <a:off x="171450" y="6420545"/>
            <a:ext cx="25717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454013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283ADC-96A9-118A-6908-2CC54D74D125}"/>
              </a:ext>
            </a:extLst>
          </p:cNvPr>
          <p:cNvSpPr txBox="1"/>
          <p:nvPr/>
        </p:nvSpPr>
        <p:spPr>
          <a:xfrm>
            <a:off x="65255" y="6410325"/>
            <a:ext cx="406639" cy="369332"/>
          </a:xfrm>
          <a:prstGeom prst="rect">
            <a:avLst/>
          </a:prstGeom>
          <a:noFill/>
        </p:spPr>
        <p:txBody>
          <a:bodyPr wrap="square" rtlCol="0">
            <a:spAutoFit/>
          </a:bodyPr>
          <a:lstStyle/>
          <a:p>
            <a:pPr algn="ctr"/>
            <a:r>
              <a:rPr lang="en-US" dirty="0"/>
              <a:t>6</a:t>
            </a:r>
          </a:p>
        </p:txBody>
      </p:sp>
      <p:sp>
        <p:nvSpPr>
          <p:cNvPr id="6" name="Title 1">
            <a:extLst>
              <a:ext uri="{FF2B5EF4-FFF2-40B4-BE49-F238E27FC236}">
                <a16:creationId xmlns:a16="http://schemas.microsoft.com/office/drawing/2014/main" id="{26347F0D-F1BD-B920-F4CE-3BB733B5F248}"/>
              </a:ext>
            </a:extLst>
          </p:cNvPr>
          <p:cNvSpPr>
            <a:spLocks noGrp="1"/>
          </p:cNvSpPr>
          <p:nvPr>
            <p:ph type="title"/>
          </p:nvPr>
        </p:nvSpPr>
        <p:spPr>
          <a:xfrm>
            <a:off x="355001" y="198443"/>
            <a:ext cx="11510683" cy="807249"/>
          </a:xfrm>
        </p:spPr>
        <p:txBody>
          <a:bodyPr>
            <a:noAutofit/>
          </a:bodyPr>
          <a:lstStyle/>
          <a:p>
            <a:pPr algn="ctr"/>
            <a:r>
              <a:rPr lang="en-US" b="1" dirty="0">
                <a:latin typeface="Source Sans Pro" panose="020B0503030403020204" pitchFamily="34" charset="0"/>
                <a:ea typeface="Source Sans Pro" panose="020B0503030403020204" pitchFamily="34" charset="0"/>
                <a:cs typeface="Times New Roman" panose="02020603050405020304" pitchFamily="18" charset="0"/>
              </a:rPr>
              <a:t>Single - Family Market Updates – By County</a:t>
            </a:r>
          </a:p>
        </p:txBody>
      </p:sp>
      <p:graphicFrame>
        <p:nvGraphicFramePr>
          <p:cNvPr id="27" name="Table 27">
            <a:extLst>
              <a:ext uri="{FF2B5EF4-FFF2-40B4-BE49-F238E27FC236}">
                <a16:creationId xmlns:a16="http://schemas.microsoft.com/office/drawing/2014/main" id="{CE3B6F60-1FAA-2070-DA87-FCCF9EFD99CA}"/>
              </a:ext>
            </a:extLst>
          </p:cNvPr>
          <p:cNvGraphicFramePr>
            <a:graphicFrameLocks noGrp="1"/>
          </p:cNvGraphicFramePr>
          <p:nvPr>
            <p:extLst>
              <p:ext uri="{D42A27DB-BD31-4B8C-83A1-F6EECF244321}">
                <p14:modId xmlns:p14="http://schemas.microsoft.com/office/powerpoint/2010/main" val="3183781109"/>
              </p:ext>
            </p:extLst>
          </p:nvPr>
        </p:nvGraphicFramePr>
        <p:xfrm>
          <a:off x="548975" y="1121016"/>
          <a:ext cx="11122736" cy="5015874"/>
        </p:xfrm>
        <a:graphic>
          <a:graphicData uri="http://schemas.openxmlformats.org/drawingml/2006/table">
            <a:tbl>
              <a:tblPr firstRow="1" bandRow="1">
                <a:tableStyleId>{00A15C55-8517-42AA-B614-E9B94910E393}</a:tableStyleId>
              </a:tblPr>
              <a:tblGrid>
                <a:gridCol w="1129599">
                  <a:extLst>
                    <a:ext uri="{9D8B030D-6E8A-4147-A177-3AD203B41FA5}">
                      <a16:colId xmlns:a16="http://schemas.microsoft.com/office/drawing/2014/main" val="2212670635"/>
                    </a:ext>
                  </a:extLst>
                </a:gridCol>
                <a:gridCol w="1169401">
                  <a:extLst>
                    <a:ext uri="{9D8B030D-6E8A-4147-A177-3AD203B41FA5}">
                      <a16:colId xmlns:a16="http://schemas.microsoft.com/office/drawing/2014/main" val="3763166851"/>
                    </a:ext>
                  </a:extLst>
                </a:gridCol>
                <a:gridCol w="1085850">
                  <a:extLst>
                    <a:ext uri="{9D8B030D-6E8A-4147-A177-3AD203B41FA5}">
                      <a16:colId xmlns:a16="http://schemas.microsoft.com/office/drawing/2014/main" val="1361749739"/>
                    </a:ext>
                  </a:extLst>
                </a:gridCol>
                <a:gridCol w="904875">
                  <a:extLst>
                    <a:ext uri="{9D8B030D-6E8A-4147-A177-3AD203B41FA5}">
                      <a16:colId xmlns:a16="http://schemas.microsoft.com/office/drawing/2014/main" val="2908361652"/>
                    </a:ext>
                  </a:extLst>
                </a:gridCol>
                <a:gridCol w="1047750">
                  <a:extLst>
                    <a:ext uri="{9D8B030D-6E8A-4147-A177-3AD203B41FA5}">
                      <a16:colId xmlns:a16="http://schemas.microsoft.com/office/drawing/2014/main" val="4223237239"/>
                    </a:ext>
                  </a:extLst>
                </a:gridCol>
                <a:gridCol w="1028700">
                  <a:extLst>
                    <a:ext uri="{9D8B030D-6E8A-4147-A177-3AD203B41FA5}">
                      <a16:colId xmlns:a16="http://schemas.microsoft.com/office/drawing/2014/main" val="559402332"/>
                    </a:ext>
                  </a:extLst>
                </a:gridCol>
                <a:gridCol w="1104900">
                  <a:extLst>
                    <a:ext uri="{9D8B030D-6E8A-4147-A177-3AD203B41FA5}">
                      <a16:colId xmlns:a16="http://schemas.microsoft.com/office/drawing/2014/main" val="2398635853"/>
                    </a:ext>
                  </a:extLst>
                </a:gridCol>
                <a:gridCol w="1343025">
                  <a:extLst>
                    <a:ext uri="{9D8B030D-6E8A-4147-A177-3AD203B41FA5}">
                      <a16:colId xmlns:a16="http://schemas.microsoft.com/office/drawing/2014/main" val="1875296296"/>
                    </a:ext>
                  </a:extLst>
                </a:gridCol>
                <a:gridCol w="1276350">
                  <a:extLst>
                    <a:ext uri="{9D8B030D-6E8A-4147-A177-3AD203B41FA5}">
                      <a16:colId xmlns:a16="http://schemas.microsoft.com/office/drawing/2014/main" val="3867151865"/>
                    </a:ext>
                  </a:extLst>
                </a:gridCol>
                <a:gridCol w="1032286">
                  <a:extLst>
                    <a:ext uri="{9D8B030D-6E8A-4147-A177-3AD203B41FA5}">
                      <a16:colId xmlns:a16="http://schemas.microsoft.com/office/drawing/2014/main" val="3441976224"/>
                    </a:ext>
                  </a:extLst>
                </a:gridCol>
              </a:tblGrid>
              <a:tr h="1106493">
                <a:tc>
                  <a:txBody>
                    <a:bodyPr/>
                    <a:lstStyle/>
                    <a:p>
                      <a:pPr algn="ctr">
                        <a:lnSpc>
                          <a:spcPct val="150000"/>
                        </a:lnSpc>
                      </a:pPr>
                      <a:r>
                        <a:rPr lang="en-US" sz="1200" b="1" dirty="0">
                          <a:latin typeface="Source Sans Pro" panose="020B0503030403020204" pitchFamily="34" charset="0"/>
                          <a:ea typeface="Source Sans Pro" panose="020B0503030403020204" pitchFamily="34" charset="0"/>
                          <a:cs typeface="Times New Roman" panose="02020603050405020304" pitchFamily="18" charset="0"/>
                        </a:rPr>
                        <a:t>County</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cs typeface="Times New Roman" panose="02020603050405020304" pitchFamily="18" charset="0"/>
                        </a:rPr>
                        <a:t>Number of New Listings</a:t>
                      </a:r>
                    </a:p>
                    <a:p>
                      <a:pPr algn="ctr">
                        <a:lnSpc>
                          <a:spcPct val="150000"/>
                        </a:lnSpc>
                      </a:pPr>
                      <a:r>
                        <a:rPr lang="en-US" sz="1200" dirty="0">
                          <a:latin typeface="Source Sans Pro" panose="020B0503030403020204" pitchFamily="34" charset="0"/>
                          <a:ea typeface="Source Sans Pro" panose="020B0503030403020204" pitchFamily="34" charset="0"/>
                          <a:cs typeface="Times New Roman" panose="02020603050405020304" pitchFamily="18" charset="0"/>
                        </a:rPr>
                        <a:t>(Jan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cs typeface="Times New Roman" panose="02020603050405020304" pitchFamily="18" charset="0"/>
                        </a:rPr>
                        <a:t>Number of New  Listings (Jan 2023) </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cs typeface="Times New Roman" panose="02020603050405020304" pitchFamily="18" charset="0"/>
                        </a:rPr>
                        <a:t>Percent Change</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cs typeface="Times New Roman" panose="02020603050405020304" pitchFamily="18" charset="0"/>
                        </a:rPr>
                        <a:t>Closed Sales (Jan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cs typeface="Times New Roman" panose="02020603050405020304" pitchFamily="18" charset="0"/>
                        </a:rPr>
                        <a:t>Closed Sales (Jan 2023)</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cs typeface="Times New Roman" panose="02020603050405020304" pitchFamily="18" charset="0"/>
                        </a:rPr>
                        <a:t>Percent Change</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cs typeface="Times New Roman" panose="02020603050405020304" pitchFamily="18" charset="0"/>
                        </a:rPr>
                        <a:t>Average Sales Price (Jan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cs typeface="Times New Roman" panose="02020603050405020304" pitchFamily="18" charset="0"/>
                        </a:rPr>
                        <a:t>Average Sales Price (Jan 2023) </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cs typeface="Times New Roman" panose="02020603050405020304" pitchFamily="18" charset="0"/>
                        </a:rPr>
                        <a:t>Percent Change </a:t>
                      </a:r>
                    </a:p>
                  </a:txBody>
                  <a:tcPr anchor="ctr">
                    <a:solidFill>
                      <a:srgbClr val="244C5A"/>
                    </a:solidFill>
                  </a:tcPr>
                </a:tc>
                <a:extLst>
                  <a:ext uri="{0D108BD9-81ED-4DB2-BD59-A6C34878D82A}">
                    <a16:rowId xmlns:a16="http://schemas.microsoft.com/office/drawing/2014/main" val="3844811707"/>
                  </a:ext>
                </a:extLst>
              </a:tr>
              <a:tr h="463491">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Fairfield</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534</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474</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- 11.2% </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605</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364</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- 39.8% </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$859,181</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$897,254</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+ 4.4%</a:t>
                      </a:r>
                    </a:p>
                  </a:txBody>
                  <a:tcPr anchor="ctr"/>
                </a:tc>
                <a:extLst>
                  <a:ext uri="{0D108BD9-81ED-4DB2-BD59-A6C34878D82A}">
                    <a16:rowId xmlns:a16="http://schemas.microsoft.com/office/drawing/2014/main" val="657283649"/>
                  </a:ext>
                </a:extLst>
              </a:tr>
              <a:tr h="417389">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Hartford</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477</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415</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- 13.0%</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610</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414</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- 32.1% </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$311,589</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$350,584</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+ 12.5%</a:t>
                      </a:r>
                    </a:p>
                  </a:txBody>
                  <a:tcPr anchor="ctr"/>
                </a:tc>
                <a:extLst>
                  <a:ext uri="{0D108BD9-81ED-4DB2-BD59-A6C34878D82A}">
                    <a16:rowId xmlns:a16="http://schemas.microsoft.com/office/drawing/2014/main" val="1204782669"/>
                  </a:ext>
                </a:extLst>
              </a:tr>
              <a:tr h="475824">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Litchfield</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158</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116</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- 26.6%</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172</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120</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- 30.2% </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$458,376</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$471,477</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+ 2.9%</a:t>
                      </a:r>
                    </a:p>
                  </a:txBody>
                  <a:tcPr anchor="ctr"/>
                </a:tc>
                <a:extLst>
                  <a:ext uri="{0D108BD9-81ED-4DB2-BD59-A6C34878D82A}">
                    <a16:rowId xmlns:a16="http://schemas.microsoft.com/office/drawing/2014/main" val="4032596333"/>
                  </a:ext>
                </a:extLst>
              </a:tr>
              <a:tr h="550883">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Middlesex</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104</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96</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- 7.7%</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117</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70</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- 40.2% </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$380,997</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$489,896</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+ 28.6%</a:t>
                      </a:r>
                    </a:p>
                  </a:txBody>
                  <a:tcPr anchor="ctr"/>
                </a:tc>
                <a:extLst>
                  <a:ext uri="{0D108BD9-81ED-4DB2-BD59-A6C34878D82A}">
                    <a16:rowId xmlns:a16="http://schemas.microsoft.com/office/drawing/2014/main" val="2689695530"/>
                  </a:ext>
                </a:extLst>
              </a:tr>
              <a:tr h="564352">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New Haven</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490</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439</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- 10.4%</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551</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403</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- 26.9%</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$359,526</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$358,095</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- 0.4% </a:t>
                      </a:r>
                    </a:p>
                  </a:txBody>
                  <a:tcPr anchor="ctr"/>
                </a:tc>
                <a:extLst>
                  <a:ext uri="{0D108BD9-81ED-4DB2-BD59-A6C34878D82A}">
                    <a16:rowId xmlns:a16="http://schemas.microsoft.com/office/drawing/2014/main" val="2273885590"/>
                  </a:ext>
                </a:extLst>
              </a:tr>
              <a:tr h="453343">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New London</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153</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188</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+ 22.9%</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225</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145</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- 35.6%</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$ 336,450</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$352,471</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+ 4.8%</a:t>
                      </a:r>
                    </a:p>
                  </a:txBody>
                  <a:tcPr anchor="ctr"/>
                </a:tc>
                <a:extLst>
                  <a:ext uri="{0D108BD9-81ED-4DB2-BD59-A6C34878D82A}">
                    <a16:rowId xmlns:a16="http://schemas.microsoft.com/office/drawing/2014/main" val="280181161"/>
                  </a:ext>
                </a:extLst>
              </a:tr>
              <a:tr h="419747">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Tolland</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106</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83</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- 21.7%</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93</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81</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- 12.9% </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$326, 996</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$ 341,482</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+4.4% </a:t>
                      </a:r>
                    </a:p>
                  </a:txBody>
                  <a:tcPr anchor="ctr"/>
                </a:tc>
                <a:extLst>
                  <a:ext uri="{0D108BD9-81ED-4DB2-BD59-A6C34878D82A}">
                    <a16:rowId xmlns:a16="http://schemas.microsoft.com/office/drawing/2014/main" val="2191195325"/>
                  </a:ext>
                </a:extLst>
              </a:tr>
              <a:tr h="564352">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Windham </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88</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78</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- 11.4%</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86</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72</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- 16.3%</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$299,549</a:t>
                      </a:r>
                    </a:p>
                  </a:txBody>
                  <a:tcPr anchor="ct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$317,397</a:t>
                      </a:r>
                    </a:p>
                  </a:txBody>
                  <a:tcPr anchor="ct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+ 6.0% </a:t>
                      </a:r>
                    </a:p>
                  </a:txBody>
                  <a:tcPr anchor="ctr">
                    <a:solidFill>
                      <a:schemeClr val="accent4">
                        <a:tint val="20000"/>
                      </a:schemeClr>
                    </a:solidFill>
                  </a:tcPr>
                </a:tc>
                <a:extLst>
                  <a:ext uri="{0D108BD9-81ED-4DB2-BD59-A6C34878D82A}">
                    <a16:rowId xmlns:a16="http://schemas.microsoft.com/office/drawing/2014/main" val="2475076609"/>
                  </a:ext>
                </a:extLst>
              </a:tr>
            </a:tbl>
          </a:graphicData>
        </a:graphic>
      </p:graphicFrame>
      <p:pic>
        <p:nvPicPr>
          <p:cNvPr id="2" name="Picture 1" descr="Icon&#10;&#10;Description automatically generated">
            <a:extLst>
              <a:ext uri="{FF2B5EF4-FFF2-40B4-BE49-F238E27FC236}">
                <a16:creationId xmlns:a16="http://schemas.microsoft.com/office/drawing/2014/main" id="{210C37FE-7289-B1D6-76B9-D2F4E64FF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4226" y="6388992"/>
            <a:ext cx="2322892" cy="305995"/>
          </a:xfrm>
          <a:prstGeom prst="rect">
            <a:avLst/>
          </a:prstGeom>
        </p:spPr>
      </p:pic>
    </p:spTree>
    <p:extLst>
      <p:ext uri="{BB962C8B-B14F-4D97-AF65-F5344CB8AC3E}">
        <p14:creationId xmlns:p14="http://schemas.microsoft.com/office/powerpoint/2010/main" val="346942739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283ADC-96A9-118A-6908-2CC54D74D125}"/>
              </a:ext>
            </a:extLst>
          </p:cNvPr>
          <p:cNvSpPr txBox="1"/>
          <p:nvPr/>
        </p:nvSpPr>
        <p:spPr>
          <a:xfrm>
            <a:off x="65255" y="6410325"/>
            <a:ext cx="406639" cy="369332"/>
          </a:xfrm>
          <a:prstGeom prst="rect">
            <a:avLst/>
          </a:prstGeom>
          <a:noFill/>
        </p:spPr>
        <p:txBody>
          <a:bodyPr wrap="square" rtlCol="0">
            <a:spAutoFit/>
          </a:bodyPr>
          <a:lstStyle/>
          <a:p>
            <a:pPr algn="ctr"/>
            <a:r>
              <a:rPr lang="en-US" dirty="0"/>
              <a:t>7</a:t>
            </a:r>
          </a:p>
        </p:txBody>
      </p:sp>
      <p:sp>
        <p:nvSpPr>
          <p:cNvPr id="6" name="Title 1">
            <a:extLst>
              <a:ext uri="{FF2B5EF4-FFF2-40B4-BE49-F238E27FC236}">
                <a16:creationId xmlns:a16="http://schemas.microsoft.com/office/drawing/2014/main" id="{26347F0D-F1BD-B920-F4CE-3BB733B5F248}"/>
              </a:ext>
            </a:extLst>
          </p:cNvPr>
          <p:cNvSpPr>
            <a:spLocks noGrp="1"/>
          </p:cNvSpPr>
          <p:nvPr>
            <p:ph type="title"/>
          </p:nvPr>
        </p:nvSpPr>
        <p:spPr>
          <a:xfrm>
            <a:off x="355002" y="93668"/>
            <a:ext cx="11510683" cy="807249"/>
          </a:xfrm>
        </p:spPr>
        <p:txBody>
          <a:bodyPr>
            <a:noAutofit/>
          </a:bodyPr>
          <a:lstStyle/>
          <a:p>
            <a:pPr algn="ctr"/>
            <a:r>
              <a:rPr lang="en-US" sz="4000" b="1" dirty="0">
                <a:latin typeface="Source Sans Pro" panose="020B0503030403020204" pitchFamily="34" charset="0"/>
                <a:ea typeface="Source Sans Pro" panose="020B0503030403020204" pitchFamily="34" charset="0"/>
                <a:cs typeface="Times New Roman" panose="02020603050405020304" pitchFamily="18" charset="0"/>
              </a:rPr>
              <a:t>Condo/Townhouse Market Updates – By County</a:t>
            </a:r>
          </a:p>
        </p:txBody>
      </p:sp>
      <p:graphicFrame>
        <p:nvGraphicFramePr>
          <p:cNvPr id="27" name="Table 27">
            <a:extLst>
              <a:ext uri="{FF2B5EF4-FFF2-40B4-BE49-F238E27FC236}">
                <a16:creationId xmlns:a16="http://schemas.microsoft.com/office/drawing/2014/main" id="{CE3B6F60-1FAA-2070-DA87-FCCF9EFD99CA}"/>
              </a:ext>
            </a:extLst>
          </p:cNvPr>
          <p:cNvGraphicFramePr>
            <a:graphicFrameLocks noGrp="1"/>
          </p:cNvGraphicFramePr>
          <p:nvPr>
            <p:extLst>
              <p:ext uri="{D42A27DB-BD31-4B8C-83A1-F6EECF244321}">
                <p14:modId xmlns:p14="http://schemas.microsoft.com/office/powerpoint/2010/main" val="3729972796"/>
              </p:ext>
            </p:extLst>
          </p:nvPr>
        </p:nvGraphicFramePr>
        <p:xfrm>
          <a:off x="577550" y="900917"/>
          <a:ext cx="11065586" cy="5422884"/>
        </p:xfrm>
        <a:graphic>
          <a:graphicData uri="http://schemas.openxmlformats.org/drawingml/2006/table">
            <a:tbl>
              <a:tblPr firstRow="1" bandRow="1">
                <a:tableStyleId>{00A15C55-8517-42AA-B614-E9B94910E393}</a:tableStyleId>
              </a:tblPr>
              <a:tblGrid>
                <a:gridCol w="1123795">
                  <a:extLst>
                    <a:ext uri="{9D8B030D-6E8A-4147-A177-3AD203B41FA5}">
                      <a16:colId xmlns:a16="http://schemas.microsoft.com/office/drawing/2014/main" val="2212670635"/>
                    </a:ext>
                  </a:extLst>
                </a:gridCol>
                <a:gridCol w="998079">
                  <a:extLst>
                    <a:ext uri="{9D8B030D-6E8A-4147-A177-3AD203B41FA5}">
                      <a16:colId xmlns:a16="http://schemas.microsoft.com/office/drawing/2014/main" val="3763166851"/>
                    </a:ext>
                  </a:extLst>
                </a:gridCol>
                <a:gridCol w="1080489">
                  <a:extLst>
                    <a:ext uri="{9D8B030D-6E8A-4147-A177-3AD203B41FA5}">
                      <a16:colId xmlns:a16="http://schemas.microsoft.com/office/drawing/2014/main" val="1361749739"/>
                    </a:ext>
                  </a:extLst>
                </a:gridCol>
                <a:gridCol w="893387">
                  <a:extLst>
                    <a:ext uri="{9D8B030D-6E8A-4147-A177-3AD203B41FA5}">
                      <a16:colId xmlns:a16="http://schemas.microsoft.com/office/drawing/2014/main" val="2908361652"/>
                    </a:ext>
                  </a:extLst>
                </a:gridCol>
                <a:gridCol w="1121084">
                  <a:extLst>
                    <a:ext uri="{9D8B030D-6E8A-4147-A177-3AD203B41FA5}">
                      <a16:colId xmlns:a16="http://schemas.microsoft.com/office/drawing/2014/main" val="4223237239"/>
                    </a:ext>
                  </a:extLst>
                </a:gridCol>
                <a:gridCol w="1062175">
                  <a:extLst>
                    <a:ext uri="{9D8B030D-6E8A-4147-A177-3AD203B41FA5}">
                      <a16:colId xmlns:a16="http://schemas.microsoft.com/office/drawing/2014/main" val="559402332"/>
                    </a:ext>
                  </a:extLst>
                </a:gridCol>
                <a:gridCol w="1032551">
                  <a:extLst>
                    <a:ext uri="{9D8B030D-6E8A-4147-A177-3AD203B41FA5}">
                      <a16:colId xmlns:a16="http://schemas.microsoft.com/office/drawing/2014/main" val="2398635853"/>
                    </a:ext>
                  </a:extLst>
                </a:gridCol>
                <a:gridCol w="1256620">
                  <a:extLst>
                    <a:ext uri="{9D8B030D-6E8A-4147-A177-3AD203B41FA5}">
                      <a16:colId xmlns:a16="http://schemas.microsoft.com/office/drawing/2014/main" val="1875296296"/>
                    </a:ext>
                  </a:extLst>
                </a:gridCol>
                <a:gridCol w="1263623">
                  <a:extLst>
                    <a:ext uri="{9D8B030D-6E8A-4147-A177-3AD203B41FA5}">
                      <a16:colId xmlns:a16="http://schemas.microsoft.com/office/drawing/2014/main" val="3867151865"/>
                    </a:ext>
                  </a:extLst>
                </a:gridCol>
                <a:gridCol w="1233783">
                  <a:extLst>
                    <a:ext uri="{9D8B030D-6E8A-4147-A177-3AD203B41FA5}">
                      <a16:colId xmlns:a16="http://schemas.microsoft.com/office/drawing/2014/main" val="3441976224"/>
                    </a:ext>
                  </a:extLst>
                </a:gridCol>
              </a:tblGrid>
              <a:tr h="1135287">
                <a:tc>
                  <a:txBody>
                    <a:bodyPr/>
                    <a:lstStyle/>
                    <a:p>
                      <a:pPr algn="ctr">
                        <a:lnSpc>
                          <a:spcPct val="150000"/>
                        </a:lnSpc>
                      </a:pPr>
                      <a:r>
                        <a:rPr lang="en-US" sz="1200" b="1" dirty="0">
                          <a:latin typeface="Source Sans Pro" panose="020B0503030403020204" pitchFamily="34" charset="0"/>
                          <a:ea typeface="Source Sans Pro" panose="020B0503030403020204" pitchFamily="34" charset="0"/>
                        </a:rPr>
                        <a:t>County</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Number of New Listings</a:t>
                      </a:r>
                    </a:p>
                    <a:p>
                      <a:pPr algn="ctr">
                        <a:lnSpc>
                          <a:spcPct val="150000"/>
                        </a:lnSpc>
                      </a:pPr>
                      <a:r>
                        <a:rPr lang="en-US" sz="1200" dirty="0">
                          <a:latin typeface="Source Sans Pro" panose="020B0503030403020204" pitchFamily="34" charset="0"/>
                          <a:ea typeface="Source Sans Pro" panose="020B0503030403020204" pitchFamily="34" charset="0"/>
                        </a:rPr>
                        <a:t>(Jan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Number of New  Listings (Jan 2023) </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rPr>
                        <a:t>Percent Change</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Closed Sales (Jan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Closed Sales (Jan 2023)</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rPr>
                        <a:t>Percent Change</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Average Sales Price </a:t>
                      </a:r>
                    </a:p>
                    <a:p>
                      <a:pPr algn="ctr">
                        <a:lnSpc>
                          <a:spcPct val="150000"/>
                        </a:lnSpc>
                      </a:pPr>
                      <a:r>
                        <a:rPr lang="en-US" sz="1200" dirty="0">
                          <a:latin typeface="Source Sans Pro" panose="020B0503030403020204" pitchFamily="34" charset="0"/>
                          <a:ea typeface="Source Sans Pro" panose="020B0503030403020204" pitchFamily="34" charset="0"/>
                        </a:rPr>
                        <a:t>(Jan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Average Sales Price </a:t>
                      </a:r>
                    </a:p>
                    <a:p>
                      <a:pPr algn="ctr">
                        <a:lnSpc>
                          <a:spcPct val="150000"/>
                        </a:lnSpc>
                      </a:pPr>
                      <a:r>
                        <a:rPr lang="en-US" sz="1200" dirty="0">
                          <a:latin typeface="Source Sans Pro" panose="020B0503030403020204" pitchFamily="34" charset="0"/>
                          <a:ea typeface="Source Sans Pro" panose="020B0503030403020204" pitchFamily="34" charset="0"/>
                        </a:rPr>
                        <a:t>(Jan 2023) </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rPr>
                        <a:t>Percent Change </a:t>
                      </a:r>
                    </a:p>
                  </a:txBody>
                  <a:tcPr anchor="ctr">
                    <a:solidFill>
                      <a:srgbClr val="244C5A"/>
                    </a:solidFill>
                  </a:tcPr>
                </a:tc>
                <a:extLst>
                  <a:ext uri="{0D108BD9-81ED-4DB2-BD59-A6C34878D82A}">
                    <a16:rowId xmlns:a16="http://schemas.microsoft.com/office/drawing/2014/main" val="3844811707"/>
                  </a:ext>
                </a:extLst>
              </a:tr>
              <a:tr h="501860">
                <a:tc>
                  <a:txBody>
                    <a:bodyPr/>
                    <a:lstStyle/>
                    <a:p>
                      <a:pPr algn="ctr"/>
                      <a:r>
                        <a:rPr lang="en-US" sz="1100" b="1" dirty="0">
                          <a:latin typeface="Source Sans Pro" panose="020B0503030403020204" pitchFamily="34" charset="0"/>
                          <a:ea typeface="Source Sans Pro" panose="020B0503030403020204" pitchFamily="34" charset="0"/>
                        </a:rPr>
                        <a:t>Fairfield</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250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206</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- 17.6%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253</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171</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- 32.4%</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$386,613</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$467,453</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+ 20.9%</a:t>
                      </a:r>
                    </a:p>
                  </a:txBody>
                  <a:tcPr anchor="ctr"/>
                </a:tc>
                <a:extLst>
                  <a:ext uri="{0D108BD9-81ED-4DB2-BD59-A6C34878D82A}">
                    <a16:rowId xmlns:a16="http://schemas.microsoft.com/office/drawing/2014/main" val="657283649"/>
                  </a:ext>
                </a:extLst>
              </a:tr>
              <a:tr h="451942">
                <a:tc>
                  <a:txBody>
                    <a:bodyPr/>
                    <a:lstStyle/>
                    <a:p>
                      <a:pPr algn="ctr"/>
                      <a:r>
                        <a:rPr lang="en-US" sz="1100" b="1" dirty="0">
                          <a:latin typeface="Source Sans Pro" panose="020B0503030403020204" pitchFamily="34" charset="0"/>
                          <a:ea typeface="Source Sans Pro" panose="020B0503030403020204" pitchFamily="34" charset="0"/>
                        </a:rPr>
                        <a:t>Hartford</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175</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140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- 20.0%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173</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116</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- 32.9%</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$200,721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$224,965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+ 12.1%</a:t>
                      </a:r>
                    </a:p>
                  </a:txBody>
                  <a:tcPr anchor="ctr"/>
                </a:tc>
                <a:extLst>
                  <a:ext uri="{0D108BD9-81ED-4DB2-BD59-A6C34878D82A}">
                    <a16:rowId xmlns:a16="http://schemas.microsoft.com/office/drawing/2014/main" val="1204782669"/>
                  </a:ext>
                </a:extLst>
              </a:tr>
              <a:tr h="515214">
                <a:tc>
                  <a:txBody>
                    <a:bodyPr/>
                    <a:lstStyle/>
                    <a:p>
                      <a:pPr algn="ctr"/>
                      <a:r>
                        <a:rPr lang="en-US" sz="1100" b="1" dirty="0">
                          <a:latin typeface="Source Sans Pro" panose="020B0503030403020204" pitchFamily="34" charset="0"/>
                          <a:ea typeface="Source Sans Pro" panose="020B0503030403020204" pitchFamily="34" charset="0"/>
                        </a:rPr>
                        <a:t>Litchfield</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25</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14</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- 44.0%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28</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- 9.7%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$175,019</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$193,986</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+ 10.8%</a:t>
                      </a:r>
                    </a:p>
                  </a:txBody>
                  <a:tcPr anchor="ctr"/>
                </a:tc>
                <a:extLst>
                  <a:ext uri="{0D108BD9-81ED-4DB2-BD59-A6C34878D82A}">
                    <a16:rowId xmlns:a16="http://schemas.microsoft.com/office/drawing/2014/main" val="4032596333"/>
                  </a:ext>
                </a:extLst>
              </a:tr>
              <a:tr h="596486">
                <a:tc>
                  <a:txBody>
                    <a:bodyPr/>
                    <a:lstStyle/>
                    <a:p>
                      <a:pPr algn="ctr"/>
                      <a:r>
                        <a:rPr lang="en-US" sz="1100" b="1" dirty="0">
                          <a:latin typeface="Source Sans Pro" panose="020B0503030403020204" pitchFamily="34" charset="0"/>
                          <a:ea typeface="Source Sans Pro" panose="020B0503030403020204" pitchFamily="34" charset="0"/>
                        </a:rPr>
                        <a:t>Middlesex</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27</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32</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+ 18.5%</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- 19.4 %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$199,806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$191,970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- 3.9% </a:t>
                      </a:r>
                    </a:p>
                  </a:txBody>
                  <a:tcPr anchor="ctr"/>
                </a:tc>
                <a:extLst>
                  <a:ext uri="{0D108BD9-81ED-4DB2-BD59-A6C34878D82A}">
                    <a16:rowId xmlns:a16="http://schemas.microsoft.com/office/drawing/2014/main" val="2689695530"/>
                  </a:ext>
                </a:extLst>
              </a:tr>
              <a:tr h="611071">
                <a:tc>
                  <a:txBody>
                    <a:bodyPr/>
                    <a:lstStyle/>
                    <a:p>
                      <a:pPr algn="ctr"/>
                      <a:r>
                        <a:rPr lang="en-US" sz="1100" b="1" dirty="0">
                          <a:latin typeface="Source Sans Pro" panose="020B0503030403020204" pitchFamily="34" charset="0"/>
                          <a:ea typeface="Source Sans Pro" panose="020B0503030403020204" pitchFamily="34" charset="0"/>
                        </a:rPr>
                        <a:t>New Haven</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160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169</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+ 5.6%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124</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- 27.1%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$220,343</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$241,803</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+ 9.7%</a:t>
                      </a:r>
                    </a:p>
                  </a:txBody>
                  <a:tcPr anchor="ctr"/>
                </a:tc>
                <a:extLst>
                  <a:ext uri="{0D108BD9-81ED-4DB2-BD59-A6C34878D82A}">
                    <a16:rowId xmlns:a16="http://schemas.microsoft.com/office/drawing/2014/main" val="2273885590"/>
                  </a:ext>
                </a:extLst>
              </a:tr>
              <a:tr h="490872">
                <a:tc>
                  <a:txBody>
                    <a:bodyPr/>
                    <a:lstStyle/>
                    <a:p>
                      <a:pPr algn="ctr"/>
                      <a:r>
                        <a:rPr lang="en-US" sz="1100" b="1" dirty="0">
                          <a:latin typeface="Source Sans Pro" panose="020B0503030403020204" pitchFamily="34" charset="0"/>
                          <a:ea typeface="Source Sans Pro" panose="020B0503030403020204" pitchFamily="34" charset="0"/>
                        </a:rPr>
                        <a:t>New London</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47</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- 36.2%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29</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- 19.4%</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$192,800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$294,659</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+52.8% </a:t>
                      </a:r>
                    </a:p>
                  </a:txBody>
                  <a:tcPr anchor="ctr"/>
                </a:tc>
                <a:extLst>
                  <a:ext uri="{0D108BD9-81ED-4DB2-BD59-A6C34878D82A}">
                    <a16:rowId xmlns:a16="http://schemas.microsoft.com/office/drawing/2014/main" val="280181161"/>
                  </a:ext>
                </a:extLst>
              </a:tr>
              <a:tr h="484540">
                <a:tc>
                  <a:txBody>
                    <a:bodyPr/>
                    <a:lstStyle/>
                    <a:p>
                      <a:pPr algn="ctr"/>
                      <a:r>
                        <a:rPr lang="en-US" sz="1100" b="1" dirty="0">
                          <a:latin typeface="Source Sans Pro" panose="020B0503030403020204" pitchFamily="34" charset="0"/>
                          <a:ea typeface="Source Sans Pro" panose="020B0503030403020204" pitchFamily="34" charset="0"/>
                        </a:rPr>
                        <a:t>Tolland</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19</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- 47.4 %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12</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- 42.9%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$171,555</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$243,081</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+ 41.7%</a:t>
                      </a:r>
                    </a:p>
                  </a:txBody>
                  <a:tcPr anchor="ctr"/>
                </a:tc>
                <a:extLst>
                  <a:ext uri="{0D108BD9-81ED-4DB2-BD59-A6C34878D82A}">
                    <a16:rowId xmlns:a16="http://schemas.microsoft.com/office/drawing/2014/main" val="2191195325"/>
                  </a:ext>
                </a:extLst>
              </a:tr>
              <a:tr h="611071">
                <a:tc>
                  <a:txBody>
                    <a:bodyPr/>
                    <a:lstStyle/>
                    <a:p>
                      <a:pPr algn="ctr"/>
                      <a:r>
                        <a:rPr lang="en-US" sz="1100" b="1" dirty="0">
                          <a:latin typeface="Source Sans Pro" panose="020B0503030403020204" pitchFamily="34" charset="0"/>
                          <a:ea typeface="Source Sans Pro" panose="020B0503030403020204" pitchFamily="34" charset="0"/>
                        </a:rPr>
                        <a:t>Windham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7</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- 28.6%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4</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- 25.0%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$245,951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$263,000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+ 6.9% </a:t>
                      </a:r>
                    </a:p>
                  </a:txBody>
                  <a:tcPr anchor="ctr">
                    <a:solidFill>
                      <a:schemeClr val="accent4">
                        <a:tint val="20000"/>
                      </a:schemeClr>
                    </a:solidFill>
                  </a:tcPr>
                </a:tc>
                <a:extLst>
                  <a:ext uri="{0D108BD9-81ED-4DB2-BD59-A6C34878D82A}">
                    <a16:rowId xmlns:a16="http://schemas.microsoft.com/office/drawing/2014/main" val="2475076609"/>
                  </a:ext>
                </a:extLst>
              </a:tr>
            </a:tbl>
          </a:graphicData>
        </a:graphic>
      </p:graphicFrame>
      <p:pic>
        <p:nvPicPr>
          <p:cNvPr id="2" name="Picture 1" descr="Icon&#10;&#10;Description automatically generated">
            <a:extLst>
              <a:ext uri="{FF2B5EF4-FFF2-40B4-BE49-F238E27FC236}">
                <a16:creationId xmlns:a16="http://schemas.microsoft.com/office/drawing/2014/main" id="{F7EC82CF-B45F-92E4-968D-06651C7F4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4226" y="6388992"/>
            <a:ext cx="2322892" cy="305995"/>
          </a:xfrm>
          <a:prstGeom prst="rect">
            <a:avLst/>
          </a:prstGeom>
        </p:spPr>
      </p:pic>
    </p:spTree>
    <p:extLst>
      <p:ext uri="{BB962C8B-B14F-4D97-AF65-F5344CB8AC3E}">
        <p14:creationId xmlns:p14="http://schemas.microsoft.com/office/powerpoint/2010/main" val="296843394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283ADC-96A9-118A-6908-2CC54D74D125}"/>
              </a:ext>
            </a:extLst>
          </p:cNvPr>
          <p:cNvSpPr txBox="1"/>
          <p:nvPr/>
        </p:nvSpPr>
        <p:spPr>
          <a:xfrm>
            <a:off x="65255" y="6410325"/>
            <a:ext cx="406639" cy="369332"/>
          </a:xfrm>
          <a:prstGeom prst="rect">
            <a:avLst/>
          </a:prstGeom>
          <a:noFill/>
        </p:spPr>
        <p:txBody>
          <a:bodyPr wrap="square" rtlCol="0">
            <a:spAutoFit/>
          </a:bodyPr>
          <a:lstStyle/>
          <a:p>
            <a:pPr algn="ctr"/>
            <a:r>
              <a:rPr lang="en-US" dirty="0"/>
              <a:t>8</a:t>
            </a:r>
          </a:p>
        </p:txBody>
      </p:sp>
      <p:sp>
        <p:nvSpPr>
          <p:cNvPr id="6" name="Title 1">
            <a:extLst>
              <a:ext uri="{FF2B5EF4-FFF2-40B4-BE49-F238E27FC236}">
                <a16:creationId xmlns:a16="http://schemas.microsoft.com/office/drawing/2014/main" id="{26347F0D-F1BD-B920-F4CE-3BB733B5F248}"/>
              </a:ext>
            </a:extLst>
          </p:cNvPr>
          <p:cNvSpPr>
            <a:spLocks noGrp="1"/>
          </p:cNvSpPr>
          <p:nvPr>
            <p:ph type="title"/>
          </p:nvPr>
        </p:nvSpPr>
        <p:spPr>
          <a:xfrm>
            <a:off x="838200" y="93668"/>
            <a:ext cx="10515600" cy="807249"/>
          </a:xfrm>
        </p:spPr>
        <p:txBody>
          <a:bodyPr>
            <a:noAutofit/>
          </a:bodyPr>
          <a:lstStyle/>
          <a:p>
            <a:pPr algn="ctr"/>
            <a:r>
              <a:rPr lang="en-US" b="1" dirty="0">
                <a:latin typeface="Source Sans Pro" panose="020B0503030403020204" pitchFamily="34" charset="0"/>
                <a:ea typeface="Source Sans Pro" panose="020B0503030403020204" pitchFamily="34" charset="0"/>
                <a:cs typeface="Times New Roman" panose="02020603050405020304" pitchFamily="18" charset="0"/>
              </a:rPr>
              <a:t>Rental Market Updates – By County</a:t>
            </a:r>
          </a:p>
        </p:txBody>
      </p:sp>
      <p:graphicFrame>
        <p:nvGraphicFramePr>
          <p:cNvPr id="27" name="Table 27">
            <a:extLst>
              <a:ext uri="{FF2B5EF4-FFF2-40B4-BE49-F238E27FC236}">
                <a16:creationId xmlns:a16="http://schemas.microsoft.com/office/drawing/2014/main" id="{CE3B6F60-1FAA-2070-DA87-FCCF9EFD99CA}"/>
              </a:ext>
            </a:extLst>
          </p:cNvPr>
          <p:cNvGraphicFramePr>
            <a:graphicFrameLocks noGrp="1"/>
          </p:cNvGraphicFramePr>
          <p:nvPr>
            <p:extLst>
              <p:ext uri="{D42A27DB-BD31-4B8C-83A1-F6EECF244321}">
                <p14:modId xmlns:p14="http://schemas.microsoft.com/office/powerpoint/2010/main" val="1518074037"/>
              </p:ext>
            </p:extLst>
          </p:nvPr>
        </p:nvGraphicFramePr>
        <p:xfrm>
          <a:off x="471894" y="962067"/>
          <a:ext cx="11393791" cy="5295397"/>
        </p:xfrm>
        <a:graphic>
          <a:graphicData uri="http://schemas.openxmlformats.org/drawingml/2006/table">
            <a:tbl>
              <a:tblPr firstRow="1" bandRow="1">
                <a:tableStyleId>{00A15C55-8517-42AA-B614-E9B94910E393}</a:tableStyleId>
              </a:tblPr>
              <a:tblGrid>
                <a:gridCol w="1157127">
                  <a:extLst>
                    <a:ext uri="{9D8B030D-6E8A-4147-A177-3AD203B41FA5}">
                      <a16:colId xmlns:a16="http://schemas.microsoft.com/office/drawing/2014/main" val="2212670635"/>
                    </a:ext>
                  </a:extLst>
                </a:gridCol>
                <a:gridCol w="1070565">
                  <a:extLst>
                    <a:ext uri="{9D8B030D-6E8A-4147-A177-3AD203B41FA5}">
                      <a16:colId xmlns:a16="http://schemas.microsoft.com/office/drawing/2014/main" val="3763166851"/>
                    </a:ext>
                  </a:extLst>
                </a:gridCol>
                <a:gridCol w="1196139">
                  <a:extLst>
                    <a:ext uri="{9D8B030D-6E8A-4147-A177-3AD203B41FA5}">
                      <a16:colId xmlns:a16="http://schemas.microsoft.com/office/drawing/2014/main" val="1361749739"/>
                    </a:ext>
                  </a:extLst>
                </a:gridCol>
                <a:gridCol w="835197">
                  <a:extLst>
                    <a:ext uri="{9D8B030D-6E8A-4147-A177-3AD203B41FA5}">
                      <a16:colId xmlns:a16="http://schemas.microsoft.com/office/drawing/2014/main" val="2908361652"/>
                    </a:ext>
                  </a:extLst>
                </a:gridCol>
                <a:gridCol w="1412703">
                  <a:extLst>
                    <a:ext uri="{9D8B030D-6E8A-4147-A177-3AD203B41FA5}">
                      <a16:colId xmlns:a16="http://schemas.microsoft.com/office/drawing/2014/main" val="4223237239"/>
                    </a:ext>
                  </a:extLst>
                </a:gridCol>
                <a:gridCol w="1162050">
                  <a:extLst>
                    <a:ext uri="{9D8B030D-6E8A-4147-A177-3AD203B41FA5}">
                      <a16:colId xmlns:a16="http://schemas.microsoft.com/office/drawing/2014/main" val="559402332"/>
                    </a:ext>
                  </a:extLst>
                </a:gridCol>
                <a:gridCol w="866775">
                  <a:extLst>
                    <a:ext uri="{9D8B030D-6E8A-4147-A177-3AD203B41FA5}">
                      <a16:colId xmlns:a16="http://schemas.microsoft.com/office/drawing/2014/main" val="2398635853"/>
                    </a:ext>
                  </a:extLst>
                </a:gridCol>
                <a:gridCol w="1543050">
                  <a:extLst>
                    <a:ext uri="{9D8B030D-6E8A-4147-A177-3AD203B41FA5}">
                      <a16:colId xmlns:a16="http://schemas.microsoft.com/office/drawing/2014/main" val="1875296296"/>
                    </a:ext>
                  </a:extLst>
                </a:gridCol>
                <a:gridCol w="1181100">
                  <a:extLst>
                    <a:ext uri="{9D8B030D-6E8A-4147-A177-3AD203B41FA5}">
                      <a16:colId xmlns:a16="http://schemas.microsoft.com/office/drawing/2014/main" val="3867151865"/>
                    </a:ext>
                  </a:extLst>
                </a:gridCol>
                <a:gridCol w="969085">
                  <a:extLst>
                    <a:ext uri="{9D8B030D-6E8A-4147-A177-3AD203B41FA5}">
                      <a16:colId xmlns:a16="http://schemas.microsoft.com/office/drawing/2014/main" val="3441976224"/>
                    </a:ext>
                  </a:extLst>
                </a:gridCol>
              </a:tblGrid>
              <a:tr h="1131714">
                <a:tc>
                  <a:txBody>
                    <a:bodyPr/>
                    <a:lstStyle/>
                    <a:p>
                      <a:pPr algn="ctr">
                        <a:lnSpc>
                          <a:spcPct val="150000"/>
                        </a:lnSpc>
                      </a:pPr>
                      <a:r>
                        <a:rPr lang="en-US" sz="1200" b="1" dirty="0">
                          <a:latin typeface="Source Sans Pro" panose="020B0503030403020204" pitchFamily="34" charset="0"/>
                          <a:ea typeface="Source Sans Pro" panose="020B0503030403020204" pitchFamily="34" charset="0"/>
                        </a:rPr>
                        <a:t>County</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Number of Active Rentals</a:t>
                      </a:r>
                    </a:p>
                    <a:p>
                      <a:pPr algn="ctr">
                        <a:lnSpc>
                          <a:spcPct val="150000"/>
                        </a:lnSpc>
                      </a:pPr>
                      <a:r>
                        <a:rPr lang="en-US" sz="1200" dirty="0">
                          <a:latin typeface="Source Sans Pro" panose="020B0503030403020204" pitchFamily="34" charset="0"/>
                          <a:ea typeface="Source Sans Pro" panose="020B0503030403020204" pitchFamily="34" charset="0"/>
                        </a:rPr>
                        <a:t>(Jan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Number of Active Rentals (Jan 2023) </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rPr>
                        <a:t>Percent Change</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Number of Properties Leased (Jan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Number of Properties Leased</a:t>
                      </a:r>
                    </a:p>
                    <a:p>
                      <a:pPr algn="ctr">
                        <a:lnSpc>
                          <a:spcPct val="150000"/>
                        </a:lnSpc>
                      </a:pPr>
                      <a:r>
                        <a:rPr lang="en-US" sz="1200" dirty="0">
                          <a:latin typeface="Source Sans Pro" panose="020B0503030403020204" pitchFamily="34" charset="0"/>
                          <a:ea typeface="Source Sans Pro" panose="020B0503030403020204" pitchFamily="34" charset="0"/>
                        </a:rPr>
                        <a:t> (Jan 2023)</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rPr>
                        <a:t>Percent Change</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Average Monthly Lease Price </a:t>
                      </a:r>
                    </a:p>
                    <a:p>
                      <a:pPr algn="ctr">
                        <a:lnSpc>
                          <a:spcPct val="150000"/>
                        </a:lnSpc>
                      </a:pPr>
                      <a:r>
                        <a:rPr lang="en-US" sz="1200" dirty="0">
                          <a:latin typeface="Source Sans Pro" panose="020B0503030403020204" pitchFamily="34" charset="0"/>
                          <a:ea typeface="Source Sans Pro" panose="020B0503030403020204" pitchFamily="34" charset="0"/>
                        </a:rPr>
                        <a:t>(Jan 2022) </a:t>
                      </a:r>
                    </a:p>
                  </a:txBody>
                  <a:tcPr anchor="ctr">
                    <a:solidFill>
                      <a:srgbClr val="244C5A"/>
                    </a:solidFill>
                  </a:tcPr>
                </a:tc>
                <a:tc>
                  <a:txBody>
                    <a:bodyPr/>
                    <a:lstStyle/>
                    <a:p>
                      <a:pPr algn="ctr">
                        <a:lnSpc>
                          <a:spcPct val="150000"/>
                        </a:lnSpc>
                      </a:pPr>
                      <a:r>
                        <a:rPr lang="en-US" sz="1200" dirty="0">
                          <a:latin typeface="Source Sans Pro" panose="020B0503030403020204" pitchFamily="34" charset="0"/>
                          <a:ea typeface="Source Sans Pro" panose="020B0503030403020204" pitchFamily="34" charset="0"/>
                        </a:rPr>
                        <a:t>Average Monthly Lease Price </a:t>
                      </a:r>
                    </a:p>
                    <a:p>
                      <a:pPr algn="ctr">
                        <a:lnSpc>
                          <a:spcPct val="150000"/>
                        </a:lnSpc>
                      </a:pPr>
                      <a:r>
                        <a:rPr lang="en-US" sz="1200" dirty="0">
                          <a:latin typeface="Source Sans Pro" panose="020B0503030403020204" pitchFamily="34" charset="0"/>
                          <a:ea typeface="Source Sans Pro" panose="020B0503030403020204" pitchFamily="34" charset="0"/>
                        </a:rPr>
                        <a:t>(Jan 2023) </a:t>
                      </a:r>
                    </a:p>
                  </a:txBody>
                  <a:tcPr anchor="ctr">
                    <a:solidFill>
                      <a:srgbClr val="244C5A"/>
                    </a:solidFill>
                  </a:tcPr>
                </a:tc>
                <a:tc>
                  <a:txBody>
                    <a:bodyPr/>
                    <a:lstStyle/>
                    <a:p>
                      <a:pPr algn="ctr">
                        <a:lnSpc>
                          <a:spcPct val="150000"/>
                        </a:lnSpc>
                      </a:pPr>
                      <a:r>
                        <a:rPr lang="en-US" sz="1200" b="1" dirty="0">
                          <a:latin typeface="Source Sans Pro" panose="020B0503030403020204" pitchFamily="34" charset="0"/>
                          <a:ea typeface="Source Sans Pro" panose="020B0503030403020204" pitchFamily="34" charset="0"/>
                        </a:rPr>
                        <a:t>Percent Change </a:t>
                      </a:r>
                    </a:p>
                  </a:txBody>
                  <a:tcPr anchor="ctr">
                    <a:solidFill>
                      <a:srgbClr val="244C5A"/>
                    </a:solidFill>
                  </a:tcPr>
                </a:tc>
                <a:extLst>
                  <a:ext uri="{0D108BD9-81ED-4DB2-BD59-A6C34878D82A}">
                    <a16:rowId xmlns:a16="http://schemas.microsoft.com/office/drawing/2014/main" val="3844811707"/>
                  </a:ext>
                </a:extLst>
              </a:tr>
              <a:tr h="490307">
                <a:tc>
                  <a:txBody>
                    <a:bodyPr/>
                    <a:lstStyle/>
                    <a:p>
                      <a:pPr algn="ctr"/>
                      <a:r>
                        <a:rPr lang="en-US" sz="1100" b="1" dirty="0">
                          <a:latin typeface="Source Sans Pro" panose="020B0503030403020204" pitchFamily="34" charset="0"/>
                          <a:ea typeface="Source Sans Pro" panose="020B0503030403020204" pitchFamily="34" charset="0"/>
                        </a:rPr>
                        <a:t>Fairfield</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787</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1,071 </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+ 36.1%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272</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370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+ 36.0%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$3,192</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$3,360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+ 5.2% </a:t>
                      </a:r>
                    </a:p>
                  </a:txBody>
                  <a:tcPr anchor="ctr"/>
                </a:tc>
                <a:extLst>
                  <a:ext uri="{0D108BD9-81ED-4DB2-BD59-A6C34878D82A}">
                    <a16:rowId xmlns:a16="http://schemas.microsoft.com/office/drawing/2014/main" val="657283649"/>
                  </a:ext>
                </a:extLst>
              </a:tr>
              <a:tr h="441539">
                <a:tc>
                  <a:txBody>
                    <a:bodyPr/>
                    <a:lstStyle/>
                    <a:p>
                      <a:pPr algn="ctr"/>
                      <a:r>
                        <a:rPr lang="en-US" sz="1100" b="1" dirty="0">
                          <a:latin typeface="Source Sans Pro" panose="020B0503030403020204" pitchFamily="34" charset="0"/>
                          <a:ea typeface="Source Sans Pro" panose="020B0503030403020204" pitchFamily="34" charset="0"/>
                        </a:rPr>
                        <a:t>Hartford</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462</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608</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+ 31.6%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110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+ 59.1%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$1,523</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$1,812</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+ 19.0%</a:t>
                      </a:r>
                    </a:p>
                  </a:txBody>
                  <a:tcPr anchor="ctr"/>
                </a:tc>
                <a:extLst>
                  <a:ext uri="{0D108BD9-81ED-4DB2-BD59-A6C34878D82A}">
                    <a16:rowId xmlns:a16="http://schemas.microsoft.com/office/drawing/2014/main" val="1204782669"/>
                  </a:ext>
                </a:extLst>
              </a:tr>
              <a:tr h="503354">
                <a:tc>
                  <a:txBody>
                    <a:bodyPr/>
                    <a:lstStyle/>
                    <a:p>
                      <a:pPr algn="ctr"/>
                      <a:r>
                        <a:rPr lang="en-US" sz="1100" b="1" dirty="0">
                          <a:latin typeface="Source Sans Pro" panose="020B0503030403020204" pitchFamily="34" charset="0"/>
                          <a:ea typeface="Source Sans Pro" panose="020B0503030403020204" pitchFamily="34" charset="0"/>
                        </a:rPr>
                        <a:t>Litchfield</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188</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285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+ 51.6%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41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63</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+ 53.7%</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$3,797</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$3,555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- 6.4%</a:t>
                      </a:r>
                    </a:p>
                  </a:txBody>
                  <a:tcPr anchor="ctr"/>
                </a:tc>
                <a:extLst>
                  <a:ext uri="{0D108BD9-81ED-4DB2-BD59-A6C34878D82A}">
                    <a16:rowId xmlns:a16="http://schemas.microsoft.com/office/drawing/2014/main" val="4032596333"/>
                  </a:ext>
                </a:extLst>
              </a:tr>
              <a:tr h="582755">
                <a:tc>
                  <a:txBody>
                    <a:bodyPr/>
                    <a:lstStyle/>
                    <a:p>
                      <a:pPr algn="ctr"/>
                      <a:r>
                        <a:rPr lang="en-US" sz="1100" b="1" dirty="0">
                          <a:latin typeface="Source Sans Pro" panose="020B0503030403020204" pitchFamily="34" charset="0"/>
                          <a:ea typeface="Source Sans Pro" panose="020B0503030403020204" pitchFamily="34" charset="0"/>
                        </a:rPr>
                        <a:t>Middlesex</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116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195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+ 68.1%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+ 34.6%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$1,509</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$1,673</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+ 10.9%</a:t>
                      </a:r>
                    </a:p>
                  </a:txBody>
                  <a:tcPr anchor="ctr"/>
                </a:tc>
                <a:extLst>
                  <a:ext uri="{0D108BD9-81ED-4DB2-BD59-A6C34878D82A}">
                    <a16:rowId xmlns:a16="http://schemas.microsoft.com/office/drawing/2014/main" val="2689695530"/>
                  </a:ext>
                </a:extLst>
              </a:tr>
              <a:tr h="597005">
                <a:tc>
                  <a:txBody>
                    <a:bodyPr/>
                    <a:lstStyle/>
                    <a:p>
                      <a:pPr algn="ctr"/>
                      <a:r>
                        <a:rPr lang="en-US" sz="1100" b="1" dirty="0">
                          <a:latin typeface="Source Sans Pro" panose="020B0503030403020204" pitchFamily="34" charset="0"/>
                          <a:ea typeface="Source Sans Pro" panose="020B0503030403020204" pitchFamily="34" charset="0"/>
                        </a:rPr>
                        <a:t>New Haven</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580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760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+ 31.0%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181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179</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$1,753</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$1,922</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+ 9.7% </a:t>
                      </a:r>
                    </a:p>
                  </a:txBody>
                  <a:tcPr anchor="ctr"/>
                </a:tc>
                <a:extLst>
                  <a:ext uri="{0D108BD9-81ED-4DB2-BD59-A6C34878D82A}">
                    <a16:rowId xmlns:a16="http://schemas.microsoft.com/office/drawing/2014/main" val="2273885590"/>
                  </a:ext>
                </a:extLst>
              </a:tr>
              <a:tr h="479573">
                <a:tc>
                  <a:txBody>
                    <a:bodyPr/>
                    <a:lstStyle/>
                    <a:p>
                      <a:pPr algn="ctr"/>
                      <a:r>
                        <a:rPr lang="en-US" sz="1100" b="1" dirty="0">
                          <a:latin typeface="Source Sans Pro" panose="020B0503030403020204" pitchFamily="34" charset="0"/>
                          <a:ea typeface="Source Sans Pro" panose="020B0503030403020204" pitchFamily="34" charset="0"/>
                        </a:rPr>
                        <a:t>New London</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274</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309</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+ 12.8%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66</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70</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+ 6.1%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$1,449</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$1,709</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+ 17.9% </a:t>
                      </a:r>
                    </a:p>
                  </a:txBody>
                  <a:tcPr anchor="ctr"/>
                </a:tc>
                <a:extLst>
                  <a:ext uri="{0D108BD9-81ED-4DB2-BD59-A6C34878D82A}">
                    <a16:rowId xmlns:a16="http://schemas.microsoft.com/office/drawing/2014/main" val="280181161"/>
                  </a:ext>
                </a:extLst>
              </a:tr>
              <a:tr h="444031">
                <a:tc>
                  <a:txBody>
                    <a:bodyPr/>
                    <a:lstStyle/>
                    <a:p>
                      <a:pPr algn="ctr"/>
                      <a:r>
                        <a:rPr lang="en-US" sz="1100" b="1" dirty="0">
                          <a:latin typeface="Source Sans Pro" panose="020B0503030403020204" pitchFamily="34" charset="0"/>
                          <a:ea typeface="Source Sans Pro" panose="020B0503030403020204" pitchFamily="34" charset="0"/>
                        </a:rPr>
                        <a:t>Tolland</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82</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84</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+ 2.4%</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12</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+ 9.1%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$1,300</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$1,526</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+ 17.4%</a:t>
                      </a:r>
                    </a:p>
                  </a:txBody>
                  <a:tcPr anchor="ctr"/>
                </a:tc>
                <a:extLst>
                  <a:ext uri="{0D108BD9-81ED-4DB2-BD59-A6C34878D82A}">
                    <a16:rowId xmlns:a16="http://schemas.microsoft.com/office/drawing/2014/main" val="2191195325"/>
                  </a:ext>
                </a:extLst>
              </a:tr>
              <a:tr h="597005">
                <a:tc>
                  <a:txBody>
                    <a:bodyPr/>
                    <a:lstStyle/>
                    <a:p>
                      <a:pPr algn="ctr"/>
                      <a:r>
                        <a:rPr lang="en-US" sz="1100" b="1" dirty="0">
                          <a:latin typeface="Source Sans Pro" panose="020B0503030403020204" pitchFamily="34" charset="0"/>
                          <a:ea typeface="Source Sans Pro" panose="020B0503030403020204" pitchFamily="34" charset="0"/>
                        </a:rPr>
                        <a:t>Windham </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43</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45</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+ 4.7%</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9</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7</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- 22.7%</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$2,181</a:t>
                      </a:r>
                    </a:p>
                  </a:txBody>
                  <a:tcPr anchor="ctr"/>
                </a:tc>
                <a:tc>
                  <a:txBody>
                    <a:bodyPr/>
                    <a:lstStyle/>
                    <a:p>
                      <a:pPr algn="ctr"/>
                      <a:r>
                        <a:rPr lang="en-US" sz="1100" dirty="0">
                          <a:latin typeface="Source Sans Pro" panose="020B0503030403020204" pitchFamily="34" charset="0"/>
                          <a:ea typeface="Source Sans Pro" panose="020B0503030403020204" pitchFamily="34" charset="0"/>
                        </a:rPr>
                        <a:t>$1,039</a:t>
                      </a:r>
                    </a:p>
                  </a:txBody>
                  <a:tcPr anchor="ctr"/>
                </a:tc>
                <a:tc>
                  <a:txBody>
                    <a:bodyPr/>
                    <a:lstStyle/>
                    <a:p>
                      <a:pPr algn="ctr"/>
                      <a:r>
                        <a:rPr lang="en-US" sz="1100" b="1" dirty="0">
                          <a:latin typeface="Source Sans Pro" panose="020B0503030403020204" pitchFamily="34" charset="0"/>
                          <a:ea typeface="Source Sans Pro" panose="020B0503030403020204" pitchFamily="34" charset="0"/>
                        </a:rPr>
                        <a:t>- 52.4% </a:t>
                      </a:r>
                    </a:p>
                  </a:txBody>
                  <a:tcPr anchor="ctr">
                    <a:solidFill>
                      <a:schemeClr val="accent4">
                        <a:tint val="20000"/>
                      </a:schemeClr>
                    </a:solidFill>
                  </a:tcPr>
                </a:tc>
                <a:extLst>
                  <a:ext uri="{0D108BD9-81ED-4DB2-BD59-A6C34878D82A}">
                    <a16:rowId xmlns:a16="http://schemas.microsoft.com/office/drawing/2014/main" val="2475076609"/>
                  </a:ext>
                </a:extLst>
              </a:tr>
            </a:tbl>
          </a:graphicData>
        </a:graphic>
      </p:graphicFrame>
      <p:pic>
        <p:nvPicPr>
          <p:cNvPr id="2" name="Picture 1" descr="Icon&#10;&#10;Description automatically generated">
            <a:extLst>
              <a:ext uri="{FF2B5EF4-FFF2-40B4-BE49-F238E27FC236}">
                <a16:creationId xmlns:a16="http://schemas.microsoft.com/office/drawing/2014/main" id="{05662A0E-E7F0-2640-8214-E3114CF18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4226" y="6388992"/>
            <a:ext cx="2322892" cy="305995"/>
          </a:xfrm>
          <a:prstGeom prst="rect">
            <a:avLst/>
          </a:prstGeom>
        </p:spPr>
      </p:pic>
    </p:spTree>
    <p:extLst>
      <p:ext uri="{BB962C8B-B14F-4D97-AF65-F5344CB8AC3E}">
        <p14:creationId xmlns:p14="http://schemas.microsoft.com/office/powerpoint/2010/main" val="245669255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14EF8BC7-B091-1287-CC5A-C0DB97C247A2}"/>
              </a:ext>
            </a:extLst>
          </p:cNvPr>
          <p:cNvSpPr/>
          <p:nvPr/>
        </p:nvSpPr>
        <p:spPr>
          <a:xfrm>
            <a:off x="0" y="5353634"/>
            <a:ext cx="2714625" cy="1504366"/>
          </a:xfrm>
          <a:prstGeom prst="rtTriangle">
            <a:avLst/>
          </a:prstGeom>
          <a:blipFill>
            <a:blip r:embed="rId2">
              <a:alphaModFix amt="35000"/>
              <a:extLst>
                <a:ext uri="{28A0092B-C50C-407E-A947-70E740481C1C}">
                  <a14:useLocalDpi xmlns:a14="http://schemas.microsoft.com/office/drawing/2010/main" val="0"/>
                </a:ext>
              </a:extLst>
            </a:blip>
            <a:stretch>
              <a:fillRect/>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FB02DC5-4582-5C0E-A63C-88D691B00E56}"/>
              </a:ext>
            </a:extLst>
          </p:cNvPr>
          <p:cNvSpPr txBox="1"/>
          <p:nvPr/>
        </p:nvSpPr>
        <p:spPr>
          <a:xfrm>
            <a:off x="65255" y="6410325"/>
            <a:ext cx="571500" cy="369332"/>
          </a:xfrm>
          <a:prstGeom prst="rect">
            <a:avLst/>
          </a:prstGeom>
          <a:noFill/>
        </p:spPr>
        <p:txBody>
          <a:bodyPr wrap="square" rtlCol="0">
            <a:spAutoFit/>
          </a:bodyPr>
          <a:lstStyle/>
          <a:p>
            <a:pPr algn="ctr"/>
            <a:r>
              <a:rPr lang="en-US" dirty="0"/>
              <a:t>9</a:t>
            </a:r>
          </a:p>
        </p:txBody>
      </p:sp>
      <p:sp>
        <p:nvSpPr>
          <p:cNvPr id="3" name="Title 1">
            <a:extLst>
              <a:ext uri="{FF2B5EF4-FFF2-40B4-BE49-F238E27FC236}">
                <a16:creationId xmlns:a16="http://schemas.microsoft.com/office/drawing/2014/main" id="{6D46651A-F7E0-C944-013B-C842BF781D7C}"/>
              </a:ext>
            </a:extLst>
          </p:cNvPr>
          <p:cNvSpPr>
            <a:spLocks noGrp="1"/>
          </p:cNvSpPr>
          <p:nvPr>
            <p:ph type="title"/>
          </p:nvPr>
        </p:nvSpPr>
        <p:spPr>
          <a:xfrm>
            <a:off x="458308" y="503233"/>
            <a:ext cx="10515600" cy="962025"/>
          </a:xfrm>
        </p:spPr>
        <p:txBody>
          <a:bodyPr>
            <a:noAutofit/>
          </a:bodyPr>
          <a:lstStyle/>
          <a:p>
            <a:r>
              <a:rPr kumimoji="0" lang="en-US" sz="4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Compliance Updates - </a:t>
            </a:r>
            <a:r>
              <a:rPr lang="en-US" b="1" dirty="0">
                <a:latin typeface="Source Sans Pro" panose="020B0503030403020204" pitchFamily="34" charset="0"/>
                <a:ea typeface="Source Sans Pro" panose="020B0503030403020204" pitchFamily="34" charset="0"/>
                <a:cs typeface="Times New Roman" panose="02020603050405020304" pitchFamily="18" charset="0"/>
              </a:rPr>
              <a:t>How to Fix Tax Record Errors</a:t>
            </a:r>
          </a:p>
        </p:txBody>
      </p:sp>
      <p:grpSp>
        <p:nvGrpSpPr>
          <p:cNvPr id="8" name="Group 7">
            <a:extLst>
              <a:ext uri="{FF2B5EF4-FFF2-40B4-BE49-F238E27FC236}">
                <a16:creationId xmlns:a16="http://schemas.microsoft.com/office/drawing/2014/main" id="{A19F84C7-6622-7017-B6CF-63AD97E48028}"/>
              </a:ext>
            </a:extLst>
          </p:cNvPr>
          <p:cNvGrpSpPr/>
          <p:nvPr/>
        </p:nvGrpSpPr>
        <p:grpSpPr>
          <a:xfrm>
            <a:off x="10317493" y="239632"/>
            <a:ext cx="1416199" cy="1451056"/>
            <a:chOff x="4460487" y="2703472"/>
            <a:chExt cx="1416199" cy="1451056"/>
          </a:xfrm>
        </p:grpSpPr>
        <p:grpSp>
          <p:nvGrpSpPr>
            <p:cNvPr id="9" name="Group 8">
              <a:extLst>
                <a:ext uri="{FF2B5EF4-FFF2-40B4-BE49-F238E27FC236}">
                  <a16:creationId xmlns:a16="http://schemas.microsoft.com/office/drawing/2014/main" id="{960C0A0F-42B6-0495-1878-744D1AC33447}"/>
                </a:ext>
              </a:extLst>
            </p:cNvPr>
            <p:cNvGrpSpPr/>
            <p:nvPr/>
          </p:nvGrpSpPr>
          <p:grpSpPr>
            <a:xfrm>
              <a:off x="4460487" y="2703472"/>
              <a:ext cx="1416199" cy="1451056"/>
              <a:chOff x="4460489" y="550390"/>
              <a:chExt cx="1416199" cy="1451056"/>
            </a:xfrm>
          </p:grpSpPr>
          <p:sp>
            <p:nvSpPr>
              <p:cNvPr id="14" name="Rectangle 13">
                <a:extLst>
                  <a:ext uri="{FF2B5EF4-FFF2-40B4-BE49-F238E27FC236}">
                    <a16:creationId xmlns:a16="http://schemas.microsoft.com/office/drawing/2014/main" id="{F31D9F96-C8EA-E701-4A8D-1E2F40AF2260}"/>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4D8BD2-EF7F-E6E8-B579-90FEB83C9C6A}"/>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Icon&#10;&#10;Description automatically generated">
              <a:extLst>
                <a:ext uri="{FF2B5EF4-FFF2-40B4-BE49-F238E27FC236}">
                  <a16:creationId xmlns:a16="http://schemas.microsoft.com/office/drawing/2014/main" id="{2B4EB7C1-7B55-50F1-D6D1-B23FD0968342}"/>
                </a:ext>
              </a:extLst>
            </p:cNvPr>
            <p:cNvPicPr>
              <a:picLocks noChangeAspect="1"/>
            </p:cNvPicPr>
            <p:nvPr/>
          </p:nvPicPr>
          <p:blipFill rotWithShape="1">
            <a:blip r:embed="rId3">
              <a:extLst>
                <a:ext uri="{28A0092B-C50C-407E-A947-70E740481C1C}">
                  <a14:useLocalDpi xmlns:a14="http://schemas.microsoft.com/office/drawing/2010/main" val="0"/>
                </a:ext>
              </a:extLst>
            </a:blip>
            <a:srcRect l="22234" t="30856" r="18146" b="31591"/>
            <a:stretch/>
          </p:blipFill>
          <p:spPr>
            <a:xfrm>
              <a:off x="4625003" y="3154055"/>
              <a:ext cx="1086413" cy="885823"/>
            </a:xfrm>
            <a:prstGeom prst="rect">
              <a:avLst/>
            </a:prstGeom>
          </p:spPr>
        </p:pic>
      </p:grpSp>
      <p:sp>
        <p:nvSpPr>
          <p:cNvPr id="2" name="Content Placeholder 2">
            <a:extLst>
              <a:ext uri="{FF2B5EF4-FFF2-40B4-BE49-F238E27FC236}">
                <a16:creationId xmlns:a16="http://schemas.microsoft.com/office/drawing/2014/main" id="{DFEF38BE-03EC-BC98-6FD1-E244FBD97EDE}"/>
              </a:ext>
            </a:extLst>
          </p:cNvPr>
          <p:cNvSpPr>
            <a:spLocks noGrp="1"/>
          </p:cNvSpPr>
          <p:nvPr>
            <p:ph idx="1"/>
          </p:nvPr>
        </p:nvSpPr>
        <p:spPr>
          <a:xfrm>
            <a:off x="524207" y="1667926"/>
            <a:ext cx="5364760" cy="4635421"/>
          </a:xfrm>
        </p:spPr>
        <p:txBody>
          <a:bodyPr>
            <a:normAutofit/>
          </a:bodyPr>
          <a:lstStyle/>
          <a:p>
            <a:pPr marL="0" indent="0">
              <a:lnSpc>
                <a:spcPct val="150000"/>
              </a:lnSpc>
              <a:buNone/>
            </a:pPr>
            <a:r>
              <a:rPr lang="en-US" sz="1400" dirty="0">
                <a:latin typeface="Source Sans Pro" panose="020B0503030403020204" pitchFamily="34" charset="0"/>
                <a:ea typeface="Source Sans Pro" panose="020B0503030403020204" pitchFamily="34" charset="0"/>
                <a:cs typeface="Times New Roman" panose="02020603050405020304" pitchFamily="18" charset="0"/>
              </a:rPr>
              <a:t>Have you noticed an error with a SmartMLS public record while entering a listing? </a:t>
            </a:r>
          </a:p>
          <a:p>
            <a:pPr marL="0" indent="0">
              <a:lnSpc>
                <a:spcPct val="150000"/>
              </a:lnSpc>
              <a:buNone/>
            </a:pPr>
            <a:r>
              <a:rPr lang="en-US" sz="1400" b="1" u="sng" dirty="0">
                <a:latin typeface="Source Sans Pro" panose="020B0503030403020204" pitchFamily="34" charset="0"/>
                <a:ea typeface="Source Sans Pro" panose="020B0503030403020204" pitchFamily="34" charset="0"/>
                <a:cs typeface="Times New Roman" panose="02020603050405020304" pitchFamily="18" charset="0"/>
              </a:rPr>
              <a:t>Step 1 -</a:t>
            </a:r>
            <a:r>
              <a:rPr lang="en-US" sz="1400" dirty="0">
                <a:latin typeface="Source Sans Pro" panose="020B0503030403020204" pitchFamily="34" charset="0"/>
                <a:ea typeface="Source Sans Pro" panose="020B0503030403020204" pitchFamily="34" charset="0"/>
                <a:cs typeface="Times New Roman" panose="02020603050405020304" pitchFamily="18" charset="0"/>
              </a:rPr>
              <a:t>  Go to “Tax” tab on your top toolbar and search the address.</a:t>
            </a:r>
          </a:p>
          <a:p>
            <a:pPr marL="0" indent="0">
              <a:lnSpc>
                <a:spcPct val="150000"/>
              </a:lnSpc>
              <a:buNone/>
            </a:pPr>
            <a:r>
              <a:rPr lang="en-US" sz="1400" b="1" u="sng" dirty="0">
                <a:latin typeface="Source Sans Pro" panose="020B0503030403020204" pitchFamily="34" charset="0"/>
                <a:ea typeface="Source Sans Pro" panose="020B0503030403020204" pitchFamily="34" charset="0"/>
                <a:cs typeface="Times New Roman" panose="02020603050405020304" pitchFamily="18" charset="0"/>
              </a:rPr>
              <a:t>Step 2 -</a:t>
            </a:r>
            <a:r>
              <a:rPr lang="en-US" sz="1400" dirty="0">
                <a:latin typeface="Source Sans Pro" panose="020B0503030403020204" pitchFamily="34" charset="0"/>
                <a:ea typeface="Source Sans Pro" panose="020B0503030403020204" pitchFamily="34" charset="0"/>
                <a:cs typeface="Times New Roman" panose="02020603050405020304" pitchFamily="18" charset="0"/>
              </a:rPr>
              <a:t>  Click “Report Inaccurate Tax Data.”</a:t>
            </a:r>
          </a:p>
          <a:p>
            <a:pPr>
              <a:spcBef>
                <a:spcPts val="0"/>
              </a:spcBef>
              <a:spcAft>
                <a:spcPts val="800"/>
              </a:spcAft>
            </a:pPr>
            <a:endParaRPr lang="en-US" sz="1400" dirty="0">
              <a:effectLst/>
              <a:latin typeface="Source Sans Pro" panose="020B0503030403020204" pitchFamily="34" charset="0"/>
              <a:ea typeface="Source Sans Pro" panose="020B0503030403020204" pitchFamily="34" charset="0"/>
            </a:endParaRPr>
          </a:p>
          <a:p>
            <a:pPr>
              <a:lnSpc>
                <a:spcPct val="110000"/>
              </a:lnSpc>
              <a:spcBef>
                <a:spcPts val="0"/>
              </a:spcBef>
              <a:spcAft>
                <a:spcPts val="800"/>
              </a:spcAft>
            </a:pPr>
            <a:r>
              <a:rPr lang="en-US" sz="1400" dirty="0">
                <a:effectLst/>
                <a:latin typeface="Source Sans Pro" panose="020B0503030403020204" pitchFamily="34" charset="0"/>
                <a:ea typeface="Source Sans Pro" panose="020B0503030403020204" pitchFamily="34" charset="0"/>
              </a:rPr>
              <a:t>Click </a:t>
            </a:r>
            <a:r>
              <a:rPr lang="en-US" sz="1400" b="1" dirty="0">
                <a:effectLst/>
                <a:latin typeface="Source Sans Pro" panose="020B0503030403020204" pitchFamily="34" charset="0"/>
                <a:ea typeface="Source Sans Pro" panose="020B0503030403020204" pitchFamily="34" charset="0"/>
              </a:rPr>
              <a:t>Submit</a:t>
            </a:r>
            <a:r>
              <a:rPr lang="en-US" sz="1400" dirty="0">
                <a:effectLst/>
                <a:latin typeface="Source Sans Pro" panose="020B0503030403020204" pitchFamily="34" charset="0"/>
                <a:ea typeface="Source Sans Pro" panose="020B0503030403020204" pitchFamily="34" charset="0"/>
              </a:rPr>
              <a:t> when you’re done. This will send the data error report to our tax vendor, The Warren Group, for investigation and resolution</a:t>
            </a:r>
            <a:r>
              <a:rPr lang="en-US" sz="1400" dirty="0">
                <a:latin typeface="Source Sans Pro" panose="020B0503030403020204" pitchFamily="34" charset="0"/>
                <a:ea typeface="Source Sans Pro" panose="020B0503030403020204" pitchFamily="34" charset="0"/>
              </a:rPr>
              <a:t>. </a:t>
            </a:r>
          </a:p>
          <a:p>
            <a:pPr>
              <a:lnSpc>
                <a:spcPct val="110000"/>
              </a:lnSpc>
              <a:spcBef>
                <a:spcPts val="0"/>
              </a:spcBef>
              <a:spcAft>
                <a:spcPts val="800"/>
              </a:spcAft>
            </a:pPr>
            <a:r>
              <a:rPr lang="en-US" sz="1400" dirty="0">
                <a:solidFill>
                  <a:srgbClr val="000000"/>
                </a:solidFill>
                <a:effectLst/>
                <a:latin typeface="Source Sans Pro" panose="020B0503030403020204" pitchFamily="34" charset="0"/>
                <a:ea typeface="Source Sans Pro" panose="020B0503030403020204" pitchFamily="34" charset="0"/>
              </a:rPr>
              <a:t>The Warren Group researches the issue with town hall </a:t>
            </a:r>
            <a:r>
              <a:rPr lang="en-US" sz="1400" dirty="0">
                <a:solidFill>
                  <a:srgbClr val="000000"/>
                </a:solidFill>
                <a:latin typeface="Source Sans Pro" panose="020B0503030403020204" pitchFamily="34" charset="0"/>
                <a:ea typeface="Source Sans Pro" panose="020B0503030403020204" pitchFamily="34" charset="0"/>
              </a:rPr>
              <a:t>&amp;</a:t>
            </a:r>
            <a:r>
              <a:rPr lang="en-US" sz="1400" dirty="0">
                <a:solidFill>
                  <a:srgbClr val="000000"/>
                </a:solidFill>
                <a:effectLst/>
                <a:latin typeface="Source Sans Pro" panose="020B0503030403020204" pitchFamily="34" charset="0"/>
                <a:ea typeface="Source Sans Pro" panose="020B0503030403020204" pitchFamily="34" charset="0"/>
              </a:rPr>
              <a:t> updates the tax record. The tax update/corrections file is uploaded to the Matrix system once a week.</a:t>
            </a:r>
          </a:p>
          <a:p>
            <a:pPr>
              <a:lnSpc>
                <a:spcPct val="110000"/>
              </a:lnSpc>
              <a:spcBef>
                <a:spcPts val="0"/>
              </a:spcBef>
              <a:spcAft>
                <a:spcPts val="800"/>
              </a:spcAft>
            </a:pPr>
            <a:r>
              <a:rPr lang="en-US" sz="1400" dirty="0">
                <a:solidFill>
                  <a:srgbClr val="000000"/>
                </a:solidFill>
                <a:effectLst/>
                <a:latin typeface="Source Sans Pro" panose="020B0503030403020204" pitchFamily="34" charset="0"/>
                <a:ea typeface="Source Sans Pro" panose="020B0503030403020204" pitchFamily="34" charset="0"/>
              </a:rPr>
              <a:t>Once the error has been reported, the process takes a minimum of 10-15 business days to be corrected on Matrix.  </a:t>
            </a:r>
            <a:endParaRPr lang="en-US" sz="1400" dirty="0">
              <a:effectLst/>
              <a:latin typeface="Source Sans Pro" panose="020B0503030403020204" pitchFamily="34" charset="0"/>
              <a:ea typeface="Source Sans Pro" panose="020B0503030403020204" pitchFamily="34" charset="0"/>
            </a:endParaRPr>
          </a:p>
        </p:txBody>
      </p:sp>
      <p:pic>
        <p:nvPicPr>
          <p:cNvPr id="1028" name="Picture 4">
            <a:extLst>
              <a:ext uri="{FF2B5EF4-FFF2-40B4-BE49-F238E27FC236}">
                <a16:creationId xmlns:a16="http://schemas.microsoft.com/office/drawing/2014/main" id="{5F0289F6-D1A2-6413-5BEB-E70C5DCFF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9" r="3712" b="9142"/>
          <a:stretch/>
        </p:blipFill>
        <p:spPr bwMode="auto">
          <a:xfrm>
            <a:off x="6303034" y="1826309"/>
            <a:ext cx="4661140" cy="24337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418D4B0-C037-326B-6415-EC5ABB607B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5" t="1031" r="640" b="17343"/>
          <a:stretch/>
        </p:blipFill>
        <p:spPr bwMode="auto">
          <a:xfrm>
            <a:off x="6303034" y="4988912"/>
            <a:ext cx="4941837" cy="12432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332845-AD62-8B1E-1C24-28BB9E34CFB0}"/>
              </a:ext>
            </a:extLst>
          </p:cNvPr>
          <p:cNvSpPr txBox="1"/>
          <p:nvPr/>
        </p:nvSpPr>
        <p:spPr>
          <a:xfrm>
            <a:off x="6096000" y="1276723"/>
            <a:ext cx="1884218" cy="369332"/>
          </a:xfrm>
          <a:prstGeom prst="rect">
            <a:avLst/>
          </a:prstGeom>
          <a:noFill/>
        </p:spPr>
        <p:txBody>
          <a:bodyPr wrap="square" rtlCol="0">
            <a:spAutoFit/>
          </a:bodyPr>
          <a:lstStyle/>
          <a:p>
            <a:r>
              <a:rPr lang="en-US" b="1" u="sng" dirty="0"/>
              <a:t>Step 1: </a:t>
            </a:r>
          </a:p>
        </p:txBody>
      </p:sp>
      <p:sp>
        <p:nvSpPr>
          <p:cNvPr id="5" name="TextBox 4">
            <a:extLst>
              <a:ext uri="{FF2B5EF4-FFF2-40B4-BE49-F238E27FC236}">
                <a16:creationId xmlns:a16="http://schemas.microsoft.com/office/drawing/2014/main" id="{35358435-53B4-4596-0C13-042C3CE9D80D}"/>
              </a:ext>
            </a:extLst>
          </p:cNvPr>
          <p:cNvSpPr txBox="1"/>
          <p:nvPr/>
        </p:nvSpPr>
        <p:spPr>
          <a:xfrm>
            <a:off x="6186555" y="4462712"/>
            <a:ext cx="1864002" cy="369332"/>
          </a:xfrm>
          <a:prstGeom prst="rect">
            <a:avLst/>
          </a:prstGeom>
          <a:noFill/>
        </p:spPr>
        <p:txBody>
          <a:bodyPr wrap="square" rtlCol="0">
            <a:spAutoFit/>
          </a:bodyPr>
          <a:lstStyle/>
          <a:p>
            <a:r>
              <a:rPr lang="en-US" b="1" u="sng" dirty="0"/>
              <a:t>Step 2: </a:t>
            </a:r>
          </a:p>
        </p:txBody>
      </p:sp>
      <p:pic>
        <p:nvPicPr>
          <p:cNvPr id="10" name="Picture 9" descr="Icon&#10;&#10;Description automatically generated">
            <a:extLst>
              <a:ext uri="{FF2B5EF4-FFF2-40B4-BE49-F238E27FC236}">
                <a16:creationId xmlns:a16="http://schemas.microsoft.com/office/drawing/2014/main" id="{61433A31-A62A-BED0-4BD7-F03CF7037A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4226" y="6388992"/>
            <a:ext cx="2322892" cy="305995"/>
          </a:xfrm>
          <a:prstGeom prst="rect">
            <a:avLst/>
          </a:prstGeom>
        </p:spPr>
      </p:pic>
    </p:spTree>
    <p:extLst>
      <p:ext uri="{BB962C8B-B14F-4D97-AF65-F5344CB8AC3E}">
        <p14:creationId xmlns:p14="http://schemas.microsoft.com/office/powerpoint/2010/main" val="300782806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8367</TotalTime>
  <Words>1512</Words>
  <Application>Microsoft Macintosh PowerPoint</Application>
  <PresentationFormat>Widescreen</PresentationFormat>
  <Paragraphs>377</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Segoe UI</vt:lpstr>
      <vt:lpstr>Source Sans Pro</vt:lpstr>
      <vt:lpstr>Office Theme</vt:lpstr>
      <vt:lpstr>Broker Slides</vt:lpstr>
      <vt:lpstr>Table of Contents</vt:lpstr>
      <vt:lpstr>News and Alerts – SmartTax Introduction</vt:lpstr>
      <vt:lpstr>Market Update – Connecticut Overview</vt:lpstr>
      <vt:lpstr>PowerPoint Presentation</vt:lpstr>
      <vt:lpstr>Single - Family Market Updates – By County</vt:lpstr>
      <vt:lpstr>Condo/Townhouse Market Updates – By County</vt:lpstr>
      <vt:lpstr>Rental Market Updates – By County</vt:lpstr>
      <vt:lpstr>Compliance Updates - How to Fix Tax Record Errors</vt:lpstr>
      <vt:lpstr>Compliance – Coming Soon Rule</vt:lpstr>
      <vt:lpstr>PLAN FOR THE FUTURE   Trust, Cooperation, and Market Information Everyone Can Count On.  Servicing Connecticut With You in Mind.  </vt:lpstr>
      <vt:lpstr>New Beginnings With Purpose</vt:lpstr>
      <vt:lpstr>Need Help with Something Else?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Broker Slides</dc:title>
  <dc:creator>Jessica Rubin</dc:creator>
  <cp:lastModifiedBy>Jack Strong Edwards</cp:lastModifiedBy>
  <cp:revision>23</cp:revision>
  <cp:lastPrinted>2023-03-01T15:18:20Z</cp:lastPrinted>
  <dcterms:created xsi:type="dcterms:W3CDTF">2023-02-13T16:19:49Z</dcterms:created>
  <dcterms:modified xsi:type="dcterms:W3CDTF">2023-03-01T20:00:43Z</dcterms:modified>
</cp:coreProperties>
</file>