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65" r:id="rId2"/>
    <p:sldId id="256" r:id="rId3"/>
    <p:sldId id="283" r:id="rId4"/>
    <p:sldId id="275" r:id="rId5"/>
    <p:sldId id="286" r:id="rId6"/>
    <p:sldId id="284" r:id="rId7"/>
    <p:sldId id="285" r:id="rId8"/>
    <p:sldId id="281" r:id="rId9"/>
    <p:sldId id="258" r:id="rId10"/>
    <p:sldId id="280" r:id="rId11"/>
    <p:sldId id="279" r:id="rId12"/>
    <p:sldId id="276" r:id="rId13"/>
    <p:sldId id="263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6AE0F8-6384-40B0-8884-0D6DF844B9C5}">
          <p14:sldIdLst>
            <p14:sldId id="265"/>
            <p14:sldId id="256"/>
            <p14:sldId id="283"/>
            <p14:sldId id="275"/>
            <p14:sldId id="286"/>
            <p14:sldId id="284"/>
            <p14:sldId id="285"/>
            <p14:sldId id="281"/>
            <p14:sldId id="258"/>
            <p14:sldId id="280"/>
            <p14:sldId id="279"/>
            <p14:sldId id="276"/>
          </p14:sldIdLst>
        </p14:section>
        <p14:section name="Untitled Section" id="{CE931877-8DDE-4C1E-86E3-C4000869A0D3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0"/>
    <a:srgbClr val="009CDE"/>
    <a:srgbClr val="244C5A"/>
    <a:srgbClr val="1C2A4B"/>
    <a:srgbClr val="C6C6C5"/>
    <a:srgbClr val="3A7B92"/>
    <a:srgbClr val="A7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07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4C56FAF5-A373-4975-A015-4492493BFBE1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09B5FDA9-FC64-4842-8C98-624BAB8D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4993-29BF-41FE-8816-F269B27B5B1B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B008-7EED-4F3B-B948-BA2B137BA46A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AB4-F901-46C6-BA8C-40EB8878F5C1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2CF4-9213-45F8-AA74-3BEF228805FC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D1E-AA8A-4CB9-9B57-148B29ADE2D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931A-1C1B-4AD1-A20E-1CD127B38D8F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6DC4-BAF4-4AA6-AD02-A2964E29A486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DEFB-EADC-4998-9747-A4A6E418AC82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A82B-4306-4E4A-91F7-13BB593303DE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3E0B-8FF9-4973-BEAB-7DA09C45F89B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939A-7EBD-4940-85C3-9AE448940579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535A-34BD-4FC0-B312-B5248DADFEA7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49C2-C58D-4FB5-B028-C551C9FB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desk.smartmls.com/hc/en-u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ynaconnections.ewebinar.com/webinar/connectmls-on-the-go-webinar-provided-by-smartmls-10049" TargetMode="External"/><Relationship Id="rId3" Type="http://schemas.openxmlformats.org/officeDocument/2006/relationships/hyperlink" Target="../ConnectMLS%20FAQs%20and%20more%20&#8211;%20connectMLS.pdf" TargetMode="External"/><Relationship Id="rId7" Type="http://schemas.openxmlformats.org/officeDocument/2006/relationships/hyperlink" Target="https://dynaconnections.ewebinar.com/webinar/client-engagement-in-connectmls-webinar-provided-by-smartmls-10020" TargetMode="External"/><Relationship Id="rId2" Type="http://schemas.openxmlformats.org/officeDocument/2006/relationships/hyperlink" Target="https://smartmls.com/guide-to-succes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ynaconnections.ewebinar.com/webinar/getting-started-with-connectmls-webinar-provided-by-smartmls-9826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hyperlink" Target="https://dynaconnections.ewebinar.com/webinar/search-with-connectmls-webinar-provided-by-smartmls-984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martmls-public.stats.showingtime.com/docs/mmi/2023-02/x/EntireSmartMLSArea?src=page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1F16F9-8EC7-6225-2798-B28FB4CC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468" y="1421082"/>
            <a:ext cx="5082692" cy="1219563"/>
          </a:xfrm>
          <a:effectLst/>
          <a:scene3d>
            <a:camera prst="orthographicFront"/>
            <a:lightRig rig="threePt" dir="t"/>
          </a:scene3d>
        </p:spPr>
        <p:txBody>
          <a:bodyPr>
            <a:noAutofit/>
          </a:bodyPr>
          <a:lstStyle/>
          <a:p>
            <a:r>
              <a:rPr lang="en-US" sz="48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Broker Slides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AA9D33-D32C-3EE1-EB01-487186A4A360}"/>
              </a:ext>
            </a:extLst>
          </p:cNvPr>
          <p:cNvGrpSpPr/>
          <p:nvPr/>
        </p:nvGrpSpPr>
        <p:grpSpPr>
          <a:xfrm>
            <a:off x="8078840" y="4107847"/>
            <a:ext cx="4113160" cy="1162396"/>
            <a:chOff x="8262404" y="4107847"/>
            <a:chExt cx="3929596" cy="11623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B7A70F-82F4-F5AE-BFEB-6BE046A6D29A}"/>
                </a:ext>
              </a:extLst>
            </p:cNvPr>
            <p:cNvSpPr/>
            <p:nvPr/>
          </p:nvSpPr>
          <p:spPr>
            <a:xfrm>
              <a:off x="8262404" y="4107847"/>
              <a:ext cx="3929596" cy="1162396"/>
            </a:xfrm>
            <a:prstGeom prst="rect">
              <a:avLst/>
            </a:prstGeom>
            <a:solidFill>
              <a:schemeClr val="bg1">
                <a:lumMod val="65000"/>
                <a:alpha val="38000"/>
              </a:schemeClr>
            </a:solidFill>
            <a:ln>
              <a:solidFill>
                <a:srgbClr val="244C5A">
                  <a:alpha val="50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806F97-2B3F-36ED-7212-24F4549D915C}"/>
                </a:ext>
              </a:extLst>
            </p:cNvPr>
            <p:cNvSpPr txBox="1"/>
            <p:nvPr/>
          </p:nvSpPr>
          <p:spPr>
            <a:xfrm>
              <a:off x="8986418" y="4304324"/>
              <a:ext cx="304336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May 2023</a:t>
              </a:r>
              <a:endParaRPr lang="en-US" sz="4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66F0CD6-3190-2813-FF96-B83161A7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03" y="306495"/>
            <a:ext cx="4939794" cy="6507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7BAE01-2996-FC13-BA95-8CD4782C00C2}"/>
              </a:ext>
            </a:extLst>
          </p:cNvPr>
          <p:cNvGrpSpPr/>
          <p:nvPr/>
        </p:nvGrpSpPr>
        <p:grpSpPr>
          <a:xfrm>
            <a:off x="295948" y="1446725"/>
            <a:ext cx="6969918" cy="5322246"/>
            <a:chOff x="795814" y="1524574"/>
            <a:chExt cx="6969918" cy="53222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B750D9-627D-DD43-AD97-B6743160C80C}"/>
                </a:ext>
              </a:extLst>
            </p:cNvPr>
            <p:cNvSpPr/>
            <p:nvPr/>
          </p:nvSpPr>
          <p:spPr>
            <a:xfrm>
              <a:off x="1216342" y="2384935"/>
              <a:ext cx="6549390" cy="4461885"/>
            </a:xfrm>
            <a:prstGeom prst="rect">
              <a:avLst/>
            </a:prstGeom>
            <a:solidFill>
              <a:schemeClr val="bg1">
                <a:lumMod val="85000"/>
                <a:alpha val="65000"/>
              </a:schemeClr>
            </a:solidFill>
            <a:ln>
              <a:solidFill>
                <a:srgbClr val="244C5A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57A151-1DE3-A52F-1CAB-89939973FC63}"/>
                </a:ext>
              </a:extLst>
            </p:cNvPr>
            <p:cNvSpPr/>
            <p:nvPr/>
          </p:nvSpPr>
          <p:spPr>
            <a:xfrm>
              <a:off x="795814" y="1524574"/>
              <a:ext cx="6549390" cy="4883999"/>
            </a:xfrm>
            <a:prstGeom prst="rect">
              <a:avLst/>
            </a:prstGeom>
            <a:noFill/>
            <a:ln w="88900" cmpd="sng">
              <a:solidFill>
                <a:srgbClr val="244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2B8968-A4DC-704E-8852-239E4DEEDE2A}"/>
              </a:ext>
            </a:extLst>
          </p:cNvPr>
          <p:cNvSpPr txBox="1"/>
          <p:nvPr/>
        </p:nvSpPr>
        <p:spPr>
          <a:xfrm>
            <a:off x="8029344" y="2934788"/>
            <a:ext cx="387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Monthly Updates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E23BB-224B-8710-42F2-F3C18C2B2D90}"/>
              </a:ext>
            </a:extLst>
          </p:cNvPr>
          <p:cNvGrpSpPr/>
          <p:nvPr/>
        </p:nvGrpSpPr>
        <p:grpSpPr>
          <a:xfrm>
            <a:off x="9624904" y="5682000"/>
            <a:ext cx="1253673" cy="397094"/>
            <a:chOff x="11100311" y="6555890"/>
            <a:chExt cx="908811" cy="24930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8865BD-0BED-BB3A-0845-0898C271DBFB}"/>
                </a:ext>
              </a:extLst>
            </p:cNvPr>
            <p:cNvSpPr/>
            <p:nvPr/>
          </p:nvSpPr>
          <p:spPr>
            <a:xfrm>
              <a:off x="11759815" y="6555890"/>
              <a:ext cx="249307" cy="249307"/>
            </a:xfrm>
            <a:prstGeom prst="rect">
              <a:avLst/>
            </a:prstGeom>
            <a:solidFill>
              <a:srgbClr val="22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4D5B7A-AA5E-EBEC-C8F8-0D5EAC828790}"/>
                </a:ext>
              </a:extLst>
            </p:cNvPr>
            <p:cNvSpPr/>
            <p:nvPr/>
          </p:nvSpPr>
          <p:spPr>
            <a:xfrm>
              <a:off x="11434226" y="6555890"/>
              <a:ext cx="249307" cy="249307"/>
            </a:xfrm>
            <a:prstGeom prst="rect">
              <a:avLst/>
            </a:prstGeom>
            <a:solidFill>
              <a:srgbClr val="0066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09964E-7F37-9F23-7E83-06493A591312}"/>
                </a:ext>
              </a:extLst>
            </p:cNvPr>
            <p:cNvSpPr/>
            <p:nvPr/>
          </p:nvSpPr>
          <p:spPr>
            <a:xfrm>
              <a:off x="11100311" y="6555891"/>
              <a:ext cx="249307" cy="249307"/>
            </a:xfrm>
            <a:prstGeom prst="rect">
              <a:avLst/>
            </a:prstGeom>
            <a:solidFill>
              <a:srgbClr val="00A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A picture containing text, sky, different, colorful&#10;&#10;Description automatically generated">
            <a:extLst>
              <a:ext uri="{FF2B5EF4-FFF2-40B4-BE49-F238E27FC236}">
                <a16:creationId xmlns:a16="http://schemas.microsoft.com/office/drawing/2014/main" id="{631F09CE-151B-10CD-8CAB-278C0DAD8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29056" r="7618" b="28805"/>
          <a:stretch/>
        </p:blipFill>
        <p:spPr>
          <a:xfrm>
            <a:off x="0" y="1765803"/>
            <a:ext cx="6597640" cy="43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283ADC-96A9-118A-6908-2CC54D74D125}"/>
              </a:ext>
            </a:extLst>
          </p:cNvPr>
          <p:cNvSpPr txBox="1"/>
          <p:nvPr/>
        </p:nvSpPr>
        <p:spPr>
          <a:xfrm>
            <a:off x="65255" y="6410325"/>
            <a:ext cx="51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47F0D-F1BD-B920-F4CE-3BB733B5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" y="93668"/>
            <a:ext cx="11510683" cy="80724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Condo/Townhouse Market Updates – By County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CE3B6F60-1FAA-2070-DA87-FCCF9EFD9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47826"/>
              </p:ext>
            </p:extLst>
          </p:nvPr>
        </p:nvGraphicFramePr>
        <p:xfrm>
          <a:off x="577550" y="900917"/>
          <a:ext cx="11065586" cy="53983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3795">
                  <a:extLst>
                    <a:ext uri="{9D8B030D-6E8A-4147-A177-3AD203B41FA5}">
                      <a16:colId xmlns:a16="http://schemas.microsoft.com/office/drawing/2014/main" val="2212670635"/>
                    </a:ext>
                  </a:extLst>
                </a:gridCol>
                <a:gridCol w="998079">
                  <a:extLst>
                    <a:ext uri="{9D8B030D-6E8A-4147-A177-3AD203B41FA5}">
                      <a16:colId xmlns:a16="http://schemas.microsoft.com/office/drawing/2014/main" val="3763166851"/>
                    </a:ext>
                  </a:extLst>
                </a:gridCol>
                <a:gridCol w="1080489">
                  <a:extLst>
                    <a:ext uri="{9D8B030D-6E8A-4147-A177-3AD203B41FA5}">
                      <a16:colId xmlns:a16="http://schemas.microsoft.com/office/drawing/2014/main" val="1361749739"/>
                    </a:ext>
                  </a:extLst>
                </a:gridCol>
                <a:gridCol w="893387">
                  <a:extLst>
                    <a:ext uri="{9D8B030D-6E8A-4147-A177-3AD203B41FA5}">
                      <a16:colId xmlns:a16="http://schemas.microsoft.com/office/drawing/2014/main" val="2908361652"/>
                    </a:ext>
                  </a:extLst>
                </a:gridCol>
                <a:gridCol w="1121084">
                  <a:extLst>
                    <a:ext uri="{9D8B030D-6E8A-4147-A177-3AD203B41FA5}">
                      <a16:colId xmlns:a16="http://schemas.microsoft.com/office/drawing/2014/main" val="4223237239"/>
                    </a:ext>
                  </a:extLst>
                </a:gridCol>
                <a:gridCol w="1062175">
                  <a:extLst>
                    <a:ext uri="{9D8B030D-6E8A-4147-A177-3AD203B41FA5}">
                      <a16:colId xmlns:a16="http://schemas.microsoft.com/office/drawing/2014/main" val="559402332"/>
                    </a:ext>
                  </a:extLst>
                </a:gridCol>
                <a:gridCol w="1032551">
                  <a:extLst>
                    <a:ext uri="{9D8B030D-6E8A-4147-A177-3AD203B41FA5}">
                      <a16:colId xmlns:a16="http://schemas.microsoft.com/office/drawing/2014/main" val="2398635853"/>
                    </a:ext>
                  </a:extLst>
                </a:gridCol>
                <a:gridCol w="1256620">
                  <a:extLst>
                    <a:ext uri="{9D8B030D-6E8A-4147-A177-3AD203B41FA5}">
                      <a16:colId xmlns:a16="http://schemas.microsoft.com/office/drawing/2014/main" val="1875296296"/>
                    </a:ext>
                  </a:extLst>
                </a:gridCol>
                <a:gridCol w="1263623">
                  <a:extLst>
                    <a:ext uri="{9D8B030D-6E8A-4147-A177-3AD203B41FA5}">
                      <a16:colId xmlns:a16="http://schemas.microsoft.com/office/drawing/2014/main" val="3867151865"/>
                    </a:ext>
                  </a:extLst>
                </a:gridCol>
                <a:gridCol w="1233783">
                  <a:extLst>
                    <a:ext uri="{9D8B030D-6E8A-4147-A177-3AD203B41FA5}">
                      <a16:colId xmlns:a16="http://schemas.microsoft.com/office/drawing/2014/main" val="3441976224"/>
                    </a:ext>
                  </a:extLst>
                </a:gridCol>
              </a:tblGrid>
              <a:tr h="1135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County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 of New Listings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 of New  Listings (March 2023)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Change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Closed Sales 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Closed Sales (March 2023)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Change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Average Sales Price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Average Sales Price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(March 2023)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Change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11707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Fairfield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- 25.2%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$379,347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$444,371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+ 17.1%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283649"/>
                  </a:ext>
                </a:extLst>
              </a:tr>
              <a:tr h="45194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Hartford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- 36.5%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- 23.2%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$205,544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$243,714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+ 18.6%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782669"/>
                  </a:ext>
                </a:extLst>
              </a:tr>
              <a:tr h="51521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Lichfield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- 56.5%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- 46.7%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$215,428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$256,438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+ 19.0%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96333"/>
                  </a:ext>
                </a:extLst>
              </a:tr>
              <a:tr h="596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Middlesex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- 52.2%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- 9.1%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$207,575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$230,305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+ 11.0%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695530"/>
                  </a:ext>
                </a:extLst>
              </a:tr>
              <a:tr h="6110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New Haven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$211,707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$248,359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+ 17.3%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885590"/>
                  </a:ext>
                </a:extLst>
              </a:tr>
              <a:tr h="4908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New London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- 40.6%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- 37.7%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$234,371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$234,264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- 0.0%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81161"/>
                  </a:ext>
                </a:extLst>
              </a:tr>
              <a:tr h="4845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Tolland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- 34.4 %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- 35.0%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$183,494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$180,146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- 1.8%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95325"/>
                  </a:ext>
                </a:extLst>
              </a:tr>
              <a:tr h="6110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Windham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+ 100.0%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- 37.5%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$228,009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$251,280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+ 10.2% </a:t>
                      </a:r>
                    </a:p>
                  </a:txBody>
                  <a:tcPr anchor="ctr">
                    <a:solidFill>
                      <a:schemeClr val="accent4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76609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7EC82CF-B45F-92E4-968D-06651C7F4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26" y="6388992"/>
            <a:ext cx="2322892" cy="305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BF950-1512-68EF-30D2-D1B21EDFDF65}"/>
              </a:ext>
            </a:extLst>
          </p:cNvPr>
          <p:cNvSpPr txBox="1"/>
          <p:nvPr/>
        </p:nvSpPr>
        <p:spPr>
          <a:xfrm>
            <a:off x="3076575" y="6489795"/>
            <a:ext cx="6038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following data is current as of April 18th, 2023. All data from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SmartMLS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Report © 2023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ShowingTime</a:t>
            </a:r>
            <a:endParaRPr lang="en-U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283ADC-96A9-118A-6908-2CC54D74D125}"/>
              </a:ext>
            </a:extLst>
          </p:cNvPr>
          <p:cNvSpPr txBox="1"/>
          <p:nvPr/>
        </p:nvSpPr>
        <p:spPr>
          <a:xfrm>
            <a:off x="65255" y="6410325"/>
            <a:ext cx="48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47F0D-F1BD-B920-F4CE-3BB733B5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8"/>
            <a:ext cx="10515600" cy="80724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Rental Market Updates – By County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CE3B6F60-1FAA-2070-DA87-FCCF9EFD9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18553"/>
              </p:ext>
            </p:extLst>
          </p:nvPr>
        </p:nvGraphicFramePr>
        <p:xfrm>
          <a:off x="471894" y="962067"/>
          <a:ext cx="11393791" cy="52672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7127">
                  <a:extLst>
                    <a:ext uri="{9D8B030D-6E8A-4147-A177-3AD203B41FA5}">
                      <a16:colId xmlns:a16="http://schemas.microsoft.com/office/drawing/2014/main" val="2212670635"/>
                    </a:ext>
                  </a:extLst>
                </a:gridCol>
                <a:gridCol w="1070565">
                  <a:extLst>
                    <a:ext uri="{9D8B030D-6E8A-4147-A177-3AD203B41FA5}">
                      <a16:colId xmlns:a16="http://schemas.microsoft.com/office/drawing/2014/main" val="3763166851"/>
                    </a:ext>
                  </a:extLst>
                </a:gridCol>
                <a:gridCol w="1196139">
                  <a:extLst>
                    <a:ext uri="{9D8B030D-6E8A-4147-A177-3AD203B41FA5}">
                      <a16:colId xmlns:a16="http://schemas.microsoft.com/office/drawing/2014/main" val="1361749739"/>
                    </a:ext>
                  </a:extLst>
                </a:gridCol>
                <a:gridCol w="835197">
                  <a:extLst>
                    <a:ext uri="{9D8B030D-6E8A-4147-A177-3AD203B41FA5}">
                      <a16:colId xmlns:a16="http://schemas.microsoft.com/office/drawing/2014/main" val="2908361652"/>
                    </a:ext>
                  </a:extLst>
                </a:gridCol>
                <a:gridCol w="1412703">
                  <a:extLst>
                    <a:ext uri="{9D8B030D-6E8A-4147-A177-3AD203B41FA5}">
                      <a16:colId xmlns:a16="http://schemas.microsoft.com/office/drawing/2014/main" val="4223237239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55940233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39863585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87529629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867151865"/>
                    </a:ext>
                  </a:extLst>
                </a:gridCol>
                <a:gridCol w="969085">
                  <a:extLst>
                    <a:ext uri="{9D8B030D-6E8A-4147-A177-3AD203B41FA5}">
                      <a16:colId xmlns:a16="http://schemas.microsoft.com/office/drawing/2014/main" val="3441976224"/>
                    </a:ext>
                  </a:extLst>
                </a:gridCol>
              </a:tblGrid>
              <a:tr h="1131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County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 of Active Rentals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 of Active Rentals (March 2023)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Change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 of Properties Leased 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 of Properties Leased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(March 2023)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Change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Average Monthly Lease Price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Average Monthly Lease Price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(March 2023)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Change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11707"/>
                  </a:ext>
                </a:extLst>
              </a:tr>
              <a:tr h="4903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Fairfield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1,174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+ 47.1%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$3,306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$3,150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- 4.7%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283649"/>
                  </a:ext>
                </a:extLst>
              </a:tr>
              <a:tr h="4415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Hartford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+ 35.0%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+ 33.8%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$1,792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+ 5.2%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782669"/>
                  </a:ext>
                </a:extLst>
              </a:tr>
              <a:tr h="50335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Lichfield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+ 18.0%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+ 14.3%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$6,457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$3,668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- 43.2%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96333"/>
                  </a:ext>
                </a:extLst>
              </a:tr>
              <a:tr h="58275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Middlesex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+ 46.8%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+ 78.6%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$2,126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$2,823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+ 32.8%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695530"/>
                  </a:ext>
                </a:extLst>
              </a:tr>
              <a:tr h="5970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New Haven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+ 45.5%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+ 21.0%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$2,099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+ 19.9%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885590"/>
                  </a:ext>
                </a:extLst>
              </a:tr>
              <a:tr h="4795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New London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- 1.1%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+ 46.3%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$2,155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$1,744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- 19.0%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81161"/>
                  </a:ext>
                </a:extLst>
              </a:tr>
              <a:tr h="4440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Tolland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+ 25.0%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$1,808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+ 5.8%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95325"/>
                  </a:ext>
                </a:extLst>
              </a:tr>
              <a:tr h="5970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Windham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- 16.7%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- 10.0%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+ 65.2% </a:t>
                      </a:r>
                    </a:p>
                  </a:txBody>
                  <a:tcPr anchor="ctr">
                    <a:solidFill>
                      <a:schemeClr val="accent4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76609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5662A0E-E7F0-2640-8214-E3114CF18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26" y="6388992"/>
            <a:ext cx="2322892" cy="305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968936-A338-AC3A-C616-E1EB6C38D9C4}"/>
              </a:ext>
            </a:extLst>
          </p:cNvPr>
          <p:cNvSpPr txBox="1"/>
          <p:nvPr/>
        </p:nvSpPr>
        <p:spPr>
          <a:xfrm>
            <a:off x="3076575" y="6489795"/>
            <a:ext cx="6038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following data is current as of April 18th, 2023. All data from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SmartMLS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Report © 2023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ShowingTime</a:t>
            </a:r>
            <a:endParaRPr lang="en-U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8B0151-FBCB-3584-E9B7-6337646B4547}"/>
              </a:ext>
            </a:extLst>
          </p:cNvPr>
          <p:cNvSpPr/>
          <p:nvPr/>
        </p:nvSpPr>
        <p:spPr>
          <a:xfrm>
            <a:off x="3057398" y="2796317"/>
            <a:ext cx="6028236" cy="2933274"/>
          </a:xfrm>
          <a:prstGeom prst="rect">
            <a:avLst/>
          </a:prstGeom>
          <a:solidFill>
            <a:srgbClr val="244C5A">
              <a:alpha val="0"/>
            </a:srgbClr>
          </a:solidFill>
          <a:ln>
            <a:solidFill>
              <a:srgbClr val="009CDE"/>
            </a:solidFill>
          </a:ln>
          <a:effectLst>
            <a:glow rad="50800">
              <a:srgbClr val="244C5A">
                <a:alpha val="15000"/>
              </a:srgbClr>
            </a:glow>
            <a:outerShdw blurRad="50800" dist="50800" dir="5400000" algn="ctr" rotWithShape="0">
              <a:srgbClr val="244C5A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4EF8BC7-B091-1287-CC5A-C0DB97C247A2}"/>
              </a:ext>
            </a:extLst>
          </p:cNvPr>
          <p:cNvSpPr/>
          <p:nvPr/>
        </p:nvSpPr>
        <p:spPr>
          <a:xfrm>
            <a:off x="0" y="5353634"/>
            <a:ext cx="2714625" cy="1504366"/>
          </a:xfrm>
          <a:prstGeom prst="rtTriangle">
            <a:avLst/>
          </a:prstGeom>
          <a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39700">
              <a:schemeClr val="bg1">
                <a:alpha val="0"/>
              </a:schemeClr>
            </a:glow>
            <a:outerShdw blurRad="660400" dist="101600" dir="12180000" algn="ctr" rotWithShape="0">
              <a:schemeClr val="bg2">
                <a:alpha val="28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02DC5-4582-5C0E-A63C-88D691B00E56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46651A-F7E0-C944-013B-C842BF78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10" y="329855"/>
            <a:ext cx="10201577" cy="962025"/>
          </a:xfrm>
        </p:spPr>
        <p:txBody>
          <a:bodyPr>
            <a:no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Compliance Updates – Uploading </a:t>
            </a:r>
            <a:r>
              <a:rPr lang="en-US" sz="40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Listing Agreements</a:t>
            </a:r>
            <a:endParaRPr lang="en-US" sz="4000" b="1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9F84C7-6622-7017-B6CF-63AD97E48028}"/>
              </a:ext>
            </a:extLst>
          </p:cNvPr>
          <p:cNvGrpSpPr/>
          <p:nvPr/>
        </p:nvGrpSpPr>
        <p:grpSpPr>
          <a:xfrm>
            <a:off x="10919781" y="160524"/>
            <a:ext cx="847156" cy="812791"/>
            <a:chOff x="4460487" y="2703472"/>
            <a:chExt cx="1416199" cy="14510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0C0A0F-42B6-0495-1878-744D1AC33447}"/>
                </a:ext>
              </a:extLst>
            </p:cNvPr>
            <p:cNvGrpSpPr/>
            <p:nvPr/>
          </p:nvGrpSpPr>
          <p:grpSpPr>
            <a:xfrm>
              <a:off x="4460487" y="2703472"/>
              <a:ext cx="1416199" cy="1451056"/>
              <a:chOff x="4460489" y="550390"/>
              <a:chExt cx="1416199" cy="145105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1D9F96-C8EA-E701-4A8D-1E2F40AF2260}"/>
                  </a:ext>
                </a:extLst>
              </p:cNvPr>
              <p:cNvSpPr/>
              <p:nvPr/>
            </p:nvSpPr>
            <p:spPr>
              <a:xfrm>
                <a:off x="4568306" y="550390"/>
                <a:ext cx="1200563" cy="1451056"/>
              </a:xfrm>
              <a:prstGeom prst="rect">
                <a:avLst/>
              </a:prstGeom>
              <a:solidFill>
                <a:srgbClr val="C6C6C5">
                  <a:alpha val="65000"/>
                </a:srgbClr>
              </a:solidFill>
              <a:ln>
                <a:solidFill>
                  <a:srgbClr val="244C5A">
                    <a:alpha val="3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4D8BD2-EF7F-E6E8-B579-90FEB83C9C6A}"/>
                  </a:ext>
                </a:extLst>
              </p:cNvPr>
              <p:cNvSpPr/>
              <p:nvPr/>
            </p:nvSpPr>
            <p:spPr>
              <a:xfrm>
                <a:off x="4460489" y="779689"/>
                <a:ext cx="1416199" cy="992458"/>
              </a:xfrm>
              <a:prstGeom prst="rect">
                <a:avLst/>
              </a:prstGeom>
              <a:noFill/>
              <a:ln w="38100" cmpd="sng">
                <a:solidFill>
                  <a:srgbClr val="244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2B4EB7C1-7B55-50F1-D6D1-B23FD0968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4" t="30856" r="18146" b="31591"/>
            <a:stretch/>
          </p:blipFill>
          <p:spPr>
            <a:xfrm>
              <a:off x="4625003" y="3154055"/>
              <a:ext cx="1086413" cy="885823"/>
            </a:xfrm>
            <a:prstGeom prst="rect">
              <a:avLst/>
            </a:prstGeom>
          </p:spPr>
        </p:pic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EF38BE-03EC-BC98-6FD1-E244FBD9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55" y="1575947"/>
            <a:ext cx="10549278" cy="125653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 </a:t>
            </a:r>
            <a:r>
              <a:rPr lang="en-US" sz="1400" dirty="0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 now </a:t>
            </a:r>
            <a:r>
              <a:rPr lang="en-US" sz="1400" b="1" u="sng" dirty="0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required</a:t>
            </a:r>
            <a:r>
              <a:rPr lang="en-US" sz="1400" dirty="0">
                <a:solidFill>
                  <a:srgbClr val="1D1C1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</a:t>
            </a:r>
            <a:r>
              <a:rPr lang="en-US" sz="14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upload a copy of either your Listing Agreement or the Listing Agreement Compliance Certification </a:t>
            </a:r>
            <a:r>
              <a:rPr lang="en-US" sz="1400" b="1" i="0" u="sng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before</a:t>
            </a:r>
            <a:r>
              <a:rPr lang="en-US" sz="14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you will be able to activate a new listing. This includes Incomplete Listings, Coming Soon Listings, and Active Listings. The required paperwork must be uploaded while the listing is in the </a:t>
            </a:r>
            <a:r>
              <a:rPr lang="en-US" sz="140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Incomplete status.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solidFill>
                <a:srgbClr val="1D1C1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1433A31-A62A-BED0-4BD7-F03CF7037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26" y="6388992"/>
            <a:ext cx="2322892" cy="305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3EB975-6DED-0AC8-80FB-66FCB858A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" b="7275"/>
          <a:stretch/>
        </p:blipFill>
        <p:spPr>
          <a:xfrm>
            <a:off x="3221359" y="2962138"/>
            <a:ext cx="5737816" cy="264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98676-880D-3674-7FB1-D9A95F0A3A79}"/>
              </a:ext>
            </a:extLst>
          </p:cNvPr>
          <p:cNvSpPr txBox="1"/>
          <p:nvPr/>
        </p:nvSpPr>
        <p:spPr>
          <a:xfrm>
            <a:off x="1691437" y="5859243"/>
            <a:ext cx="9005977" cy="38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b="0" i="0" dirty="0">
                <a:solidFill>
                  <a:srgbClr val="1D1C1D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You must also confirm that your documentation is a “Private” supplement type before completing your upload. </a:t>
            </a:r>
            <a:endParaRPr lang="en-US" sz="14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065E22-BBBC-A0CB-E883-2A3D6575B09B}"/>
              </a:ext>
            </a:extLst>
          </p:cNvPr>
          <p:cNvSpPr/>
          <p:nvPr/>
        </p:nvSpPr>
        <p:spPr>
          <a:xfrm>
            <a:off x="0" y="5382269"/>
            <a:ext cx="2714625" cy="1504366"/>
          </a:xfrm>
          <a:prstGeom prst="rtTriangle">
            <a:avLst/>
          </a:prstGeom>
          <a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39700">
              <a:schemeClr val="bg1">
                <a:alpha val="0"/>
              </a:schemeClr>
            </a:glow>
            <a:outerShdw blurRad="660400" dist="101600" dir="12180000" algn="ctr" rotWithShape="0">
              <a:schemeClr val="bg2">
                <a:alpha val="28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32A33-8C96-EE0D-3FA1-6620BFB0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69276"/>
            <a:ext cx="10515600" cy="1325563"/>
          </a:xfrm>
        </p:spPr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Need Help with Something Else?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CF7F-BA6F-2DC5-EE53-0E72BC64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29" y="1368762"/>
            <a:ext cx="9772426" cy="43513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Access our 24/7 </a:t>
            </a:r>
            <a:r>
              <a:rPr lang="en-US" sz="22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SmartDesk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for answers to common questions. You can also utilize our chat feature by clicking this icon          located on the bottom right corner of the </a:t>
            </a:r>
            <a:r>
              <a:rPr lang="en-US" sz="22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SmartDesk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screen.</a:t>
            </a:r>
          </a:p>
          <a:p>
            <a:pPr marL="0" indent="0">
              <a:buNone/>
            </a:pP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Contact </a:t>
            </a:r>
            <a:r>
              <a:rPr lang="en-US" sz="22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SmartMLS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with assistance on Compliance, Technical Support, or Membership Questions:</a:t>
            </a:r>
          </a:p>
          <a:p>
            <a:pPr lvl="3"/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203-750-6000</a:t>
            </a:r>
          </a:p>
          <a:p>
            <a:pPr lvl="3"/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Support@Smartmls.com</a:t>
            </a:r>
          </a:p>
          <a:p>
            <a:pPr lvl="3"/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Hours of Operation:</a:t>
            </a:r>
          </a:p>
          <a:p>
            <a:pPr lvl="3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Monday - Thursday 8:30am-7:00pm</a:t>
            </a:r>
          </a:p>
          <a:p>
            <a:pPr lvl="3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Friday – 8:30am – 6:00pm</a:t>
            </a:r>
          </a:p>
          <a:p>
            <a:pPr lvl="3"/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Weekends – 9:00am – 3:00pm</a:t>
            </a:r>
          </a:p>
        </p:txBody>
      </p:sp>
      <p:pic>
        <p:nvPicPr>
          <p:cNvPr id="9" name="Picture 8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D6F38821-2E5E-F5A6-0268-92C4838FC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4712" r="33534" b="55862"/>
          <a:stretch/>
        </p:blipFill>
        <p:spPr>
          <a:xfrm>
            <a:off x="9324023" y="4270993"/>
            <a:ext cx="1687491" cy="165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584A9-A93F-C876-0E0F-CDF6B9EAB560}"/>
              </a:ext>
            </a:extLst>
          </p:cNvPr>
          <p:cNvSpPr txBox="1"/>
          <p:nvPr/>
        </p:nvSpPr>
        <p:spPr>
          <a:xfrm>
            <a:off x="65255" y="64103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51C7CEA-F60E-0C39-9CA5-738CC1ED2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33725" r="26580" b="34745"/>
          <a:stretch/>
        </p:blipFill>
        <p:spPr>
          <a:xfrm>
            <a:off x="10671625" y="69276"/>
            <a:ext cx="1248731" cy="1100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BB9D0-9CA0-6037-D2DF-B2D33C1AB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576" y="6200554"/>
            <a:ext cx="4112780" cy="41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EC257-5DD5-8544-7BBB-68E1BD8FC6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81" t="9922" r="9199" b="-2357"/>
          <a:stretch/>
        </p:blipFill>
        <p:spPr>
          <a:xfrm>
            <a:off x="7301738" y="1736979"/>
            <a:ext cx="316109" cy="3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B6644-CC94-42BD-6C23-16B5C76A24A1}"/>
              </a:ext>
            </a:extLst>
          </p:cNvPr>
          <p:cNvSpPr/>
          <p:nvPr/>
        </p:nvSpPr>
        <p:spPr>
          <a:xfrm>
            <a:off x="5985284" y="0"/>
            <a:ext cx="6217226" cy="68580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solidFill>
              <a:srgbClr val="244C5A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86D01-EE7E-8B14-3F6A-AFED8D5D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2142861" y="2805322"/>
            <a:ext cx="5892994" cy="1075481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Table of Contents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A121-1AF5-9886-58F1-6E5F7D152A27}"/>
              </a:ext>
            </a:extLst>
          </p:cNvPr>
          <p:cNvCxnSpPr>
            <a:cxnSpLocks/>
          </p:cNvCxnSpPr>
          <p:nvPr/>
        </p:nvCxnSpPr>
        <p:spPr>
          <a:xfrm>
            <a:off x="1772222" y="0"/>
            <a:ext cx="0" cy="5674415"/>
          </a:xfrm>
          <a:prstGeom prst="line">
            <a:avLst/>
          </a:prstGeom>
          <a:ln w="76200" cmpd="sng">
            <a:solidFill>
              <a:srgbClr val="244C5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678B35-4257-3978-AC9B-6FE2F05F77FD}"/>
              </a:ext>
            </a:extLst>
          </p:cNvPr>
          <p:cNvSpPr txBox="1"/>
          <p:nvPr/>
        </p:nvSpPr>
        <p:spPr>
          <a:xfrm>
            <a:off x="6096000" y="1804175"/>
            <a:ext cx="59967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Market Statistics –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March</a:t>
            </a:r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2023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Residential Overview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Local Market Updates – By County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Single – Family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Townhouse/ Condos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 Rental Report – By County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376BE2-F721-1E45-4F16-1D514D6B23DC}"/>
              </a:ext>
            </a:extLst>
          </p:cNvPr>
          <p:cNvSpPr txBox="1"/>
          <p:nvPr/>
        </p:nvSpPr>
        <p:spPr>
          <a:xfrm>
            <a:off x="6281034" y="3725553"/>
            <a:ext cx="5606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Mandatory Uploading of Listing Agreement - </a:t>
            </a:r>
            <a:r>
              <a:rPr lang="en-US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Required Paperwork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endParaRPr lang="en-US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8076E8-5150-AF94-99C1-DC4465644647}"/>
              </a:ext>
            </a:extLst>
          </p:cNvPr>
          <p:cNvSpPr txBox="1"/>
          <p:nvPr/>
        </p:nvSpPr>
        <p:spPr>
          <a:xfrm>
            <a:off x="6281034" y="5046901"/>
            <a:ext cx="5606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</a:t>
            </a:r>
            <a:r>
              <a:rPr lang="en-US" sz="24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MLS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Updates and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SmartDesk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Hours of Operation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4069EF-8615-3185-33BE-F527C56D4409}"/>
              </a:ext>
            </a:extLst>
          </p:cNvPr>
          <p:cNvGrpSpPr/>
          <p:nvPr/>
        </p:nvGrpSpPr>
        <p:grpSpPr>
          <a:xfrm>
            <a:off x="4348645" y="1853749"/>
            <a:ext cx="891113" cy="887139"/>
            <a:chOff x="4460489" y="550390"/>
            <a:chExt cx="1416199" cy="14510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1B70768-7C46-1498-CD5C-F82A51A9EAF8}"/>
                </a:ext>
              </a:extLst>
            </p:cNvPr>
            <p:cNvGrpSpPr/>
            <p:nvPr/>
          </p:nvGrpSpPr>
          <p:grpSpPr>
            <a:xfrm>
              <a:off x="4460489" y="550390"/>
              <a:ext cx="1416199" cy="1451056"/>
              <a:chOff x="4460489" y="550390"/>
              <a:chExt cx="1416199" cy="145105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8548C3-56EB-4A51-4B46-0A44EC5DB1EE}"/>
                  </a:ext>
                </a:extLst>
              </p:cNvPr>
              <p:cNvSpPr/>
              <p:nvPr/>
            </p:nvSpPr>
            <p:spPr>
              <a:xfrm>
                <a:off x="4568306" y="550390"/>
                <a:ext cx="1200563" cy="1451056"/>
              </a:xfrm>
              <a:prstGeom prst="rect">
                <a:avLst/>
              </a:prstGeom>
              <a:solidFill>
                <a:srgbClr val="C6C6C5">
                  <a:alpha val="65000"/>
                </a:srgbClr>
              </a:solidFill>
              <a:ln>
                <a:solidFill>
                  <a:srgbClr val="244C5A">
                    <a:alpha val="3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59C256-AFF5-2C5E-8DD6-B695CE07A6E6}"/>
                  </a:ext>
                </a:extLst>
              </p:cNvPr>
              <p:cNvSpPr/>
              <p:nvPr/>
            </p:nvSpPr>
            <p:spPr>
              <a:xfrm>
                <a:off x="4460489" y="779689"/>
                <a:ext cx="1416199" cy="992458"/>
              </a:xfrm>
              <a:prstGeom prst="rect">
                <a:avLst/>
              </a:prstGeom>
              <a:noFill/>
              <a:ln w="38100" cmpd="sng">
                <a:solidFill>
                  <a:srgbClr val="244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 descr="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02494328-544A-13D9-B332-680766B00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2" t="16098" r="29269" b="46015"/>
            <a:stretch/>
          </p:blipFill>
          <p:spPr>
            <a:xfrm>
              <a:off x="4706002" y="934298"/>
              <a:ext cx="945604" cy="99245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A316575-0CFC-2E10-F5A0-28D079040C49}"/>
              </a:ext>
            </a:extLst>
          </p:cNvPr>
          <p:cNvSpPr/>
          <p:nvPr/>
        </p:nvSpPr>
        <p:spPr>
          <a:xfrm>
            <a:off x="3211574" y="2136568"/>
            <a:ext cx="716556" cy="387833"/>
          </a:xfrm>
          <a:prstGeom prst="rect">
            <a:avLst/>
          </a:prstGeom>
          <a:gradFill flip="none" rotWithShape="1">
            <a:gsLst>
              <a:gs pos="0">
                <a:srgbClr val="009CDE">
                  <a:tint val="66000"/>
                  <a:satMod val="160000"/>
                  <a:alpha val="0"/>
                </a:srgbClr>
              </a:gs>
              <a:gs pos="50000">
                <a:srgbClr val="009CDE">
                  <a:tint val="44500"/>
                  <a:satMod val="160000"/>
                </a:srgbClr>
              </a:gs>
              <a:gs pos="100000">
                <a:srgbClr val="009CD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9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8DFB94-3EA3-CAAD-61A1-BEBD82C0E745}"/>
              </a:ext>
            </a:extLst>
          </p:cNvPr>
          <p:cNvGrpSpPr/>
          <p:nvPr/>
        </p:nvGrpSpPr>
        <p:grpSpPr>
          <a:xfrm>
            <a:off x="4343554" y="3543911"/>
            <a:ext cx="930482" cy="887139"/>
            <a:chOff x="4460487" y="2703472"/>
            <a:chExt cx="1416199" cy="145105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6850AD5-DE3E-2B69-1ACD-5DF7AED04536}"/>
                </a:ext>
              </a:extLst>
            </p:cNvPr>
            <p:cNvGrpSpPr/>
            <p:nvPr/>
          </p:nvGrpSpPr>
          <p:grpSpPr>
            <a:xfrm>
              <a:off x="4460487" y="2703472"/>
              <a:ext cx="1416199" cy="1451056"/>
              <a:chOff x="4460489" y="550390"/>
              <a:chExt cx="1416199" cy="145105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E059BE-95EC-42F0-A2D0-C09887EE239B}"/>
                  </a:ext>
                </a:extLst>
              </p:cNvPr>
              <p:cNvSpPr/>
              <p:nvPr/>
            </p:nvSpPr>
            <p:spPr>
              <a:xfrm>
                <a:off x="4568306" y="550390"/>
                <a:ext cx="1200563" cy="1451056"/>
              </a:xfrm>
              <a:prstGeom prst="rect">
                <a:avLst/>
              </a:prstGeom>
              <a:solidFill>
                <a:srgbClr val="C6C6C5">
                  <a:alpha val="65000"/>
                </a:srgbClr>
              </a:solidFill>
              <a:ln>
                <a:solidFill>
                  <a:srgbClr val="244C5A">
                    <a:alpha val="3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3E13CA-D25B-D9C7-6308-FE429ECA006A}"/>
                  </a:ext>
                </a:extLst>
              </p:cNvPr>
              <p:cNvSpPr/>
              <p:nvPr/>
            </p:nvSpPr>
            <p:spPr>
              <a:xfrm>
                <a:off x="4460489" y="779689"/>
                <a:ext cx="1416199" cy="992458"/>
              </a:xfrm>
              <a:prstGeom prst="rect">
                <a:avLst/>
              </a:prstGeom>
              <a:noFill/>
              <a:ln w="38100" cmpd="sng">
                <a:solidFill>
                  <a:srgbClr val="244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1F8FB2AD-9792-481E-952F-0C263D6C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4" t="30856" r="18146" b="31591"/>
            <a:stretch/>
          </p:blipFill>
          <p:spPr>
            <a:xfrm>
              <a:off x="4625003" y="3154055"/>
              <a:ext cx="1086413" cy="88582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7FBC8D-77DD-036C-8520-584397F89BF9}"/>
              </a:ext>
            </a:extLst>
          </p:cNvPr>
          <p:cNvGrpSpPr/>
          <p:nvPr/>
        </p:nvGrpSpPr>
        <p:grpSpPr>
          <a:xfrm>
            <a:off x="4343554" y="5046901"/>
            <a:ext cx="936538" cy="887139"/>
            <a:chOff x="4517186" y="4856554"/>
            <a:chExt cx="1416199" cy="14510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10410F-9F42-F29E-1B05-6A6AC905BFAB}"/>
                </a:ext>
              </a:extLst>
            </p:cNvPr>
            <p:cNvGrpSpPr/>
            <p:nvPr/>
          </p:nvGrpSpPr>
          <p:grpSpPr>
            <a:xfrm>
              <a:off x="4517186" y="4856554"/>
              <a:ext cx="1416199" cy="1451056"/>
              <a:chOff x="4460489" y="550390"/>
              <a:chExt cx="1416199" cy="145105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B1E5729-F989-985A-99AC-D4B94980A5F3}"/>
                  </a:ext>
                </a:extLst>
              </p:cNvPr>
              <p:cNvSpPr/>
              <p:nvPr/>
            </p:nvSpPr>
            <p:spPr>
              <a:xfrm>
                <a:off x="4568306" y="550390"/>
                <a:ext cx="1200563" cy="1451056"/>
              </a:xfrm>
              <a:prstGeom prst="rect">
                <a:avLst/>
              </a:prstGeom>
              <a:solidFill>
                <a:srgbClr val="C6C6C5">
                  <a:alpha val="65000"/>
                </a:srgbClr>
              </a:solidFill>
              <a:ln>
                <a:solidFill>
                  <a:srgbClr val="244C5A">
                    <a:alpha val="3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ABC46EC-0433-5BE4-A765-1281546EFE23}"/>
                  </a:ext>
                </a:extLst>
              </p:cNvPr>
              <p:cNvSpPr/>
              <p:nvPr/>
            </p:nvSpPr>
            <p:spPr>
              <a:xfrm>
                <a:off x="4460489" y="779689"/>
                <a:ext cx="1416199" cy="992458"/>
              </a:xfrm>
              <a:prstGeom prst="rect">
                <a:avLst/>
              </a:prstGeom>
              <a:noFill/>
              <a:ln w="38100" cmpd="sng">
                <a:solidFill>
                  <a:srgbClr val="244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1C0ADAE6-3D24-40A9-E1BE-7D86D212A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33" t="29184" r="17094" b="36260"/>
            <a:stretch/>
          </p:blipFill>
          <p:spPr>
            <a:xfrm>
              <a:off x="4702135" y="5315152"/>
              <a:ext cx="1066732" cy="827370"/>
            </a:xfrm>
            <a:prstGeom prst="rect">
              <a:avLst/>
            </a:prstGeom>
          </p:spPr>
        </p:pic>
      </p:grp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40AA8626-B334-1F88-7E7E-13E5CAC0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67" y="6289558"/>
            <a:ext cx="3086868" cy="406634"/>
          </a:xfrm>
          <a:prstGeom prst="rect">
            <a:avLst/>
          </a:prstGeom>
        </p:spPr>
      </p:pic>
      <p:sp>
        <p:nvSpPr>
          <p:cNvPr id="49" name="Freeform 4">
            <a:extLst>
              <a:ext uri="{FF2B5EF4-FFF2-40B4-BE49-F238E27FC236}">
                <a16:creationId xmlns:a16="http://schemas.microsoft.com/office/drawing/2014/main" id="{18067EE1-D44E-0685-EEE7-DBF536CE1E30}"/>
              </a:ext>
            </a:extLst>
          </p:cNvPr>
          <p:cNvSpPr>
            <a:spLocks noEditPoints="1"/>
          </p:cNvSpPr>
          <p:nvPr/>
        </p:nvSpPr>
        <p:spPr bwMode="auto">
          <a:xfrm>
            <a:off x="744896" y="279986"/>
            <a:ext cx="273428" cy="233157"/>
          </a:xfrm>
          <a:custGeom>
            <a:avLst/>
            <a:gdLst>
              <a:gd name="T0" fmla="*/ 725 w 765"/>
              <a:gd name="T1" fmla="*/ 514 h 666"/>
              <a:gd name="T2" fmla="*/ 242 w 765"/>
              <a:gd name="T3" fmla="*/ 514 h 666"/>
              <a:gd name="T4" fmla="*/ 202 w 765"/>
              <a:gd name="T5" fmla="*/ 555 h 666"/>
              <a:gd name="T6" fmla="*/ 202 w 765"/>
              <a:gd name="T7" fmla="*/ 595 h 666"/>
              <a:gd name="T8" fmla="*/ 242 w 765"/>
              <a:gd name="T9" fmla="*/ 635 h 666"/>
              <a:gd name="T10" fmla="*/ 725 w 765"/>
              <a:gd name="T11" fmla="*/ 635 h 666"/>
              <a:gd name="T12" fmla="*/ 765 w 765"/>
              <a:gd name="T13" fmla="*/ 595 h 666"/>
              <a:gd name="T14" fmla="*/ 765 w 765"/>
              <a:gd name="T15" fmla="*/ 555 h 666"/>
              <a:gd name="T16" fmla="*/ 725 w 765"/>
              <a:gd name="T17" fmla="*/ 514 h 666"/>
              <a:gd name="T18" fmla="*/ 127 w 765"/>
              <a:gd name="T19" fmla="*/ 553 h 666"/>
              <a:gd name="T20" fmla="*/ 35 w 765"/>
              <a:gd name="T21" fmla="*/ 495 h 666"/>
              <a:gd name="T22" fmla="*/ 0 w 765"/>
              <a:gd name="T23" fmla="*/ 514 h 666"/>
              <a:gd name="T24" fmla="*/ 0 w 765"/>
              <a:gd name="T25" fmla="*/ 635 h 666"/>
              <a:gd name="T26" fmla="*/ 35 w 765"/>
              <a:gd name="T27" fmla="*/ 654 h 666"/>
              <a:gd name="T28" fmla="*/ 127 w 765"/>
              <a:gd name="T29" fmla="*/ 596 h 666"/>
              <a:gd name="T30" fmla="*/ 127 w 765"/>
              <a:gd name="T31" fmla="*/ 553 h 666"/>
              <a:gd name="T32" fmla="*/ 725 w 765"/>
              <a:gd name="T33" fmla="*/ 273 h 666"/>
              <a:gd name="T34" fmla="*/ 242 w 765"/>
              <a:gd name="T35" fmla="*/ 273 h 666"/>
              <a:gd name="T36" fmla="*/ 202 w 765"/>
              <a:gd name="T37" fmla="*/ 313 h 666"/>
              <a:gd name="T38" fmla="*/ 202 w 765"/>
              <a:gd name="T39" fmla="*/ 353 h 666"/>
              <a:gd name="T40" fmla="*/ 242 w 765"/>
              <a:gd name="T41" fmla="*/ 394 h 666"/>
              <a:gd name="T42" fmla="*/ 725 w 765"/>
              <a:gd name="T43" fmla="*/ 394 h 666"/>
              <a:gd name="T44" fmla="*/ 765 w 765"/>
              <a:gd name="T45" fmla="*/ 353 h 666"/>
              <a:gd name="T46" fmla="*/ 765 w 765"/>
              <a:gd name="T47" fmla="*/ 313 h 666"/>
              <a:gd name="T48" fmla="*/ 725 w 765"/>
              <a:gd name="T49" fmla="*/ 273 h 666"/>
              <a:gd name="T50" fmla="*/ 35 w 765"/>
              <a:gd name="T51" fmla="*/ 412 h 666"/>
              <a:gd name="T52" fmla="*/ 127 w 765"/>
              <a:gd name="T53" fmla="*/ 354 h 666"/>
              <a:gd name="T54" fmla="*/ 126 w 765"/>
              <a:gd name="T55" fmla="*/ 315 h 666"/>
              <a:gd name="T56" fmla="*/ 37 w 765"/>
              <a:gd name="T57" fmla="*/ 271 h 666"/>
              <a:gd name="T58" fmla="*/ 0 w 765"/>
              <a:gd name="T59" fmla="*/ 293 h 666"/>
              <a:gd name="T60" fmla="*/ 0 w 765"/>
              <a:gd name="T61" fmla="*/ 394 h 666"/>
              <a:gd name="T62" fmla="*/ 35 w 765"/>
              <a:gd name="T63" fmla="*/ 412 h 666"/>
              <a:gd name="T64" fmla="*/ 725 w 765"/>
              <a:gd name="T65" fmla="*/ 31 h 666"/>
              <a:gd name="T66" fmla="*/ 242 w 765"/>
              <a:gd name="T67" fmla="*/ 31 h 666"/>
              <a:gd name="T68" fmla="*/ 202 w 765"/>
              <a:gd name="T69" fmla="*/ 71 h 666"/>
              <a:gd name="T70" fmla="*/ 202 w 765"/>
              <a:gd name="T71" fmla="*/ 112 h 666"/>
              <a:gd name="T72" fmla="*/ 242 w 765"/>
              <a:gd name="T73" fmla="*/ 152 h 666"/>
              <a:gd name="T74" fmla="*/ 725 w 765"/>
              <a:gd name="T75" fmla="*/ 152 h 666"/>
              <a:gd name="T76" fmla="*/ 765 w 765"/>
              <a:gd name="T77" fmla="*/ 112 h 666"/>
              <a:gd name="T78" fmla="*/ 765 w 765"/>
              <a:gd name="T79" fmla="*/ 71 h 666"/>
              <a:gd name="T80" fmla="*/ 725 w 765"/>
              <a:gd name="T81" fmla="*/ 31 h 666"/>
              <a:gd name="T82" fmla="*/ 127 w 765"/>
              <a:gd name="T83" fmla="*/ 70 h 666"/>
              <a:gd name="T84" fmla="*/ 35 w 765"/>
              <a:gd name="T85" fmla="*/ 12 h 666"/>
              <a:gd name="T86" fmla="*/ 0 w 765"/>
              <a:gd name="T87" fmla="*/ 31 h 666"/>
              <a:gd name="T88" fmla="*/ 0 w 765"/>
              <a:gd name="T89" fmla="*/ 152 h 666"/>
              <a:gd name="T90" fmla="*/ 35 w 765"/>
              <a:gd name="T91" fmla="*/ 171 h 666"/>
              <a:gd name="T92" fmla="*/ 127 w 765"/>
              <a:gd name="T93" fmla="*/ 113 h 666"/>
              <a:gd name="T94" fmla="*/ 127 w 765"/>
              <a:gd name="T95" fmla="*/ 7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65" h="666">
                <a:moveTo>
                  <a:pt x="725" y="514"/>
                </a:moveTo>
                <a:lnTo>
                  <a:pt x="242" y="514"/>
                </a:lnTo>
                <a:cubicBezTo>
                  <a:pt x="220" y="514"/>
                  <a:pt x="202" y="532"/>
                  <a:pt x="202" y="555"/>
                </a:cubicBezTo>
                <a:lnTo>
                  <a:pt x="202" y="595"/>
                </a:lnTo>
                <a:cubicBezTo>
                  <a:pt x="202" y="617"/>
                  <a:pt x="220" y="635"/>
                  <a:pt x="242" y="635"/>
                </a:cubicBezTo>
                <a:lnTo>
                  <a:pt x="725" y="635"/>
                </a:lnTo>
                <a:cubicBezTo>
                  <a:pt x="747" y="635"/>
                  <a:pt x="765" y="617"/>
                  <a:pt x="765" y="595"/>
                </a:cubicBezTo>
                <a:lnTo>
                  <a:pt x="765" y="555"/>
                </a:lnTo>
                <a:cubicBezTo>
                  <a:pt x="765" y="532"/>
                  <a:pt x="747" y="514"/>
                  <a:pt x="725" y="514"/>
                </a:cubicBezTo>
                <a:close/>
                <a:moveTo>
                  <a:pt x="127" y="553"/>
                </a:moveTo>
                <a:lnTo>
                  <a:pt x="35" y="495"/>
                </a:lnTo>
                <a:cubicBezTo>
                  <a:pt x="16" y="484"/>
                  <a:pt x="0" y="492"/>
                  <a:pt x="0" y="514"/>
                </a:cubicBezTo>
                <a:lnTo>
                  <a:pt x="0" y="635"/>
                </a:lnTo>
                <a:cubicBezTo>
                  <a:pt x="0" y="657"/>
                  <a:pt x="16" y="666"/>
                  <a:pt x="35" y="654"/>
                </a:cubicBezTo>
                <a:lnTo>
                  <a:pt x="127" y="596"/>
                </a:lnTo>
                <a:cubicBezTo>
                  <a:pt x="146" y="584"/>
                  <a:pt x="146" y="565"/>
                  <a:pt x="127" y="553"/>
                </a:cubicBezTo>
                <a:close/>
                <a:moveTo>
                  <a:pt x="725" y="273"/>
                </a:moveTo>
                <a:lnTo>
                  <a:pt x="242" y="273"/>
                </a:lnTo>
                <a:cubicBezTo>
                  <a:pt x="220" y="273"/>
                  <a:pt x="202" y="291"/>
                  <a:pt x="202" y="313"/>
                </a:cubicBezTo>
                <a:lnTo>
                  <a:pt x="202" y="353"/>
                </a:lnTo>
                <a:cubicBezTo>
                  <a:pt x="202" y="375"/>
                  <a:pt x="220" y="394"/>
                  <a:pt x="242" y="394"/>
                </a:cubicBezTo>
                <a:lnTo>
                  <a:pt x="725" y="394"/>
                </a:lnTo>
                <a:cubicBezTo>
                  <a:pt x="747" y="394"/>
                  <a:pt x="765" y="375"/>
                  <a:pt x="765" y="353"/>
                </a:cubicBezTo>
                <a:lnTo>
                  <a:pt x="765" y="313"/>
                </a:lnTo>
                <a:cubicBezTo>
                  <a:pt x="765" y="291"/>
                  <a:pt x="747" y="273"/>
                  <a:pt x="725" y="273"/>
                </a:cubicBezTo>
                <a:close/>
                <a:moveTo>
                  <a:pt x="35" y="412"/>
                </a:moveTo>
                <a:lnTo>
                  <a:pt x="127" y="354"/>
                </a:lnTo>
                <a:cubicBezTo>
                  <a:pt x="146" y="343"/>
                  <a:pt x="145" y="325"/>
                  <a:pt x="126" y="315"/>
                </a:cubicBezTo>
                <a:lnTo>
                  <a:pt x="37" y="271"/>
                </a:lnTo>
                <a:cubicBezTo>
                  <a:pt x="17" y="261"/>
                  <a:pt x="0" y="271"/>
                  <a:pt x="0" y="293"/>
                </a:cubicBezTo>
                <a:lnTo>
                  <a:pt x="0" y="394"/>
                </a:lnTo>
                <a:cubicBezTo>
                  <a:pt x="0" y="416"/>
                  <a:pt x="16" y="424"/>
                  <a:pt x="35" y="412"/>
                </a:cubicBezTo>
                <a:close/>
                <a:moveTo>
                  <a:pt x="725" y="31"/>
                </a:moveTo>
                <a:lnTo>
                  <a:pt x="242" y="31"/>
                </a:lnTo>
                <a:cubicBezTo>
                  <a:pt x="220" y="31"/>
                  <a:pt x="202" y="49"/>
                  <a:pt x="202" y="71"/>
                </a:cubicBezTo>
                <a:lnTo>
                  <a:pt x="202" y="112"/>
                </a:lnTo>
                <a:cubicBezTo>
                  <a:pt x="202" y="134"/>
                  <a:pt x="220" y="152"/>
                  <a:pt x="242" y="152"/>
                </a:cubicBezTo>
                <a:lnTo>
                  <a:pt x="725" y="152"/>
                </a:lnTo>
                <a:cubicBezTo>
                  <a:pt x="747" y="152"/>
                  <a:pt x="765" y="134"/>
                  <a:pt x="765" y="112"/>
                </a:cubicBezTo>
                <a:lnTo>
                  <a:pt x="765" y="71"/>
                </a:lnTo>
                <a:cubicBezTo>
                  <a:pt x="765" y="49"/>
                  <a:pt x="747" y="31"/>
                  <a:pt x="725" y="31"/>
                </a:cubicBezTo>
                <a:close/>
                <a:moveTo>
                  <a:pt x="127" y="70"/>
                </a:moveTo>
                <a:lnTo>
                  <a:pt x="35" y="12"/>
                </a:lnTo>
                <a:cubicBezTo>
                  <a:pt x="16" y="0"/>
                  <a:pt x="0" y="9"/>
                  <a:pt x="0" y="31"/>
                </a:cubicBezTo>
                <a:lnTo>
                  <a:pt x="0" y="152"/>
                </a:lnTo>
                <a:cubicBezTo>
                  <a:pt x="0" y="174"/>
                  <a:pt x="16" y="183"/>
                  <a:pt x="35" y="171"/>
                </a:cubicBezTo>
                <a:lnTo>
                  <a:pt x="127" y="113"/>
                </a:lnTo>
                <a:cubicBezTo>
                  <a:pt x="146" y="101"/>
                  <a:pt x="146" y="82"/>
                  <a:pt x="127" y="70"/>
                </a:cubicBezTo>
                <a:close/>
              </a:path>
            </a:pathLst>
          </a:custGeom>
          <a:solidFill>
            <a:srgbClr val="244C5A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solidFill>
                <a:srgbClr val="12161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02224-F0DC-1436-4B3D-DF0597741353}"/>
              </a:ext>
            </a:extLst>
          </p:cNvPr>
          <p:cNvSpPr txBox="1"/>
          <p:nvPr/>
        </p:nvSpPr>
        <p:spPr>
          <a:xfrm>
            <a:off x="6063258" y="270972"/>
            <a:ext cx="616269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News and Alerts - </a:t>
            </a:r>
            <a:r>
              <a:rPr lang="en-US" sz="2400" b="1" i="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connectMLS</a:t>
            </a:r>
            <a:r>
              <a:rPr lang="en-US" sz="24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Introduction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connectMLS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Overview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Highlights and Features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connectMLS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Training, Access, and Help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8D6791-3F90-AAA2-B7F2-ACCACEEE9FC5}"/>
              </a:ext>
            </a:extLst>
          </p:cNvPr>
          <p:cNvGrpSpPr/>
          <p:nvPr/>
        </p:nvGrpSpPr>
        <p:grpSpPr>
          <a:xfrm>
            <a:off x="4300378" y="311356"/>
            <a:ext cx="891113" cy="887139"/>
            <a:chOff x="4460489" y="550390"/>
            <a:chExt cx="1416199" cy="14510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E2EF49-2048-D86E-1625-65F4D84A65E2}"/>
                </a:ext>
              </a:extLst>
            </p:cNvPr>
            <p:cNvSpPr/>
            <p:nvPr/>
          </p:nvSpPr>
          <p:spPr>
            <a:xfrm>
              <a:off x="4568306" y="550390"/>
              <a:ext cx="1200563" cy="1451056"/>
            </a:xfrm>
            <a:prstGeom prst="rect">
              <a:avLst/>
            </a:prstGeom>
            <a:solidFill>
              <a:srgbClr val="C6C6C5">
                <a:alpha val="65000"/>
              </a:srgbClr>
            </a:solidFill>
            <a:ln>
              <a:solidFill>
                <a:srgbClr val="244C5A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6DE634-C083-2BCD-750E-063898356D18}"/>
                </a:ext>
              </a:extLst>
            </p:cNvPr>
            <p:cNvSpPr/>
            <p:nvPr/>
          </p:nvSpPr>
          <p:spPr>
            <a:xfrm>
              <a:off x="4460489" y="779689"/>
              <a:ext cx="1416199" cy="992458"/>
            </a:xfrm>
            <a:prstGeom prst="rect">
              <a:avLst/>
            </a:prstGeom>
            <a:noFill/>
            <a:ln w="38100" cmpd="sng">
              <a:solidFill>
                <a:srgbClr val="244C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4371712-1891-5008-5646-A2F073EE883E}"/>
              </a:ext>
            </a:extLst>
          </p:cNvPr>
          <p:cNvSpPr/>
          <p:nvPr/>
        </p:nvSpPr>
        <p:spPr>
          <a:xfrm>
            <a:off x="3220307" y="579716"/>
            <a:ext cx="707822" cy="387833"/>
          </a:xfrm>
          <a:prstGeom prst="rect">
            <a:avLst/>
          </a:prstGeom>
          <a:gradFill flip="none" rotWithShape="1">
            <a:gsLst>
              <a:gs pos="0">
                <a:srgbClr val="009CDE">
                  <a:tint val="66000"/>
                  <a:satMod val="160000"/>
                  <a:alpha val="0"/>
                </a:srgbClr>
              </a:gs>
              <a:gs pos="50000">
                <a:srgbClr val="009CDE">
                  <a:tint val="44500"/>
                  <a:satMod val="160000"/>
                </a:srgbClr>
              </a:gs>
              <a:gs pos="100000">
                <a:srgbClr val="009CD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9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B47D4D-8A2E-E74B-F746-AC20B6D9D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730" y="575753"/>
            <a:ext cx="576974" cy="564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320DD2-2E83-5DCD-67C2-7FEA28DE1D18}"/>
              </a:ext>
            </a:extLst>
          </p:cNvPr>
          <p:cNvSpPr txBox="1"/>
          <p:nvPr/>
        </p:nvSpPr>
        <p:spPr>
          <a:xfrm>
            <a:off x="3181300" y="2136568"/>
            <a:ext cx="80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8 - 10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B5B7A-3525-3549-3575-34B4176D8F16}"/>
              </a:ext>
            </a:extLst>
          </p:cNvPr>
          <p:cNvSpPr txBox="1"/>
          <p:nvPr/>
        </p:nvSpPr>
        <p:spPr>
          <a:xfrm>
            <a:off x="3241220" y="585134"/>
            <a:ext cx="67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3 - 7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5789D-AE25-A531-9C1B-047B5305B947}"/>
              </a:ext>
            </a:extLst>
          </p:cNvPr>
          <p:cNvSpPr txBox="1"/>
          <p:nvPr/>
        </p:nvSpPr>
        <p:spPr>
          <a:xfrm>
            <a:off x="3211573" y="3725553"/>
            <a:ext cx="716556" cy="371820"/>
          </a:xfrm>
          <a:prstGeom prst="rect">
            <a:avLst/>
          </a:prstGeom>
          <a:gradFill flip="none" rotWithShape="1">
            <a:gsLst>
              <a:gs pos="0">
                <a:srgbClr val="009CDE">
                  <a:tint val="66000"/>
                  <a:satMod val="160000"/>
                  <a:alpha val="0"/>
                </a:srgbClr>
              </a:gs>
              <a:gs pos="50000">
                <a:srgbClr val="009CDE">
                  <a:tint val="44500"/>
                  <a:satMod val="160000"/>
                </a:srgbClr>
              </a:gs>
              <a:gs pos="100000">
                <a:srgbClr val="009CDE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009C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D470B2-B681-A5CC-825A-8F115A89330B}"/>
              </a:ext>
            </a:extLst>
          </p:cNvPr>
          <p:cNvSpPr txBox="1"/>
          <p:nvPr/>
        </p:nvSpPr>
        <p:spPr>
          <a:xfrm>
            <a:off x="3220307" y="5349227"/>
            <a:ext cx="716563" cy="369332"/>
          </a:xfrm>
          <a:prstGeom prst="rect">
            <a:avLst/>
          </a:prstGeom>
          <a:gradFill flip="none" rotWithShape="1">
            <a:gsLst>
              <a:gs pos="0">
                <a:srgbClr val="009CDE">
                  <a:tint val="66000"/>
                  <a:satMod val="160000"/>
                  <a:alpha val="0"/>
                </a:srgbClr>
              </a:gs>
              <a:gs pos="50000">
                <a:srgbClr val="009CDE">
                  <a:tint val="44500"/>
                  <a:satMod val="160000"/>
                </a:srgbClr>
              </a:gs>
              <a:gs pos="100000">
                <a:srgbClr val="009CDE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009C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3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830DBC-CC34-377E-D3A9-3D890FF3283C}"/>
              </a:ext>
            </a:extLst>
          </p:cNvPr>
          <p:cNvSpPr/>
          <p:nvPr/>
        </p:nvSpPr>
        <p:spPr>
          <a:xfrm>
            <a:off x="513109" y="4456465"/>
            <a:ext cx="3161484" cy="1741246"/>
          </a:xfrm>
          <a:prstGeom prst="rect">
            <a:avLst/>
          </a:prstGeom>
          <a:solidFill>
            <a:schemeClr val="accent3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ABB92-47D8-E297-B518-9A6DCDE2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013"/>
            <a:ext cx="10377791" cy="775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u="sng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50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Overview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607B0C-BC71-AD8F-BCBD-6C89AA91A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76" y="6421418"/>
            <a:ext cx="2076741" cy="273569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73F06DD-132F-A064-7C14-2FA6A8108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4255" r="59203" b="1332"/>
          <a:stretch/>
        </p:blipFill>
        <p:spPr>
          <a:xfrm>
            <a:off x="10688128" y="0"/>
            <a:ext cx="1503870" cy="1499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036D78-B1CC-B220-0251-94E991A72BDA}"/>
              </a:ext>
            </a:extLst>
          </p:cNvPr>
          <p:cNvSpPr txBox="1"/>
          <p:nvPr/>
        </p:nvSpPr>
        <p:spPr>
          <a:xfrm>
            <a:off x="171450" y="6420545"/>
            <a:ext cx="25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54E5D-6D6A-C3AD-80CE-B206DC06E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1" y="4577548"/>
            <a:ext cx="2825700" cy="1499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C5DA5C-C9BA-3F08-0069-37A6A5DD7A73}"/>
              </a:ext>
            </a:extLst>
          </p:cNvPr>
          <p:cNvSpPr txBox="1"/>
          <p:nvPr/>
        </p:nvSpPr>
        <p:spPr>
          <a:xfrm>
            <a:off x="713296" y="1212428"/>
            <a:ext cx="10797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 the industry changes, </a:t>
            </a:r>
            <a:r>
              <a:rPr lang="en-US" sz="1600" b="0" i="0" u="none" strike="noStrike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SmartMLS</a:t>
            </a:r>
            <a:r>
              <a:rPr lang="en-US" sz="16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is committed to evolving with it and providing the foundation required to keep you at the forefront. Part of that evolution is delivering a comprehensive MLS solution that supports our entire real estate community - brokers, agents, appraisers, support staff, buyers and sellers.</a:t>
            </a:r>
          </a:p>
          <a:p>
            <a:pPr algn="ctr"/>
            <a:endParaRPr lang="en-US" sz="16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b="1" i="0" u="none" strike="noStrike" dirty="0">
                <a:solidFill>
                  <a:srgbClr val="0067A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That solution is </a:t>
            </a:r>
            <a:r>
              <a:rPr lang="en-US" sz="2000" b="1" i="0" u="none" strike="noStrike" dirty="0" err="1">
                <a:solidFill>
                  <a:srgbClr val="0067A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2000" b="1" i="0" u="none" strike="noStrike" dirty="0">
                <a:solidFill>
                  <a:srgbClr val="0067A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000" b="1" dirty="0">
              <a:solidFill>
                <a:srgbClr val="0067A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A1922-6BBC-475B-596F-7F620B4BAC4A}"/>
              </a:ext>
            </a:extLst>
          </p:cNvPr>
          <p:cNvSpPr txBox="1"/>
          <p:nvPr/>
        </p:nvSpPr>
        <p:spPr>
          <a:xfrm>
            <a:off x="848890" y="2767280"/>
            <a:ext cx="10494217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Built upon an innovative and highly flexible mobile-responsive design, </a:t>
            </a:r>
            <a:r>
              <a:rPr lang="en-US" sz="1600" i="0" u="none" strike="noStrike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60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allows you to tailor the MLS system to support your personal workflow and efficiently service your clients. This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allows the MLS to be more flexible and integrate more seamlessly with the tools real estate professionals need.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look forward to hearing feedback and productively working for you, and with you, towards a streamlined tomorrow with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ConnectMLS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F64613-AA28-59D1-A111-6648A226C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66" y="4144296"/>
            <a:ext cx="3709151" cy="2086397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5E685F-D76A-EC80-8C04-C6099846A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05" y="4338381"/>
            <a:ext cx="3510802" cy="20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D666B388-35B4-949E-D08A-EAE49E632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4255" r="59203" b="1332"/>
          <a:stretch/>
        </p:blipFill>
        <p:spPr>
          <a:xfrm>
            <a:off x="10498958" y="0"/>
            <a:ext cx="1693040" cy="1687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0C438-3663-AB1F-FA6B-76D41BAA97B1}"/>
              </a:ext>
            </a:extLst>
          </p:cNvPr>
          <p:cNvSpPr txBox="1"/>
          <p:nvPr/>
        </p:nvSpPr>
        <p:spPr>
          <a:xfrm>
            <a:off x="194882" y="638899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05C3426-506A-F4AB-DA9B-94A1BF5B6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1" y="159451"/>
            <a:ext cx="2932497" cy="430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B271AE-A9E4-9035-9A70-67A22799F7F3}"/>
              </a:ext>
            </a:extLst>
          </p:cNvPr>
          <p:cNvSpPr/>
          <p:nvPr/>
        </p:nvSpPr>
        <p:spPr>
          <a:xfrm>
            <a:off x="1082238" y="738585"/>
            <a:ext cx="9797186" cy="430887"/>
          </a:xfrm>
          <a:prstGeom prst="rect">
            <a:avLst/>
          </a:prstGeom>
          <a:solidFill>
            <a:srgbClr val="009CDE">
              <a:alpha val="12000"/>
            </a:srgbClr>
          </a:solidFill>
          <a:ln>
            <a:solidFill>
              <a:srgbClr val="00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49759-AADE-B559-C971-6833D6D8129D}"/>
              </a:ext>
            </a:extLst>
          </p:cNvPr>
          <p:cNvSpPr txBox="1"/>
          <p:nvPr/>
        </p:nvSpPr>
        <p:spPr>
          <a:xfrm>
            <a:off x="1223240" y="738585"/>
            <a:ext cx="9515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connectMLS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homepage is made up of many customizable widgets, each providing you with quick access to core MLS functionality. </a:t>
            </a:r>
            <a:r>
              <a:rPr lang="en-US" sz="1100" dirty="0">
                <a:solidFill>
                  <a:srgbClr val="000000"/>
                </a:solidFill>
                <a:latin typeface="Open Sans" panose="020B0606030504020204" pitchFamily="34" charset="0"/>
              </a:rPr>
              <a:t>Y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ou can rearrange these widgets to create a layout that best supports your daily workflow. 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74666-6F03-B081-6AD9-EC995CB5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82" y="1258503"/>
            <a:ext cx="10768158" cy="5210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024B1-FEF6-C27B-A41E-91B01D0522C9}"/>
              </a:ext>
            </a:extLst>
          </p:cNvPr>
          <p:cNvSpPr txBox="1"/>
          <p:nvPr/>
        </p:nvSpPr>
        <p:spPr>
          <a:xfrm>
            <a:off x="4563200" y="6470224"/>
            <a:ext cx="3174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Page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E6CB0-6A71-1ACB-C434-93032C65525C}"/>
              </a:ext>
            </a:extLst>
          </p:cNvPr>
          <p:cNvSpPr/>
          <p:nvPr/>
        </p:nvSpPr>
        <p:spPr>
          <a:xfrm>
            <a:off x="5447489" y="6468720"/>
            <a:ext cx="1410512" cy="229829"/>
          </a:xfrm>
          <a:prstGeom prst="rect">
            <a:avLst/>
          </a:prstGeom>
          <a:solidFill>
            <a:srgbClr val="009CDE">
              <a:alpha val="12000"/>
            </a:srgbClr>
          </a:solidFill>
          <a:ln>
            <a:solidFill>
              <a:srgbClr val="00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081D574-B8E5-F728-5FC6-B927F551377D}"/>
              </a:ext>
            </a:extLst>
          </p:cNvPr>
          <p:cNvSpPr/>
          <p:nvPr/>
        </p:nvSpPr>
        <p:spPr>
          <a:xfrm>
            <a:off x="-1" y="4852569"/>
            <a:ext cx="10379413" cy="430887"/>
          </a:xfrm>
          <a:prstGeom prst="rect">
            <a:avLst/>
          </a:prstGeom>
          <a:solidFill>
            <a:srgbClr val="009CDE">
              <a:alpha val="12000"/>
            </a:srgbClr>
          </a:solidFill>
          <a:ln>
            <a:solidFill>
              <a:srgbClr val="00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E2413-E2FB-1E32-1294-092D54AFECB2}"/>
              </a:ext>
            </a:extLst>
          </p:cNvPr>
          <p:cNvSpPr/>
          <p:nvPr/>
        </p:nvSpPr>
        <p:spPr>
          <a:xfrm>
            <a:off x="0" y="3016312"/>
            <a:ext cx="8754894" cy="430887"/>
          </a:xfrm>
          <a:prstGeom prst="rect">
            <a:avLst/>
          </a:prstGeom>
          <a:solidFill>
            <a:srgbClr val="009CDE">
              <a:alpha val="12000"/>
            </a:srgbClr>
          </a:solidFill>
          <a:ln>
            <a:solidFill>
              <a:srgbClr val="00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D666B388-35B4-949E-D08A-EAE49E632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4255" r="59203" b="1332"/>
          <a:stretch/>
        </p:blipFill>
        <p:spPr>
          <a:xfrm>
            <a:off x="10498958" y="0"/>
            <a:ext cx="1693040" cy="1687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0C438-3663-AB1F-FA6B-76D41BAA97B1}"/>
              </a:ext>
            </a:extLst>
          </p:cNvPr>
          <p:cNvSpPr txBox="1"/>
          <p:nvPr/>
        </p:nvSpPr>
        <p:spPr>
          <a:xfrm>
            <a:off x="194882" y="638899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271AE-A9E4-9035-9A70-67A22799F7F3}"/>
              </a:ext>
            </a:extLst>
          </p:cNvPr>
          <p:cNvSpPr/>
          <p:nvPr/>
        </p:nvSpPr>
        <p:spPr>
          <a:xfrm>
            <a:off x="0" y="1256761"/>
            <a:ext cx="5009746" cy="430887"/>
          </a:xfrm>
          <a:prstGeom prst="rect">
            <a:avLst/>
          </a:prstGeom>
          <a:solidFill>
            <a:srgbClr val="009CDE">
              <a:alpha val="12000"/>
            </a:srgbClr>
          </a:solidFill>
          <a:ln>
            <a:solidFill>
              <a:srgbClr val="00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49759-AADE-B559-C971-6833D6D8129D}"/>
              </a:ext>
            </a:extLst>
          </p:cNvPr>
          <p:cNvSpPr txBox="1"/>
          <p:nvPr/>
        </p:nvSpPr>
        <p:spPr>
          <a:xfrm>
            <a:off x="1338406" y="156012"/>
            <a:ext cx="9515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 &amp; A’s About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connectMLS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26AD7-AF71-6572-038B-0A679EB2E070}"/>
              </a:ext>
            </a:extLst>
          </p:cNvPr>
          <p:cNvSpPr txBox="1"/>
          <p:nvPr/>
        </p:nvSpPr>
        <p:spPr>
          <a:xfrm>
            <a:off x="-308541" y="3069380"/>
            <a:ext cx="9653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- Will my Saved Clients, Saves Searches, and Auto- Emails be in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connectMLS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386F3-EE14-00DE-CB91-528769BD042C}"/>
              </a:ext>
            </a:extLst>
          </p:cNvPr>
          <p:cNvSpPr txBox="1"/>
          <p:nvPr/>
        </p:nvSpPr>
        <p:spPr>
          <a:xfrm>
            <a:off x="895325" y="3630517"/>
            <a:ext cx="10087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1600" dirty="0">
                <a:solidFill>
                  <a:srgbClr val="0067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-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the contacts, saved searches and auto emails that you have added to Matrix have already been copied over to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connectMLS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Before using an Auto-Email that was imported from Matrix, you must activate it in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connectMLS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Going forward, we recommend that you start any new auto-emails within the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connectMLS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 and let any old searches expire within Matrix.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47A05-98B5-E3FD-EEB1-23203C2D1563}"/>
              </a:ext>
            </a:extLst>
          </p:cNvPr>
          <p:cNvSpPr txBox="1"/>
          <p:nvPr/>
        </p:nvSpPr>
        <p:spPr>
          <a:xfrm>
            <a:off x="68094" y="4898735"/>
            <a:ext cx="9481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- How can I keep track of any client interactions as a result of my auto-searches?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F1F78-88A0-A82A-43DB-8215167FFE15}"/>
              </a:ext>
            </a:extLst>
          </p:cNvPr>
          <p:cNvSpPr txBox="1"/>
          <p:nvPr/>
        </p:nvSpPr>
        <p:spPr>
          <a:xfrm>
            <a:off x="827653" y="5466774"/>
            <a:ext cx="1022254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en-US" sz="1600" b="0" i="0" dirty="0">
                <a:solidFill>
                  <a:srgbClr val="0067A0"/>
                </a:solidFill>
                <a:effectLst/>
                <a:latin typeface="Open Sans" panose="020B0606030504020204" pitchFamily="34" charset="0"/>
              </a:rPr>
              <a:t>A -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Use the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Client Activity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widget on your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connectMLS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homepage to keep tabs on how your clients are interacting with any listings you have sent them. Built-in filters allow you to focus on specific activities (such as properties a client has marked a Favorite) or even just look at one specific client’s activity. You can also choose to see all activity from all clients that has occurred over a given time period.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CB61B-5B74-D537-73F6-F1ECE958E612}"/>
              </a:ext>
            </a:extLst>
          </p:cNvPr>
          <p:cNvSpPr txBox="1"/>
          <p:nvPr/>
        </p:nvSpPr>
        <p:spPr>
          <a:xfrm>
            <a:off x="4263" y="1292948"/>
            <a:ext cx="4718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 - Is there an app for </a:t>
            </a:r>
            <a:r>
              <a:rPr lang="en-US" sz="16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c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onnectmls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0BC59-A78F-0CD4-5F73-243AEFD4D9E5}"/>
              </a:ext>
            </a:extLst>
          </p:cNvPr>
          <p:cNvSpPr txBox="1"/>
          <p:nvPr/>
        </p:nvSpPr>
        <p:spPr>
          <a:xfrm>
            <a:off x="895325" y="1952819"/>
            <a:ext cx="930899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3161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	</a:t>
            </a:r>
            <a:r>
              <a:rPr lang="en-US" sz="1600" dirty="0">
                <a:solidFill>
                  <a:srgbClr val="0067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600" dirty="0">
                <a:solidFill>
                  <a:srgbClr val="13161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400" dirty="0">
                <a:solidFill>
                  <a:srgbClr val="13161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please visit your app store and download the app with our logo. Once you download the application, you will have the full </a:t>
            </a:r>
            <a:r>
              <a:rPr lang="en-US" sz="14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Store. </a:t>
            </a:r>
            <a:r>
              <a:rPr lang="en-US" sz="1400" dirty="0">
                <a:solidFill>
                  <a:srgbClr val="1316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functionality of the platform on your phone. 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</a:rPr>
              <a:t>There is an app available in Apple's App Store as well as one in Google's Play. </a:t>
            </a:r>
            <a:endParaRPr lang="en-US" sz="14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B17BB7-C222-5E51-A7EC-26F62C2D887E}"/>
              </a:ext>
            </a:extLst>
          </p:cNvPr>
          <p:cNvSpPr/>
          <p:nvPr/>
        </p:nvSpPr>
        <p:spPr>
          <a:xfrm>
            <a:off x="3843402" y="2090746"/>
            <a:ext cx="7836739" cy="4012172"/>
          </a:xfrm>
          <a:prstGeom prst="rect">
            <a:avLst/>
          </a:prstGeom>
          <a:solidFill>
            <a:srgbClr val="244C5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ABB92-47D8-E297-B518-9A6DCDE2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013"/>
            <a:ext cx="10515600" cy="932765"/>
          </a:xfrm>
        </p:spPr>
        <p:txBody>
          <a:bodyPr>
            <a:normAutofit/>
          </a:bodyPr>
          <a:lstStyle/>
          <a:p>
            <a:pPr algn="ctr"/>
            <a:r>
              <a:rPr lang="en-US" sz="4500" u="sng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45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&amp; The Client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73F06DD-132F-A064-7C14-2FA6A8108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4255" r="59203" b="1332"/>
          <a:stretch/>
        </p:blipFill>
        <p:spPr>
          <a:xfrm>
            <a:off x="10688128" y="0"/>
            <a:ext cx="1503870" cy="1499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036D78-B1CC-B220-0251-94E991A72BDA}"/>
              </a:ext>
            </a:extLst>
          </p:cNvPr>
          <p:cNvSpPr txBox="1"/>
          <p:nvPr/>
        </p:nvSpPr>
        <p:spPr>
          <a:xfrm>
            <a:off x="171450" y="6420545"/>
            <a:ext cx="25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08A16C-B938-BEC9-3A27-1DF1FA6DB729}"/>
              </a:ext>
            </a:extLst>
          </p:cNvPr>
          <p:cNvSpPr txBox="1"/>
          <p:nvPr/>
        </p:nvSpPr>
        <p:spPr>
          <a:xfrm>
            <a:off x="619129" y="1109061"/>
            <a:ext cx="10953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Client Portal is a professionally branded, secure site that you and your client can use throughout your partnership for easy, seamless communication and collaboration. When you add a customer as a client in </a:t>
            </a:r>
            <a:r>
              <a:rPr lang="en-US" sz="1400" b="0" i="0" u="none" strike="noStrike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the system automatically creates them their own personal web page, called a Portal.</a:t>
            </a:r>
          </a:p>
          <a:p>
            <a:pPr algn="ctr"/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EAE4F-7E7D-C7D7-1991-B98299B3A7D6}"/>
              </a:ext>
            </a:extLst>
          </p:cNvPr>
          <p:cNvSpPr txBox="1"/>
          <p:nvPr/>
        </p:nvSpPr>
        <p:spPr>
          <a:xfrm>
            <a:off x="511859" y="1985152"/>
            <a:ext cx="314103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400" b="1" i="0" u="sng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Client Portal Includes the Following: </a:t>
            </a:r>
          </a:p>
          <a:p>
            <a:endParaRPr lang="en-US" sz="14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Professionally branded material readily available.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One-stop shop for all interactions - CMAs, reports, listings, documents, </a:t>
            </a:r>
            <a:r>
              <a:rPr lang="en-US" sz="1400" b="0" i="0" u="none" strike="noStrike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ect</a:t>
            </a: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Client flexibility to search for anything and have direct access to disclosures.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Ability to like, favorite, dislike, and comment on properties – and the agent is instantly notified.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i="0" u="none" strike="noStrike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Full a</a:t>
            </a:r>
            <a:r>
              <a:rPr lang="en-US" sz="1400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ccessibility from a mobile device. 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63B2D1A-4BA4-B07D-075D-D8604B92F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0" y="2189296"/>
            <a:ext cx="7622201" cy="3815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2C47F-CDF9-494C-00BD-AC95D9F41729}"/>
              </a:ext>
            </a:extLst>
          </p:cNvPr>
          <p:cNvSpPr txBox="1"/>
          <p:nvPr/>
        </p:nvSpPr>
        <p:spPr>
          <a:xfrm>
            <a:off x="4936619" y="6201468"/>
            <a:ext cx="5650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Client Portal Home Page Example</a:t>
            </a:r>
          </a:p>
        </p:txBody>
      </p:sp>
    </p:spTree>
    <p:extLst>
      <p:ext uri="{BB962C8B-B14F-4D97-AF65-F5344CB8AC3E}">
        <p14:creationId xmlns:p14="http://schemas.microsoft.com/office/powerpoint/2010/main" val="16695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BB92-47D8-E297-B518-9A6DCDE2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u="sng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45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Training &amp; 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9F93D-86CE-A3A8-76B1-EA758A568855}"/>
              </a:ext>
            </a:extLst>
          </p:cNvPr>
          <p:cNvSpPr txBox="1"/>
          <p:nvPr/>
        </p:nvSpPr>
        <p:spPr>
          <a:xfrm>
            <a:off x="610016" y="546800"/>
            <a:ext cx="11026602" cy="576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Here are recorded sessions, available via Webinar in the training section on </a:t>
            </a:r>
            <a:r>
              <a:rPr lang="en-US" sz="15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SmartMLS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Homepage:</a:t>
            </a:r>
          </a:p>
          <a:p>
            <a:pPr algn="ctr">
              <a:lnSpc>
                <a:spcPct val="150000"/>
              </a:lnSpc>
            </a:pP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15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5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5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5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Here is a list of helpful guides containing a more in-depth look at </a:t>
            </a:r>
            <a:r>
              <a:rPr lang="en-US" sz="15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connectMLS</a:t>
            </a:r>
            <a:r>
              <a:rPr lang="en-US" sz="15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2"/>
              </a:rPr>
              <a:t>All-Access Guide to Success</a:t>
            </a:r>
            <a:endParaRPr lang="en-US" sz="15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 action="ppaction://hlinkfile"/>
              </a:rPr>
              <a:t>ConnectMLS</a:t>
            </a:r>
            <a:r>
              <a:rPr lang="en-US" sz="15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3" action="ppaction://hlinkfile"/>
              </a:rPr>
              <a:t> FAQs and Getting Started Guide</a:t>
            </a:r>
            <a:endParaRPr lang="en-U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5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500" dirty="0">
                <a:solidFill>
                  <a:srgbClr val="2020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 value your input and would love to hear your feedback. </a:t>
            </a:r>
          </a:p>
          <a:p>
            <a:pPr algn="ctr"/>
            <a:r>
              <a:rPr lang="en-US" sz="1500" dirty="0">
                <a:solidFill>
                  <a:srgbClr val="2020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 always, we’re here to help you every step of the way. </a:t>
            </a:r>
          </a:p>
          <a:p>
            <a:pPr algn="ctr"/>
            <a:endParaRPr lang="en-US" sz="1500" dirty="0">
              <a:solidFill>
                <a:srgbClr val="20202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500" dirty="0">
                <a:solidFill>
                  <a:srgbClr val="20202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500" dirty="0">
                <a:solidFill>
                  <a:srgbClr val="2020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 can’t wait for you to experience </a:t>
            </a:r>
            <a:r>
              <a:rPr lang="en-US" sz="1500" dirty="0" err="1">
                <a:solidFill>
                  <a:srgbClr val="20202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500" dirty="0">
                <a:solidFill>
                  <a:srgbClr val="2020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! </a:t>
            </a:r>
          </a:p>
          <a:p>
            <a:pPr algn="ctr"/>
            <a:endParaRPr lang="en-US" sz="1500" dirty="0">
              <a:solidFill>
                <a:srgbClr val="20202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Scan the QR code for additional </a:t>
            </a:r>
            <a:r>
              <a:rPr lang="en-US" sz="15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Smartdesk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information on </a:t>
            </a:r>
            <a:r>
              <a:rPr lang="en-US" sz="15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connectMLS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607B0C-BC71-AD8F-BCBD-6C89AA91A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26" y="6388992"/>
            <a:ext cx="2322892" cy="30599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73F06DD-132F-A064-7C14-2FA6A8108D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4255" r="59203" b="1332"/>
          <a:stretch/>
        </p:blipFill>
        <p:spPr>
          <a:xfrm>
            <a:off x="10702868" y="0"/>
            <a:ext cx="1489131" cy="1484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036D78-B1CC-B220-0251-94E991A72BDA}"/>
              </a:ext>
            </a:extLst>
          </p:cNvPr>
          <p:cNvSpPr txBox="1"/>
          <p:nvPr/>
        </p:nvSpPr>
        <p:spPr>
          <a:xfrm>
            <a:off x="171450" y="6420545"/>
            <a:ext cx="25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CF8169C-23B4-3513-C8F3-302D82C1F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4236"/>
              </p:ext>
            </p:extLst>
          </p:nvPr>
        </p:nvGraphicFramePr>
        <p:xfrm>
          <a:off x="2567448" y="1556603"/>
          <a:ext cx="7176384" cy="16611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31020">
                  <a:extLst>
                    <a:ext uri="{9D8B030D-6E8A-4147-A177-3AD203B41FA5}">
                      <a16:colId xmlns:a16="http://schemas.microsoft.com/office/drawing/2014/main" val="2998333767"/>
                    </a:ext>
                  </a:extLst>
                </a:gridCol>
                <a:gridCol w="2545364">
                  <a:extLst>
                    <a:ext uri="{9D8B030D-6E8A-4147-A177-3AD203B41FA5}">
                      <a16:colId xmlns:a16="http://schemas.microsoft.com/office/drawing/2014/main" val="1397342610"/>
                    </a:ext>
                  </a:extLst>
                </a:gridCol>
              </a:tblGrid>
              <a:tr h="25078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5198"/>
                  </a:ext>
                </a:extLst>
              </a:tr>
              <a:tr h="25078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Getting Started w/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connectMLS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endParaRPr lang="en-US" sz="16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hlinkClick r:id="rId6"/>
                        </a:rPr>
                        <a:t>CLICK HERE</a:t>
                      </a:r>
                      <a:endParaRPr lang="en-US" sz="1600" b="1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6758"/>
                  </a:ext>
                </a:extLst>
              </a:tr>
              <a:tr h="28660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Client Engagement</a:t>
                      </a:r>
                      <a:endParaRPr lang="en-US" sz="16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hlinkClick r:id="rId7"/>
                        </a:rPr>
                        <a:t>CLICK HERE </a:t>
                      </a:r>
                      <a:endParaRPr lang="en-US" sz="1600" b="1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25119"/>
                  </a:ext>
                </a:extLst>
              </a:tr>
              <a:tr h="28660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Anytime,  Anywhere w/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connectMLS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 Mobile </a:t>
                      </a:r>
                      <a:endParaRPr lang="en-US" sz="16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hlinkClick r:id="rId8"/>
                        </a:rPr>
                        <a:t>CLICK HERE</a:t>
                      </a:r>
                      <a:endParaRPr lang="en-US" sz="1600" b="1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81395"/>
                  </a:ext>
                </a:extLst>
              </a:tr>
              <a:tr h="25078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Searching in </a:t>
                      </a:r>
                      <a:r>
                        <a:rPr lang="en-US" sz="1600" b="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connectMLS</a:t>
                      </a:r>
                      <a:endParaRPr lang="en-US" sz="16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hlinkClick r:id="rId9"/>
                        </a:rPr>
                        <a:t>CLICK HERE</a:t>
                      </a:r>
                      <a:endParaRPr lang="en-US" sz="1600" b="1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75606"/>
                  </a:ext>
                </a:extLst>
              </a:tr>
            </a:tbl>
          </a:graphicData>
        </a:graphic>
      </p:graphicFrame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151F62F-D18D-5067-7E1B-610CD0089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948625"/>
            <a:ext cx="2138823" cy="126848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53752CF2-2C60-23A4-F8D3-93977DD0B7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1069" r="44899" b="65661"/>
          <a:stretch/>
        </p:blipFill>
        <p:spPr>
          <a:xfrm>
            <a:off x="10150608" y="4732717"/>
            <a:ext cx="1612767" cy="14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9748B4-01AB-2C79-27AD-18E59010FD37}"/>
              </a:ext>
            </a:extLst>
          </p:cNvPr>
          <p:cNvSpPr txBox="1"/>
          <p:nvPr/>
        </p:nvSpPr>
        <p:spPr>
          <a:xfrm>
            <a:off x="171450" y="6420545"/>
            <a:ext cx="25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069BF-FEED-E409-2147-3058D61B32EE}"/>
              </a:ext>
            </a:extLst>
          </p:cNvPr>
          <p:cNvSpPr txBox="1"/>
          <p:nvPr/>
        </p:nvSpPr>
        <p:spPr>
          <a:xfrm>
            <a:off x="3306072" y="6182018"/>
            <a:ext cx="5734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CLICK HERE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the full overview of Connecticut Metrics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9EC1D-B163-D31E-AECF-8891B7919057}"/>
              </a:ext>
            </a:extLst>
          </p:cNvPr>
          <p:cNvSpPr txBox="1"/>
          <p:nvPr/>
        </p:nvSpPr>
        <p:spPr>
          <a:xfrm>
            <a:off x="3076575" y="6489795"/>
            <a:ext cx="6038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following data is current as of April 18th, 2023. All data from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SmartMLS</a:t>
            </a:r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Report © 2023 </a:t>
            </a:r>
            <a:r>
              <a:rPr lang="en-US" sz="9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ShowingTime</a:t>
            </a:r>
            <a:endParaRPr lang="en-U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11FE-02EE-619B-E8AB-7F1C3A071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7"/>
          <a:stretch/>
        </p:blipFill>
        <p:spPr>
          <a:xfrm>
            <a:off x="1126033" y="137373"/>
            <a:ext cx="9939934" cy="5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283ADC-96A9-118A-6908-2CC54D74D125}"/>
              </a:ext>
            </a:extLst>
          </p:cNvPr>
          <p:cNvSpPr txBox="1"/>
          <p:nvPr/>
        </p:nvSpPr>
        <p:spPr>
          <a:xfrm>
            <a:off x="65255" y="6410325"/>
            <a:ext cx="4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47F0D-F1BD-B920-F4CE-3BB733B5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1" y="198443"/>
            <a:ext cx="11510683" cy="80724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Single - Family Market Updates – By County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CE3B6F60-1FAA-2070-DA87-FCCF9EFD9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7772"/>
              </p:ext>
            </p:extLst>
          </p:nvPr>
        </p:nvGraphicFramePr>
        <p:xfrm>
          <a:off x="548975" y="1121016"/>
          <a:ext cx="11122736" cy="5015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599">
                  <a:extLst>
                    <a:ext uri="{9D8B030D-6E8A-4147-A177-3AD203B41FA5}">
                      <a16:colId xmlns:a16="http://schemas.microsoft.com/office/drawing/2014/main" val="2212670635"/>
                    </a:ext>
                  </a:extLst>
                </a:gridCol>
                <a:gridCol w="1169401">
                  <a:extLst>
                    <a:ext uri="{9D8B030D-6E8A-4147-A177-3AD203B41FA5}">
                      <a16:colId xmlns:a16="http://schemas.microsoft.com/office/drawing/2014/main" val="376316685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36174973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908361652"/>
                    </a:ext>
                  </a:extLst>
                </a:gridCol>
                <a:gridCol w="1070394">
                  <a:extLst>
                    <a:ext uri="{9D8B030D-6E8A-4147-A177-3AD203B41FA5}">
                      <a16:colId xmlns:a16="http://schemas.microsoft.com/office/drawing/2014/main" val="4223237239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559402332"/>
                    </a:ext>
                  </a:extLst>
                </a:gridCol>
                <a:gridCol w="972269">
                  <a:extLst>
                    <a:ext uri="{9D8B030D-6E8A-4147-A177-3AD203B41FA5}">
                      <a16:colId xmlns:a16="http://schemas.microsoft.com/office/drawing/2014/main" val="2398635853"/>
                    </a:ext>
                  </a:extLst>
                </a:gridCol>
                <a:gridCol w="1374116">
                  <a:extLst>
                    <a:ext uri="{9D8B030D-6E8A-4147-A177-3AD203B41FA5}">
                      <a16:colId xmlns:a16="http://schemas.microsoft.com/office/drawing/2014/main" val="1875296296"/>
                    </a:ext>
                  </a:extLst>
                </a:gridCol>
                <a:gridCol w="1337094">
                  <a:extLst>
                    <a:ext uri="{9D8B030D-6E8A-4147-A177-3AD203B41FA5}">
                      <a16:colId xmlns:a16="http://schemas.microsoft.com/office/drawing/2014/main" val="3867151865"/>
                    </a:ext>
                  </a:extLst>
                </a:gridCol>
                <a:gridCol w="940451">
                  <a:extLst>
                    <a:ext uri="{9D8B030D-6E8A-4147-A177-3AD203B41FA5}">
                      <a16:colId xmlns:a16="http://schemas.microsoft.com/office/drawing/2014/main" val="3441976224"/>
                    </a:ext>
                  </a:extLst>
                </a:gridCol>
              </a:tblGrid>
              <a:tr h="1106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Number of New Listings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Number of New  Listings (March 2023)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Percent Change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Closed Sales 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Closed Sales (March 2023)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Percent Change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Average Sales Price (March 2022)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Average Sales Price (March 2023)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Percent Change </a:t>
                      </a:r>
                    </a:p>
                  </a:txBody>
                  <a:tcPr anchor="ctr">
                    <a:solidFill>
                      <a:srgbClr val="244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11707"/>
                  </a:ext>
                </a:extLst>
              </a:tr>
              <a:tr h="46349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Fairfield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- 27.5%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627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- 26.6%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$923,309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$907,094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-1.8%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283649"/>
                  </a:ext>
                </a:extLst>
              </a:tr>
              <a:tr h="41738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Hartford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- 22.2%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$341,261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$355,957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+ 4.3%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782669"/>
                  </a:ext>
                </a:extLst>
              </a:tr>
              <a:tr h="47582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Lichfield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- 26.4%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$463,252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$430,055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- 7.2%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96333"/>
                  </a:ext>
                </a:extLst>
              </a:tr>
              <a:tr h="5508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Middlesex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- 14.0%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$422,848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$511,425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+ 20.9%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695530"/>
                  </a:ext>
                </a:extLst>
              </a:tr>
              <a:tr h="5643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New Haven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884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- 32.4%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- 13.3%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$366,432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$386,636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+ 5.5%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885590"/>
                  </a:ext>
                </a:extLst>
              </a:tr>
              <a:tr h="45334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New London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- 11.3%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-10.0 %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$ 382,663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$385,291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+ 0.7%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81161"/>
                  </a:ext>
                </a:extLst>
              </a:tr>
              <a:tr h="41974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Tolland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- 41.8%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- 22.7%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$313,833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$ 354,341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+12.9%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95325"/>
                  </a:ext>
                </a:extLst>
              </a:tr>
              <a:tr h="5643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Windham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- 44.4%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- 16.0%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$277,449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$317,559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+ 14.5% </a:t>
                      </a:r>
                    </a:p>
                  </a:txBody>
                  <a:tcPr anchor="ctr">
                    <a:solidFill>
                      <a:schemeClr val="accent4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76609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210C37FE-7289-B1D6-76B9-D2F4E64F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26" y="6388992"/>
            <a:ext cx="2322892" cy="305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982A2-973F-24BF-1158-DEFC1CF741E2}"/>
              </a:ext>
            </a:extLst>
          </p:cNvPr>
          <p:cNvSpPr txBox="1"/>
          <p:nvPr/>
        </p:nvSpPr>
        <p:spPr>
          <a:xfrm>
            <a:off x="3076575" y="6489795"/>
            <a:ext cx="6038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following data is current as of April 18th, 2023. All data from </a:t>
            </a:r>
            <a:r>
              <a:rPr lang="en-US" sz="900" dirty="0" err="1"/>
              <a:t>SmartMLS</a:t>
            </a:r>
            <a:r>
              <a:rPr lang="en-US" sz="900" dirty="0"/>
              <a:t>. Report © 2023 </a:t>
            </a:r>
            <a:r>
              <a:rPr lang="en-US" sz="900" dirty="0" err="1"/>
              <a:t>ShowingTime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94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12881</TotalTime>
  <Words>1646</Words>
  <Application>Microsoft Office PowerPoint</Application>
  <PresentationFormat>Widescreen</PresentationFormat>
  <Paragraphs>392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Segoe UI</vt:lpstr>
      <vt:lpstr>Source Sans Pro</vt:lpstr>
      <vt:lpstr>Office Theme</vt:lpstr>
      <vt:lpstr>Broker Slides</vt:lpstr>
      <vt:lpstr>Table of Contents</vt:lpstr>
      <vt:lpstr>connectMLS Overview</vt:lpstr>
      <vt:lpstr>PowerPoint Presentation</vt:lpstr>
      <vt:lpstr>PowerPoint Presentation</vt:lpstr>
      <vt:lpstr>connectMLS &amp; The Client</vt:lpstr>
      <vt:lpstr>connectMLS Training &amp; Help</vt:lpstr>
      <vt:lpstr>PowerPoint Presentation</vt:lpstr>
      <vt:lpstr>Single - Family Market Updates – By County</vt:lpstr>
      <vt:lpstr>Condo/Townhouse Market Updates – By County</vt:lpstr>
      <vt:lpstr>Rental Market Updates – By County</vt:lpstr>
      <vt:lpstr>Compliance Updates – Uploading Listing Agreements</vt:lpstr>
      <vt:lpstr>Need Help with Something Else?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Broker Slides</dc:title>
  <dc:creator>Jessica Rubin</dc:creator>
  <cp:lastModifiedBy>Jessica Rubin</cp:lastModifiedBy>
  <cp:revision>71</cp:revision>
  <cp:lastPrinted>2023-03-01T15:18:20Z</cp:lastPrinted>
  <dcterms:created xsi:type="dcterms:W3CDTF">2023-02-13T16:19:49Z</dcterms:created>
  <dcterms:modified xsi:type="dcterms:W3CDTF">2023-05-01T19:48:49Z</dcterms:modified>
</cp:coreProperties>
</file>