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65" r:id="rId2"/>
    <p:sldId id="256" r:id="rId3"/>
    <p:sldId id="293" r:id="rId4"/>
    <p:sldId id="283" r:id="rId5"/>
    <p:sldId id="288" r:id="rId6"/>
    <p:sldId id="291" r:id="rId7"/>
    <p:sldId id="275" r:id="rId8"/>
    <p:sldId id="294" r:id="rId9"/>
    <p:sldId id="287" r:id="rId10"/>
    <p:sldId id="295" r:id="rId11"/>
    <p:sldId id="284" r:id="rId12"/>
    <p:sldId id="290" r:id="rId13"/>
    <p:sldId id="289" r:id="rId14"/>
    <p:sldId id="292" r:id="rId15"/>
    <p:sldId id="285" r:id="rId16"/>
    <p:sldId id="263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6AE0F8-6384-40B0-8884-0D6DF844B9C5}">
          <p14:sldIdLst>
            <p14:sldId id="265"/>
            <p14:sldId id="256"/>
            <p14:sldId id="293"/>
            <p14:sldId id="283"/>
            <p14:sldId id="288"/>
            <p14:sldId id="291"/>
            <p14:sldId id="275"/>
            <p14:sldId id="294"/>
            <p14:sldId id="287"/>
            <p14:sldId id="295"/>
            <p14:sldId id="284"/>
            <p14:sldId id="290"/>
            <p14:sldId id="289"/>
            <p14:sldId id="292"/>
            <p14:sldId id="285"/>
          </p14:sldIdLst>
        </p14:section>
        <p14:section name="Untitled Section" id="{CE931877-8DDE-4C1E-86E3-C4000869A0D3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C5A"/>
    <a:srgbClr val="009CDE"/>
    <a:srgbClr val="A7B1A9"/>
    <a:srgbClr val="0067A0"/>
    <a:srgbClr val="1C2A4B"/>
    <a:srgbClr val="C6C6C5"/>
    <a:srgbClr val="3A7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C56FAF5-A373-4975-A015-4492493BFBE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9B5FDA9-FC64-4842-8C98-624BAB8D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4993-29BF-41FE-8816-F269B27B5B1B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B008-7EED-4F3B-B948-BA2B137BA46A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DAB4-F901-46C6-BA8C-40EB8878F5C1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2CF4-9213-45F8-AA74-3BEF228805FC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0D1E-AA8A-4CB9-9B57-148B29ADE2DF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8931A-1C1B-4AD1-A20E-1CD127B38D8F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6DC4-BAF4-4AA6-AD02-A2964E29A486}" type="datetime1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DEFB-EADC-4998-9747-A4A6E418AC82}" type="datetime1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A82B-4306-4E4A-91F7-13BB593303DE}" type="datetime1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3E0B-8FF9-4973-BEAB-7DA09C45F89B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939A-7EBD-4940-85C3-9AE448940579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A535A-34BD-4FC0-B312-B5248DADFEA7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2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nnectmls.smartmls.com/hc/en-us/articles/16003110876699-What-copies-over-to-connectMLS-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martmls.com/guide-to-succes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ynaconnections.ewebinar.com/webinar/search-with-connectmls-webinar-provided-by-smartmls-9840" TargetMode="External"/><Relationship Id="rId3" Type="http://schemas.openxmlformats.org/officeDocument/2006/relationships/hyperlink" Target="../ConnectMLS%20FAQs%20and%20more%20&#8211;%20connectMLS.pdf" TargetMode="External"/><Relationship Id="rId7" Type="http://schemas.openxmlformats.org/officeDocument/2006/relationships/hyperlink" Target="https://dynaconnections.ewebinar.com/webinar/connectmls-on-the-go-webinar-provided-by-smartmls-10049" TargetMode="External"/><Relationship Id="rId2" Type="http://schemas.openxmlformats.org/officeDocument/2006/relationships/hyperlink" Target="https://smartmls.com/guide-to-succes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ynaconnections.ewebinar.com/webinar/client-engagement-in-connectmls-webinar-provided-by-smartmls-10020" TargetMode="External"/><Relationship Id="rId5" Type="http://schemas.openxmlformats.org/officeDocument/2006/relationships/hyperlink" Target="https://dynaconnections.ewebinar.com/webinar/getting-started-with-connectmls-webinar-provided-by-smartmls-9826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1.png"/><Relationship Id="rId2" Type="http://schemas.openxmlformats.org/officeDocument/2006/relationships/hyperlink" Target="https://smartdesk.smartmls.com/hc/en-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s://smartmls.com/guide-to-succes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1F16F9-8EC7-6225-2798-B28FB4CC7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468" y="1421082"/>
            <a:ext cx="5082692" cy="1219563"/>
          </a:xfrm>
          <a:effectLst/>
          <a:scene3d>
            <a:camera prst="orthographicFront"/>
            <a:lightRig rig="threePt" dir="t"/>
          </a:scene3d>
        </p:spPr>
        <p:txBody>
          <a:bodyPr>
            <a:noAutofit/>
          </a:bodyPr>
          <a:lstStyle/>
          <a:p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Broker Slides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AA9D33-D32C-3EE1-EB01-487186A4A360}"/>
              </a:ext>
            </a:extLst>
          </p:cNvPr>
          <p:cNvGrpSpPr/>
          <p:nvPr/>
        </p:nvGrpSpPr>
        <p:grpSpPr>
          <a:xfrm>
            <a:off x="8078840" y="4107847"/>
            <a:ext cx="4113160" cy="1162396"/>
            <a:chOff x="8262404" y="4107847"/>
            <a:chExt cx="3929596" cy="11623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B7A70F-82F4-F5AE-BFEB-6BE046A6D29A}"/>
                </a:ext>
              </a:extLst>
            </p:cNvPr>
            <p:cNvSpPr/>
            <p:nvPr/>
          </p:nvSpPr>
          <p:spPr>
            <a:xfrm>
              <a:off x="8262404" y="4107847"/>
              <a:ext cx="3929596" cy="1162396"/>
            </a:xfrm>
            <a:prstGeom prst="rect">
              <a:avLst/>
            </a:prstGeom>
            <a:solidFill>
              <a:schemeClr val="bg1">
                <a:lumMod val="65000"/>
                <a:alpha val="38000"/>
              </a:schemeClr>
            </a:solidFill>
            <a:ln>
              <a:solidFill>
                <a:srgbClr val="244C5A">
                  <a:alpha val="5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806F97-2B3F-36ED-7212-24F4549D915C}"/>
                </a:ext>
              </a:extLst>
            </p:cNvPr>
            <p:cNvSpPr txBox="1"/>
            <p:nvPr/>
          </p:nvSpPr>
          <p:spPr>
            <a:xfrm>
              <a:off x="8986418" y="4321577"/>
              <a:ext cx="304336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JUNE 2023</a:t>
              </a:r>
              <a:endParaRPr lang="en-US" sz="4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66F0CD6-3190-2813-FF96-B83161A75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03" y="306495"/>
            <a:ext cx="4939794" cy="6507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2B8968-A4DC-704E-8852-239E4DEEDE2A}"/>
              </a:ext>
            </a:extLst>
          </p:cNvPr>
          <p:cNvSpPr txBox="1"/>
          <p:nvPr/>
        </p:nvSpPr>
        <p:spPr>
          <a:xfrm>
            <a:off x="8029344" y="2934788"/>
            <a:ext cx="3878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Monthly Updates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6E23BB-224B-8710-42F2-F3C18C2B2D90}"/>
              </a:ext>
            </a:extLst>
          </p:cNvPr>
          <p:cNvGrpSpPr/>
          <p:nvPr/>
        </p:nvGrpSpPr>
        <p:grpSpPr>
          <a:xfrm>
            <a:off x="9624904" y="5682000"/>
            <a:ext cx="1253673" cy="397094"/>
            <a:chOff x="11100311" y="6555890"/>
            <a:chExt cx="908811" cy="2493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8865BD-0BED-BB3A-0845-0898C271DBFB}"/>
                </a:ext>
              </a:extLst>
            </p:cNvPr>
            <p:cNvSpPr/>
            <p:nvPr/>
          </p:nvSpPr>
          <p:spPr>
            <a:xfrm>
              <a:off x="11759815" y="6555890"/>
              <a:ext cx="249307" cy="249307"/>
            </a:xfrm>
            <a:prstGeom prst="rect">
              <a:avLst/>
            </a:prstGeom>
            <a:solidFill>
              <a:srgbClr val="224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4D5B7A-AA5E-EBEC-C8F8-0D5EAC828790}"/>
                </a:ext>
              </a:extLst>
            </p:cNvPr>
            <p:cNvSpPr/>
            <p:nvPr/>
          </p:nvSpPr>
          <p:spPr>
            <a:xfrm>
              <a:off x="11434226" y="6555890"/>
              <a:ext cx="249307" cy="249307"/>
            </a:xfrm>
            <a:prstGeom prst="rect">
              <a:avLst/>
            </a:prstGeom>
            <a:solidFill>
              <a:srgbClr val="0066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09964E-7F37-9F23-7E83-06493A591312}"/>
                </a:ext>
              </a:extLst>
            </p:cNvPr>
            <p:cNvSpPr/>
            <p:nvPr/>
          </p:nvSpPr>
          <p:spPr>
            <a:xfrm>
              <a:off x="11100311" y="6555891"/>
              <a:ext cx="249307" cy="249307"/>
            </a:xfrm>
            <a:prstGeom prst="rect">
              <a:avLst/>
            </a:prstGeom>
            <a:solidFill>
              <a:srgbClr val="00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8F772D6-FF30-6552-AD20-D91042E33ED9}"/>
              </a:ext>
            </a:extLst>
          </p:cNvPr>
          <p:cNvSpPr/>
          <p:nvPr/>
        </p:nvSpPr>
        <p:spPr>
          <a:xfrm>
            <a:off x="124948" y="1899484"/>
            <a:ext cx="7703780" cy="4416726"/>
          </a:xfrm>
          <a:prstGeom prst="rect">
            <a:avLst/>
          </a:prstGeom>
          <a:noFill/>
          <a:ln w="76200">
            <a:solidFill>
              <a:srgbClr val="244C5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omputer, screenshot, software&#10;&#10;Description automatically generated">
            <a:extLst>
              <a:ext uri="{FF2B5EF4-FFF2-40B4-BE49-F238E27FC236}">
                <a16:creationId xmlns:a16="http://schemas.microsoft.com/office/drawing/2014/main" id="{23579F39-73C2-57BF-AB1E-BF208A755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"/>
          <a:stretch/>
        </p:blipFill>
        <p:spPr>
          <a:xfrm>
            <a:off x="283716" y="2259820"/>
            <a:ext cx="7390759" cy="36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07" y="187326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Copied Over From Matrix?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94883" y="6403945"/>
            <a:ext cx="42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8344BA-C1D3-9571-95EB-D8BF3AE5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DF2DC8-0B0A-94C3-F738-151A1B8D4988}"/>
              </a:ext>
            </a:extLst>
          </p:cNvPr>
          <p:cNvSpPr txBox="1"/>
          <p:nvPr/>
        </p:nvSpPr>
        <p:spPr>
          <a:xfrm>
            <a:off x="1651815" y="1153190"/>
            <a:ext cx="8882366" cy="8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1600" b="0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To assist with the transition from 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Matrix to </a:t>
            </a:r>
            <a:r>
              <a:rPr lang="en-US" sz="1600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here is a helpful tool to guide your transition and understanding of items that were copied into </a:t>
            </a:r>
            <a:r>
              <a:rPr lang="en-US" sz="1600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and the items that you should set up in </a:t>
            </a:r>
            <a:r>
              <a:rPr lang="en-US" sz="1600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9C0996-D8A0-0D5E-160D-20A216E2D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91021"/>
              </p:ext>
            </p:extLst>
          </p:nvPr>
        </p:nvGraphicFramePr>
        <p:xfrm>
          <a:off x="2100902" y="2305832"/>
          <a:ext cx="8128000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1388286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28273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Copied over from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Does Not Copy from Matrix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8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Listing Carts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4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Saved Searches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680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Auto-Emails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Widget Customization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85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Speedbar</a:t>
                      </a:r>
                      <a:r>
                        <a:rPr lang="en-US" dirty="0"/>
                        <a:t> Shortcuts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Default Searches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91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 Displays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4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 Exports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191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C1A4CE-7109-53DE-D648-E67A9CBD3D64}"/>
              </a:ext>
            </a:extLst>
          </p:cNvPr>
          <p:cNvSpPr txBox="1"/>
          <p:nvPr/>
        </p:nvSpPr>
        <p:spPr>
          <a:xfrm>
            <a:off x="1795622" y="5360977"/>
            <a:ext cx="8738559" cy="8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Going forward, we strongly recommend adding any new contacts, saved searches, and auto-emails into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only.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/>
              </a:rPr>
              <a:t>CLICK HERE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for more information on how to transition from Matrix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seamlessly. </a:t>
            </a:r>
          </a:p>
        </p:txBody>
      </p:sp>
    </p:spTree>
    <p:extLst>
      <p:ext uri="{BB962C8B-B14F-4D97-AF65-F5344CB8AC3E}">
        <p14:creationId xmlns:p14="http://schemas.microsoft.com/office/powerpoint/2010/main" val="213722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013"/>
            <a:ext cx="10515600" cy="932765"/>
          </a:xfrm>
        </p:spPr>
        <p:txBody>
          <a:bodyPr>
            <a:normAutofit/>
          </a:bodyPr>
          <a:lstStyle/>
          <a:p>
            <a:pPr algn="ctr"/>
            <a:r>
              <a:rPr lang="en-US" sz="45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Branding my </a:t>
            </a:r>
            <a:r>
              <a:rPr lang="en-US" sz="45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endParaRPr lang="en-US" sz="45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47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8A16C-B938-BEC9-3A27-1DF1FA6DB729}"/>
              </a:ext>
            </a:extLst>
          </p:cNvPr>
          <p:cNvSpPr txBox="1"/>
          <p:nvPr/>
        </p:nvSpPr>
        <p:spPr>
          <a:xfrm>
            <a:off x="999062" y="1289150"/>
            <a:ext cx="101938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Whenever you share something from </a:t>
            </a:r>
            <a:r>
              <a:rPr lang="en-US" sz="1600" b="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(ex. emailing a Client a listing) you can choose to include your professional branding. Your branding can include things like a photo, your contact information, a resume/bio, and any links to personal websites or social media sites that you would like to share. As such, this is a great place to start when setting up your account.</a:t>
            </a:r>
          </a:p>
          <a:p>
            <a:pPr algn="ctr"/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Making </a:t>
            </a:r>
            <a:r>
              <a:rPr lang="en-US" sz="1600" b="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your own is now easier than ever. In this section, we review a checklist to successfully setting up your business card and personal settings, thus optimizing how your business flows from day to day.</a:t>
            </a:r>
          </a:p>
          <a:p>
            <a:pPr algn="ctr"/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AE4F-7E7D-C7D7-1991-B98299B3A7D6}"/>
              </a:ext>
            </a:extLst>
          </p:cNvPr>
          <p:cNvSpPr txBox="1"/>
          <p:nvPr/>
        </p:nvSpPr>
        <p:spPr>
          <a:xfrm>
            <a:off x="1331347" y="3671484"/>
            <a:ext cx="421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u="sng" strike="noStrike" dirty="0">
                <a:solidFill>
                  <a:srgbClr val="244C5A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Manage &amp; Modify General Information: </a:t>
            </a:r>
          </a:p>
          <a:p>
            <a:pPr algn="ctr"/>
            <a:endParaRPr lang="en-US" sz="1600" b="1" i="0" u="sng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Set up your business card.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Upload a photo.</a:t>
            </a:r>
            <a:endParaRPr lang="en-US" sz="1600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Establish your Display Settings.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Modify Home Page Layout.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Set up your Defaults – Email templates, Prospecting defaults, and client portal defaults.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F4333-206A-B730-C2B0-F350307C2190}"/>
              </a:ext>
            </a:extLst>
          </p:cNvPr>
          <p:cNvSpPr txBox="1"/>
          <p:nvPr/>
        </p:nvSpPr>
        <p:spPr>
          <a:xfrm>
            <a:off x="6643775" y="3671484"/>
            <a:ext cx="4216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u="sng" strike="noStrike" dirty="0">
                <a:solidFill>
                  <a:srgbClr val="244C5A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Create &amp; Design General Information: </a:t>
            </a:r>
          </a:p>
          <a:p>
            <a:pPr algn="just"/>
            <a:endParaRPr lang="en-US" sz="1600" b="1" i="0" u="sng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0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Customize your widget layout on the homepage.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Add your social media links.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0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Add career highlights to your bio.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0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Team/Brokerage branding.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Fully customizable reports – CMAs, Listing Presentation materials, and statistical reports.</a:t>
            </a:r>
            <a:endParaRPr lang="en-US" sz="1600" i="0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EAFB-53DD-EF6C-3F40-8A71169A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3C1B54-FB4C-F83D-F146-212EB878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02" y="6419401"/>
            <a:ext cx="207891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03" y="148799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Terminology in </a:t>
            </a:r>
            <a:r>
              <a:rPr lang="en-US" sz="32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endParaRPr lang="en-US" sz="32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54" y="6602691"/>
            <a:ext cx="1617096" cy="213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50774" y="6446379"/>
            <a:ext cx="42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8344BA-C1D3-9571-95EB-D8BF3AE5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47" y="6577182"/>
            <a:ext cx="1449238" cy="2130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DF2DC8-0B0A-94C3-F738-151A1B8D4988}"/>
              </a:ext>
            </a:extLst>
          </p:cNvPr>
          <p:cNvSpPr txBox="1"/>
          <p:nvPr/>
        </p:nvSpPr>
        <p:spPr>
          <a:xfrm>
            <a:off x="696913" y="977908"/>
            <a:ext cx="10957374" cy="123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If you have been using Matrix for any amount of time, you have most likely become accustomed to the words/names the system uses on the various menus, search screens and displays.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 have created this list to help you adjust to </a:t>
            </a:r>
            <a:r>
              <a:rPr lang="en-US" sz="160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system by providing the Matrix equivalent for terms you will find throughout </a:t>
            </a:r>
            <a:r>
              <a:rPr lang="en-US" sz="160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 This information can also be found 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/>
              </a:rPr>
              <a:t>HERE 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in the “All-Access Guide to Success".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4E6A2A0-1BCD-A2D0-14DF-8E9180988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73670"/>
              </p:ext>
            </p:extLst>
          </p:nvPr>
        </p:nvGraphicFramePr>
        <p:xfrm>
          <a:off x="696913" y="2771060"/>
          <a:ext cx="5361426" cy="354815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680713">
                  <a:extLst>
                    <a:ext uri="{9D8B030D-6E8A-4147-A177-3AD203B41FA5}">
                      <a16:colId xmlns:a16="http://schemas.microsoft.com/office/drawing/2014/main" val="550182610"/>
                    </a:ext>
                  </a:extLst>
                </a:gridCol>
                <a:gridCol w="2680713">
                  <a:extLst>
                    <a:ext uri="{9D8B030D-6E8A-4147-A177-3AD203B41FA5}">
                      <a16:colId xmlns:a16="http://schemas.microsoft.com/office/drawing/2014/main" val="1228468461"/>
                    </a:ext>
                  </a:extLst>
                </a:gridCol>
              </a:tblGrid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MATRIX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CONNECT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056702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Speedbar</a:t>
                      </a:r>
                      <a:endParaRPr lang="en-US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SmartBar</a:t>
                      </a:r>
                      <a:endParaRPr lang="en-US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786750"/>
                  </a:ext>
                </a:extLst>
              </a:tr>
              <a:tr h="390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News &amp; Alerts (Widget)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Bulletins (Widget)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579693"/>
                  </a:ext>
                </a:extLst>
              </a:tr>
              <a:tr h="390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Market Watch (Widget)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Market Activity (Widget)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18232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Listing Carts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My Favorites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377786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Search Criteria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Filter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213313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Single Line Display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720294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Contact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122764"/>
                  </a:ext>
                </a:extLst>
              </a:tr>
              <a:tr h="3954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Agent/ Client Full Display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Detail Report / Full Detail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70773727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315978A0-E5CA-790D-F0F5-B6E564772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92293"/>
              </p:ext>
            </p:extLst>
          </p:nvPr>
        </p:nvGraphicFramePr>
        <p:xfrm>
          <a:off x="6389147" y="2771060"/>
          <a:ext cx="5361426" cy="354815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680713">
                  <a:extLst>
                    <a:ext uri="{9D8B030D-6E8A-4147-A177-3AD203B41FA5}">
                      <a16:colId xmlns:a16="http://schemas.microsoft.com/office/drawing/2014/main" val="208830073"/>
                    </a:ext>
                  </a:extLst>
                </a:gridCol>
                <a:gridCol w="2680713">
                  <a:extLst>
                    <a:ext uri="{9D8B030D-6E8A-4147-A177-3AD203B41FA5}">
                      <a16:colId xmlns:a16="http://schemas.microsoft.com/office/drawing/2014/main" val="3524454880"/>
                    </a:ext>
                  </a:extLst>
                </a:gridCol>
              </a:tblGrid>
              <a:tr h="3829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MATRIX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CONNECT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64965775"/>
                  </a:ext>
                </a:extLst>
              </a:tr>
              <a:tr h="3516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Public Remarks Field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Overview Field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558970"/>
                  </a:ext>
                </a:extLst>
              </a:tr>
              <a:tr h="3516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Ranking Report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Market Share Report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082034"/>
                  </a:ext>
                </a:extLst>
              </a:tr>
              <a:tr h="879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Combined Saved Searches / Auto Email ( Widget)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Automatic Searches (Widget)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274515"/>
                  </a:ext>
                </a:extLst>
              </a:tr>
              <a:tr h="6154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Refine &gt; Narrow (In search Results)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Show &gt; Selected (In Search Results)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600451"/>
                  </a:ext>
                </a:extLst>
              </a:tr>
              <a:tr h="6154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Refine &gt; Discard (In Search Results)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Show &gt; Unselected (In Search Results)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779324"/>
                  </a:ext>
                </a:extLst>
              </a:tr>
              <a:tr h="3516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Concierge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Screener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0206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39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B17BB7-C222-5E51-A7EC-26F62C2D887E}"/>
              </a:ext>
            </a:extLst>
          </p:cNvPr>
          <p:cNvSpPr/>
          <p:nvPr/>
        </p:nvSpPr>
        <p:spPr>
          <a:xfrm>
            <a:off x="3843402" y="2090746"/>
            <a:ext cx="7836739" cy="4012172"/>
          </a:xfrm>
          <a:prstGeom prst="rect">
            <a:avLst/>
          </a:prstGeom>
          <a:solidFill>
            <a:srgbClr val="244C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013"/>
            <a:ext cx="10515600" cy="932765"/>
          </a:xfrm>
        </p:spPr>
        <p:txBody>
          <a:bodyPr>
            <a:normAutofit/>
          </a:bodyPr>
          <a:lstStyle/>
          <a:p>
            <a:pPr algn="ctr"/>
            <a:r>
              <a:rPr lang="en-US" sz="45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45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&amp; The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447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8A16C-B938-BEC9-3A27-1DF1FA6DB729}"/>
              </a:ext>
            </a:extLst>
          </p:cNvPr>
          <p:cNvSpPr txBox="1"/>
          <p:nvPr/>
        </p:nvSpPr>
        <p:spPr>
          <a:xfrm>
            <a:off x="619129" y="1109061"/>
            <a:ext cx="109537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Client Portal is a professionally branded, secure site that you and your client can use throughout your partnership for easy, seamless communication and collaboration. When you add a customer as a client in </a:t>
            </a:r>
            <a:r>
              <a:rPr lang="en-US" sz="1400" b="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the system automatically creates them their own personal web page, called a Portal.</a:t>
            </a:r>
          </a:p>
          <a:p>
            <a:pPr algn="ctr"/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AE4F-7E7D-C7D7-1991-B98299B3A7D6}"/>
              </a:ext>
            </a:extLst>
          </p:cNvPr>
          <p:cNvSpPr txBox="1"/>
          <p:nvPr/>
        </p:nvSpPr>
        <p:spPr>
          <a:xfrm>
            <a:off x="511859" y="1985152"/>
            <a:ext cx="31410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400" b="1" i="0" u="sng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Client Portal Includes the Following: </a:t>
            </a:r>
          </a:p>
          <a:p>
            <a:endParaRPr lang="en-US" sz="14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Professionally branded material readily available.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One-stop shop for all interactions - CMAs, reports, listings, documents, etc.</a:t>
            </a:r>
          </a:p>
          <a:p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Client flexibility to search for anything and have direct access to disclosures.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Ability to like, favorite, dislike, and comment on properties – and the agent is instantly notified.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Full a</a:t>
            </a: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ccessibility from a mobile device. 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63B2D1A-4BA4-B07D-075D-D8604B92F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70" y="2189296"/>
            <a:ext cx="7622201" cy="3815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82C47F-CDF9-494C-00BD-AC95D9F41729}"/>
              </a:ext>
            </a:extLst>
          </p:cNvPr>
          <p:cNvSpPr txBox="1"/>
          <p:nvPr/>
        </p:nvSpPr>
        <p:spPr>
          <a:xfrm>
            <a:off x="4936619" y="6201468"/>
            <a:ext cx="56503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Client Portal Home Page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932C5-7DD9-381F-7CA0-D42371BB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5000EF-53A9-B398-5BA8-036E1D084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202" y="6419401"/>
            <a:ext cx="207891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013"/>
            <a:ext cx="10515600" cy="932765"/>
          </a:xfrm>
        </p:spPr>
        <p:txBody>
          <a:bodyPr>
            <a:normAutofit/>
          </a:bodyPr>
          <a:lstStyle/>
          <a:p>
            <a:pPr algn="ctr"/>
            <a:r>
              <a:rPr lang="en-US" sz="45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45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Mobile Application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47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8A16C-B938-BEC9-3A27-1DF1FA6DB729}"/>
              </a:ext>
            </a:extLst>
          </p:cNvPr>
          <p:cNvSpPr txBox="1"/>
          <p:nvPr/>
        </p:nvSpPr>
        <p:spPr>
          <a:xfrm>
            <a:off x="619128" y="1171356"/>
            <a:ext cx="10953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available on any device with internet access, including mobile and tablet devices. All features are accessible from any internet browser and will retain their full functionality. </a:t>
            </a:r>
          </a:p>
          <a:p>
            <a:pPr algn="ctr"/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AE4F-7E7D-C7D7-1991-B98299B3A7D6}"/>
              </a:ext>
            </a:extLst>
          </p:cNvPr>
          <p:cNvSpPr txBox="1"/>
          <p:nvPr/>
        </p:nvSpPr>
        <p:spPr>
          <a:xfrm>
            <a:off x="838199" y="1910020"/>
            <a:ext cx="31410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400" b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Mobile Application Highlights Include</a:t>
            </a:r>
            <a:r>
              <a:rPr lang="en-US" sz="1400" b="1" i="0" u="sng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</a:p>
          <a:p>
            <a:endParaRPr lang="en-US" sz="14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When movin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 to a tablet setting, it will move to a two-column set-up instead of three</a:t>
            </a: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You are not losing any functionality.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When moving to a phone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 app setting, the widgets will display as buttons that you can tap with your finger.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The mobile application can be accessible through a web browser or on the app.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The client webpage is also mobile friendly and can be accessed from any device. </a:t>
            </a:r>
            <a:endParaRPr lang="en-US" sz="1400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2C47F-CDF9-494C-00BD-AC95D9F41729}"/>
              </a:ext>
            </a:extLst>
          </p:cNvPr>
          <p:cNvSpPr txBox="1"/>
          <p:nvPr/>
        </p:nvSpPr>
        <p:spPr>
          <a:xfrm>
            <a:off x="4936619" y="6201468"/>
            <a:ext cx="56503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Download the app by scanning the QR code</a:t>
            </a:r>
          </a:p>
        </p:txBody>
      </p:sp>
      <p:pic>
        <p:nvPicPr>
          <p:cNvPr id="8" name="Picture 7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CF13F7B-8632-5801-C574-94A312ECD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20" y="2093413"/>
            <a:ext cx="7414921" cy="3892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3ED7D-F786-E60D-B85B-A895A00E9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02" y="6419401"/>
            <a:ext cx="2078916" cy="274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495B4-9B36-AD42-278F-9124F9B5E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1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89F93D-86CE-A3A8-76B1-EA758A568855}"/>
              </a:ext>
            </a:extLst>
          </p:cNvPr>
          <p:cNvSpPr txBox="1"/>
          <p:nvPr/>
        </p:nvSpPr>
        <p:spPr>
          <a:xfrm>
            <a:off x="610016" y="546800"/>
            <a:ext cx="11026602" cy="576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Here are recorded sessions, available via Zoom in the training section on </a:t>
            </a: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Homepage: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Here is a list of helpful guides containing a more in-depth look at </a:t>
            </a: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/>
              </a:rPr>
              <a:t>All-Access Guide to Success</a:t>
            </a:r>
            <a:endParaRPr lang="en-US" sz="15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 action="ppaction://hlinkfile"/>
              </a:rPr>
              <a:t>ConnectMLS</a:t>
            </a: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 action="ppaction://hlinkfile"/>
              </a:rPr>
              <a:t> FAQs and Getting Started Guide</a:t>
            </a:r>
            <a:endParaRPr lang="en-US" sz="15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5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We value your input and would love to hear your feedback. </a:t>
            </a:r>
          </a:p>
          <a:p>
            <a:pPr algn="ctr"/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As always, we’re here to help you every step of the way. </a:t>
            </a:r>
          </a:p>
          <a:p>
            <a:pPr algn="ctr"/>
            <a:endParaRPr lang="en-US" sz="1500" dirty="0">
              <a:solidFill>
                <a:srgbClr val="20202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500" dirty="0">
                <a:solidFill>
                  <a:srgbClr val="20202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We can’t wait for you to experience </a:t>
            </a:r>
            <a:r>
              <a:rPr lang="en-US" sz="1500" dirty="0" err="1">
                <a:solidFill>
                  <a:srgbClr val="20202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! </a:t>
            </a:r>
          </a:p>
          <a:p>
            <a:pPr algn="ctr"/>
            <a:endParaRPr lang="en-US" sz="1500" dirty="0">
              <a:solidFill>
                <a:srgbClr val="20202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5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Scan the QR code for additional </a:t>
            </a:r>
            <a:r>
              <a:rPr lang="en-US" sz="15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SmartDesk</a:t>
            </a:r>
            <a:r>
              <a:rPr lang="en-US" sz="15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information on </a:t>
            </a:r>
            <a:r>
              <a:rPr lang="en-US" sz="15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5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5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Training &amp; Help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99979" y="6420545"/>
            <a:ext cx="510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CF8169C-23B4-3513-C8F3-302D82C1F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50241"/>
              </p:ext>
            </p:extLst>
          </p:nvPr>
        </p:nvGraphicFramePr>
        <p:xfrm>
          <a:off x="2567448" y="1556603"/>
          <a:ext cx="7176384" cy="1661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31020">
                  <a:extLst>
                    <a:ext uri="{9D8B030D-6E8A-4147-A177-3AD203B41FA5}">
                      <a16:colId xmlns:a16="http://schemas.microsoft.com/office/drawing/2014/main" val="2998333767"/>
                    </a:ext>
                  </a:extLst>
                </a:gridCol>
                <a:gridCol w="2545364">
                  <a:extLst>
                    <a:ext uri="{9D8B030D-6E8A-4147-A177-3AD203B41FA5}">
                      <a16:colId xmlns:a16="http://schemas.microsoft.com/office/drawing/2014/main" val="1397342610"/>
                    </a:ext>
                  </a:extLst>
                </a:gridCol>
              </a:tblGrid>
              <a:tr h="25078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75198"/>
                  </a:ext>
                </a:extLst>
              </a:tr>
              <a:tr h="25078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Getting Started w/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connectMLS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hlinkClick r:id="rId5"/>
                        </a:rPr>
                        <a:t>CLICK HERE</a:t>
                      </a:r>
                      <a:endParaRPr lang="en-US" sz="16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56758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Auto-Email &amp; Client Portal </a:t>
                      </a:r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hlinkClick r:id="rId6"/>
                        </a:rPr>
                        <a:t>CLICK HERE </a:t>
                      </a:r>
                      <a:endParaRPr lang="en-US" sz="16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325119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Anytime,  Anywhere w/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connectLS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 Mobile </a:t>
                      </a:r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hlinkClick r:id="rId7"/>
                        </a:rPr>
                        <a:t>CLICK HERE</a:t>
                      </a:r>
                      <a:endParaRPr lang="en-US" sz="16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981395"/>
                  </a:ext>
                </a:extLst>
              </a:tr>
              <a:tr h="25078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Searching in </a:t>
                      </a:r>
                      <a:r>
                        <a:rPr lang="en-US" sz="1600" b="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connectMLS</a:t>
                      </a:r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hlinkClick r:id="rId8"/>
                        </a:rPr>
                        <a:t>CLICK HERE</a:t>
                      </a:r>
                      <a:endParaRPr lang="en-US" sz="16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975606"/>
                  </a:ext>
                </a:extLst>
              </a:tr>
            </a:tbl>
          </a:graphicData>
        </a:graphic>
      </p:graphicFrame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53752CF2-2C60-23A4-F8D3-93977DD0B7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1069" r="44899" b="65661"/>
          <a:stretch/>
        </p:blipFill>
        <p:spPr>
          <a:xfrm>
            <a:off x="10150608" y="4732717"/>
            <a:ext cx="1612767" cy="1484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AB81F-462D-E4E1-A801-816AEFD85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16" y="6452798"/>
            <a:ext cx="207891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2A33-8C96-EE0D-3FA1-6620BFB08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45" y="69276"/>
            <a:ext cx="10515600" cy="1325563"/>
          </a:xfrm>
        </p:spPr>
        <p:txBody>
          <a:bodyPr/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Need Help with Something Else?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CF7F-BA6F-2DC5-EE53-0E72BC648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29" y="1368762"/>
            <a:ext cx="9772426" cy="4351338"/>
          </a:xfrm>
        </p:spPr>
        <p:txBody>
          <a:bodyPr>
            <a:noAutofit/>
          </a:bodyPr>
          <a:lstStyle/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Access our 24/7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/>
              </a:rPr>
              <a:t>HERE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for answers to common questions. You can also utilize our chat feature by clicking this icon          located on the bottom right corner of the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screen.</a:t>
            </a:r>
          </a:p>
          <a:p>
            <a:pPr marL="0" indent="0">
              <a:buNone/>
            </a:pP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Contact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SmartMLS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with assistance on Compliance, Technical Support, or Membership Questions:</a:t>
            </a:r>
          </a:p>
          <a:p>
            <a:pPr lvl="3"/>
            <a:r>
              <a:rPr 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203-750-6000</a:t>
            </a:r>
          </a:p>
          <a:p>
            <a:pPr lvl="3"/>
            <a:r>
              <a:rPr 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Support@Smartmls.com</a:t>
            </a:r>
          </a:p>
          <a:p>
            <a:pPr lvl="3"/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Hours of Operation: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Monday - Thursday 8:30am-7:00pm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Friday – 8:30am – 6:00pm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Weekends – 9:00am – 3:00pm</a:t>
            </a:r>
          </a:p>
        </p:txBody>
      </p:sp>
      <p:pic>
        <p:nvPicPr>
          <p:cNvPr id="9" name="Picture 8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D6F38821-2E5E-F5A6-0268-92C4838FC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14712" r="33534" b="55862"/>
          <a:stretch/>
        </p:blipFill>
        <p:spPr>
          <a:xfrm>
            <a:off x="9324023" y="4270993"/>
            <a:ext cx="1687491" cy="165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584A9-A93F-C876-0E0F-CDF6B9EAB560}"/>
              </a:ext>
            </a:extLst>
          </p:cNvPr>
          <p:cNvSpPr txBox="1"/>
          <p:nvPr/>
        </p:nvSpPr>
        <p:spPr>
          <a:xfrm>
            <a:off x="65255" y="6286166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351C7CEA-F60E-0C39-9CA5-738CC1ED2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33725" r="26580" b="34745"/>
          <a:stretch/>
        </p:blipFill>
        <p:spPr>
          <a:xfrm>
            <a:off x="10671625" y="69276"/>
            <a:ext cx="1248731" cy="1100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BB9D0-9CA0-6037-D2DF-B2D33C1AB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576" y="6200554"/>
            <a:ext cx="4112780" cy="419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9F9784-31CD-EAAF-CF38-42826F9AC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497" y="1682650"/>
            <a:ext cx="416724" cy="403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2A890-13CB-1BDC-6366-8A7E2BDB0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55" y="6315269"/>
            <a:ext cx="207891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5B6644-CC94-42BD-6C23-16B5C76A24A1}"/>
              </a:ext>
            </a:extLst>
          </p:cNvPr>
          <p:cNvSpPr/>
          <p:nvPr/>
        </p:nvSpPr>
        <p:spPr>
          <a:xfrm>
            <a:off x="5554767" y="0"/>
            <a:ext cx="6637233" cy="68580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solidFill>
              <a:srgbClr val="244C5A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86D01-EE7E-8B14-3F6A-AFED8D5D0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142861" y="2805322"/>
            <a:ext cx="5892994" cy="1075481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Table of Contents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62A121-1AF5-9886-58F1-6E5F7D152A27}"/>
              </a:ext>
            </a:extLst>
          </p:cNvPr>
          <p:cNvCxnSpPr>
            <a:cxnSpLocks/>
          </p:cNvCxnSpPr>
          <p:nvPr/>
        </p:nvCxnSpPr>
        <p:spPr>
          <a:xfrm>
            <a:off x="1772222" y="0"/>
            <a:ext cx="0" cy="5674415"/>
          </a:xfrm>
          <a:prstGeom prst="line">
            <a:avLst/>
          </a:prstGeom>
          <a:ln w="76200" cmpd="sng">
            <a:solidFill>
              <a:srgbClr val="244C5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58076E8-5150-AF94-99C1-DC4465644647}"/>
              </a:ext>
            </a:extLst>
          </p:cNvPr>
          <p:cNvSpPr txBox="1"/>
          <p:nvPr/>
        </p:nvSpPr>
        <p:spPr>
          <a:xfrm>
            <a:off x="5864934" y="5204896"/>
            <a:ext cx="5606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</a:t>
            </a:r>
            <a:r>
              <a:rPr lang="en-US" sz="2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MLS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Updates and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Hours of Operation</a:t>
            </a: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0AA8626-B334-1F88-7E7E-13E5CAC09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67" y="6289558"/>
            <a:ext cx="3086868" cy="406634"/>
          </a:xfrm>
          <a:prstGeom prst="rect">
            <a:avLst/>
          </a:prstGeom>
        </p:spPr>
      </p:pic>
      <p:sp>
        <p:nvSpPr>
          <p:cNvPr id="49" name="Freeform 4">
            <a:extLst>
              <a:ext uri="{FF2B5EF4-FFF2-40B4-BE49-F238E27FC236}">
                <a16:creationId xmlns:a16="http://schemas.microsoft.com/office/drawing/2014/main" id="{18067EE1-D44E-0685-EEE7-DBF536CE1E30}"/>
              </a:ext>
            </a:extLst>
          </p:cNvPr>
          <p:cNvSpPr>
            <a:spLocks noEditPoints="1"/>
          </p:cNvSpPr>
          <p:nvPr/>
        </p:nvSpPr>
        <p:spPr bwMode="auto">
          <a:xfrm>
            <a:off x="744896" y="279986"/>
            <a:ext cx="273428" cy="233157"/>
          </a:xfrm>
          <a:custGeom>
            <a:avLst/>
            <a:gdLst>
              <a:gd name="T0" fmla="*/ 725 w 765"/>
              <a:gd name="T1" fmla="*/ 514 h 666"/>
              <a:gd name="T2" fmla="*/ 242 w 765"/>
              <a:gd name="T3" fmla="*/ 514 h 666"/>
              <a:gd name="T4" fmla="*/ 202 w 765"/>
              <a:gd name="T5" fmla="*/ 555 h 666"/>
              <a:gd name="T6" fmla="*/ 202 w 765"/>
              <a:gd name="T7" fmla="*/ 595 h 666"/>
              <a:gd name="T8" fmla="*/ 242 w 765"/>
              <a:gd name="T9" fmla="*/ 635 h 666"/>
              <a:gd name="T10" fmla="*/ 725 w 765"/>
              <a:gd name="T11" fmla="*/ 635 h 666"/>
              <a:gd name="T12" fmla="*/ 765 w 765"/>
              <a:gd name="T13" fmla="*/ 595 h 666"/>
              <a:gd name="T14" fmla="*/ 765 w 765"/>
              <a:gd name="T15" fmla="*/ 555 h 666"/>
              <a:gd name="T16" fmla="*/ 725 w 765"/>
              <a:gd name="T17" fmla="*/ 514 h 666"/>
              <a:gd name="T18" fmla="*/ 127 w 765"/>
              <a:gd name="T19" fmla="*/ 553 h 666"/>
              <a:gd name="T20" fmla="*/ 35 w 765"/>
              <a:gd name="T21" fmla="*/ 495 h 666"/>
              <a:gd name="T22" fmla="*/ 0 w 765"/>
              <a:gd name="T23" fmla="*/ 514 h 666"/>
              <a:gd name="T24" fmla="*/ 0 w 765"/>
              <a:gd name="T25" fmla="*/ 635 h 666"/>
              <a:gd name="T26" fmla="*/ 35 w 765"/>
              <a:gd name="T27" fmla="*/ 654 h 666"/>
              <a:gd name="T28" fmla="*/ 127 w 765"/>
              <a:gd name="T29" fmla="*/ 596 h 666"/>
              <a:gd name="T30" fmla="*/ 127 w 765"/>
              <a:gd name="T31" fmla="*/ 553 h 666"/>
              <a:gd name="T32" fmla="*/ 725 w 765"/>
              <a:gd name="T33" fmla="*/ 273 h 666"/>
              <a:gd name="T34" fmla="*/ 242 w 765"/>
              <a:gd name="T35" fmla="*/ 273 h 666"/>
              <a:gd name="T36" fmla="*/ 202 w 765"/>
              <a:gd name="T37" fmla="*/ 313 h 666"/>
              <a:gd name="T38" fmla="*/ 202 w 765"/>
              <a:gd name="T39" fmla="*/ 353 h 666"/>
              <a:gd name="T40" fmla="*/ 242 w 765"/>
              <a:gd name="T41" fmla="*/ 394 h 666"/>
              <a:gd name="T42" fmla="*/ 725 w 765"/>
              <a:gd name="T43" fmla="*/ 394 h 666"/>
              <a:gd name="T44" fmla="*/ 765 w 765"/>
              <a:gd name="T45" fmla="*/ 353 h 666"/>
              <a:gd name="T46" fmla="*/ 765 w 765"/>
              <a:gd name="T47" fmla="*/ 313 h 666"/>
              <a:gd name="T48" fmla="*/ 725 w 765"/>
              <a:gd name="T49" fmla="*/ 273 h 666"/>
              <a:gd name="T50" fmla="*/ 35 w 765"/>
              <a:gd name="T51" fmla="*/ 412 h 666"/>
              <a:gd name="T52" fmla="*/ 127 w 765"/>
              <a:gd name="T53" fmla="*/ 354 h 666"/>
              <a:gd name="T54" fmla="*/ 126 w 765"/>
              <a:gd name="T55" fmla="*/ 315 h 666"/>
              <a:gd name="T56" fmla="*/ 37 w 765"/>
              <a:gd name="T57" fmla="*/ 271 h 666"/>
              <a:gd name="T58" fmla="*/ 0 w 765"/>
              <a:gd name="T59" fmla="*/ 293 h 666"/>
              <a:gd name="T60" fmla="*/ 0 w 765"/>
              <a:gd name="T61" fmla="*/ 394 h 666"/>
              <a:gd name="T62" fmla="*/ 35 w 765"/>
              <a:gd name="T63" fmla="*/ 412 h 666"/>
              <a:gd name="T64" fmla="*/ 725 w 765"/>
              <a:gd name="T65" fmla="*/ 31 h 666"/>
              <a:gd name="T66" fmla="*/ 242 w 765"/>
              <a:gd name="T67" fmla="*/ 31 h 666"/>
              <a:gd name="T68" fmla="*/ 202 w 765"/>
              <a:gd name="T69" fmla="*/ 71 h 666"/>
              <a:gd name="T70" fmla="*/ 202 w 765"/>
              <a:gd name="T71" fmla="*/ 112 h 666"/>
              <a:gd name="T72" fmla="*/ 242 w 765"/>
              <a:gd name="T73" fmla="*/ 152 h 666"/>
              <a:gd name="T74" fmla="*/ 725 w 765"/>
              <a:gd name="T75" fmla="*/ 152 h 666"/>
              <a:gd name="T76" fmla="*/ 765 w 765"/>
              <a:gd name="T77" fmla="*/ 112 h 666"/>
              <a:gd name="T78" fmla="*/ 765 w 765"/>
              <a:gd name="T79" fmla="*/ 71 h 666"/>
              <a:gd name="T80" fmla="*/ 725 w 765"/>
              <a:gd name="T81" fmla="*/ 31 h 666"/>
              <a:gd name="T82" fmla="*/ 127 w 765"/>
              <a:gd name="T83" fmla="*/ 70 h 666"/>
              <a:gd name="T84" fmla="*/ 35 w 765"/>
              <a:gd name="T85" fmla="*/ 12 h 666"/>
              <a:gd name="T86" fmla="*/ 0 w 765"/>
              <a:gd name="T87" fmla="*/ 31 h 666"/>
              <a:gd name="T88" fmla="*/ 0 w 765"/>
              <a:gd name="T89" fmla="*/ 152 h 666"/>
              <a:gd name="T90" fmla="*/ 35 w 765"/>
              <a:gd name="T91" fmla="*/ 171 h 666"/>
              <a:gd name="T92" fmla="*/ 127 w 765"/>
              <a:gd name="T93" fmla="*/ 113 h 666"/>
              <a:gd name="T94" fmla="*/ 127 w 765"/>
              <a:gd name="T95" fmla="*/ 7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65" h="666">
                <a:moveTo>
                  <a:pt x="725" y="514"/>
                </a:moveTo>
                <a:lnTo>
                  <a:pt x="242" y="514"/>
                </a:lnTo>
                <a:cubicBezTo>
                  <a:pt x="220" y="514"/>
                  <a:pt x="202" y="532"/>
                  <a:pt x="202" y="555"/>
                </a:cubicBezTo>
                <a:lnTo>
                  <a:pt x="202" y="595"/>
                </a:lnTo>
                <a:cubicBezTo>
                  <a:pt x="202" y="617"/>
                  <a:pt x="220" y="635"/>
                  <a:pt x="242" y="635"/>
                </a:cubicBezTo>
                <a:lnTo>
                  <a:pt x="725" y="635"/>
                </a:lnTo>
                <a:cubicBezTo>
                  <a:pt x="747" y="635"/>
                  <a:pt x="765" y="617"/>
                  <a:pt x="765" y="595"/>
                </a:cubicBezTo>
                <a:lnTo>
                  <a:pt x="765" y="555"/>
                </a:lnTo>
                <a:cubicBezTo>
                  <a:pt x="765" y="532"/>
                  <a:pt x="747" y="514"/>
                  <a:pt x="725" y="514"/>
                </a:cubicBezTo>
                <a:close/>
                <a:moveTo>
                  <a:pt x="127" y="553"/>
                </a:moveTo>
                <a:lnTo>
                  <a:pt x="35" y="495"/>
                </a:lnTo>
                <a:cubicBezTo>
                  <a:pt x="16" y="484"/>
                  <a:pt x="0" y="492"/>
                  <a:pt x="0" y="514"/>
                </a:cubicBezTo>
                <a:lnTo>
                  <a:pt x="0" y="635"/>
                </a:lnTo>
                <a:cubicBezTo>
                  <a:pt x="0" y="657"/>
                  <a:pt x="16" y="666"/>
                  <a:pt x="35" y="654"/>
                </a:cubicBezTo>
                <a:lnTo>
                  <a:pt x="127" y="596"/>
                </a:lnTo>
                <a:cubicBezTo>
                  <a:pt x="146" y="584"/>
                  <a:pt x="146" y="565"/>
                  <a:pt x="127" y="553"/>
                </a:cubicBezTo>
                <a:close/>
                <a:moveTo>
                  <a:pt x="725" y="273"/>
                </a:moveTo>
                <a:lnTo>
                  <a:pt x="242" y="273"/>
                </a:lnTo>
                <a:cubicBezTo>
                  <a:pt x="220" y="273"/>
                  <a:pt x="202" y="291"/>
                  <a:pt x="202" y="313"/>
                </a:cubicBezTo>
                <a:lnTo>
                  <a:pt x="202" y="353"/>
                </a:lnTo>
                <a:cubicBezTo>
                  <a:pt x="202" y="375"/>
                  <a:pt x="220" y="394"/>
                  <a:pt x="242" y="394"/>
                </a:cubicBezTo>
                <a:lnTo>
                  <a:pt x="725" y="394"/>
                </a:lnTo>
                <a:cubicBezTo>
                  <a:pt x="747" y="394"/>
                  <a:pt x="765" y="375"/>
                  <a:pt x="765" y="353"/>
                </a:cubicBezTo>
                <a:lnTo>
                  <a:pt x="765" y="313"/>
                </a:lnTo>
                <a:cubicBezTo>
                  <a:pt x="765" y="291"/>
                  <a:pt x="747" y="273"/>
                  <a:pt x="725" y="273"/>
                </a:cubicBezTo>
                <a:close/>
                <a:moveTo>
                  <a:pt x="35" y="412"/>
                </a:moveTo>
                <a:lnTo>
                  <a:pt x="127" y="354"/>
                </a:lnTo>
                <a:cubicBezTo>
                  <a:pt x="146" y="343"/>
                  <a:pt x="145" y="325"/>
                  <a:pt x="126" y="315"/>
                </a:cubicBezTo>
                <a:lnTo>
                  <a:pt x="37" y="271"/>
                </a:lnTo>
                <a:cubicBezTo>
                  <a:pt x="17" y="261"/>
                  <a:pt x="0" y="271"/>
                  <a:pt x="0" y="293"/>
                </a:cubicBezTo>
                <a:lnTo>
                  <a:pt x="0" y="394"/>
                </a:lnTo>
                <a:cubicBezTo>
                  <a:pt x="0" y="416"/>
                  <a:pt x="16" y="424"/>
                  <a:pt x="35" y="412"/>
                </a:cubicBezTo>
                <a:close/>
                <a:moveTo>
                  <a:pt x="725" y="31"/>
                </a:moveTo>
                <a:lnTo>
                  <a:pt x="242" y="31"/>
                </a:lnTo>
                <a:cubicBezTo>
                  <a:pt x="220" y="31"/>
                  <a:pt x="202" y="49"/>
                  <a:pt x="202" y="71"/>
                </a:cubicBezTo>
                <a:lnTo>
                  <a:pt x="202" y="112"/>
                </a:lnTo>
                <a:cubicBezTo>
                  <a:pt x="202" y="134"/>
                  <a:pt x="220" y="152"/>
                  <a:pt x="242" y="152"/>
                </a:cubicBezTo>
                <a:lnTo>
                  <a:pt x="725" y="152"/>
                </a:lnTo>
                <a:cubicBezTo>
                  <a:pt x="747" y="152"/>
                  <a:pt x="765" y="134"/>
                  <a:pt x="765" y="112"/>
                </a:cubicBezTo>
                <a:lnTo>
                  <a:pt x="765" y="71"/>
                </a:lnTo>
                <a:cubicBezTo>
                  <a:pt x="765" y="49"/>
                  <a:pt x="747" y="31"/>
                  <a:pt x="725" y="31"/>
                </a:cubicBezTo>
                <a:close/>
                <a:moveTo>
                  <a:pt x="127" y="70"/>
                </a:moveTo>
                <a:lnTo>
                  <a:pt x="35" y="12"/>
                </a:lnTo>
                <a:cubicBezTo>
                  <a:pt x="16" y="0"/>
                  <a:pt x="0" y="9"/>
                  <a:pt x="0" y="31"/>
                </a:cubicBezTo>
                <a:lnTo>
                  <a:pt x="0" y="152"/>
                </a:lnTo>
                <a:cubicBezTo>
                  <a:pt x="0" y="174"/>
                  <a:pt x="16" y="183"/>
                  <a:pt x="35" y="171"/>
                </a:cubicBezTo>
                <a:lnTo>
                  <a:pt x="127" y="113"/>
                </a:lnTo>
                <a:cubicBezTo>
                  <a:pt x="146" y="101"/>
                  <a:pt x="146" y="82"/>
                  <a:pt x="127" y="70"/>
                </a:cubicBezTo>
                <a:close/>
              </a:path>
            </a:pathLst>
          </a:custGeom>
          <a:solidFill>
            <a:srgbClr val="244C5A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rgbClr val="12161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02224-F0DC-1436-4B3D-DF0597741353}"/>
              </a:ext>
            </a:extLst>
          </p:cNvPr>
          <p:cNvSpPr txBox="1"/>
          <p:nvPr/>
        </p:nvSpPr>
        <p:spPr>
          <a:xfrm>
            <a:off x="5797200" y="580328"/>
            <a:ext cx="616269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Welcome to </a:t>
            </a:r>
            <a:r>
              <a:rPr lang="en-US" sz="3600" b="1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endParaRPr lang="en-US" sz="3600" b="1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200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Homepage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Toolbar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Toolbar Shortcuts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Compare Matrix and </a:t>
            </a:r>
            <a:r>
              <a:rPr lang="en-US" sz="2000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endParaRPr lang="en-US" sz="2000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What Copied Over From Matrix to </a:t>
            </a:r>
            <a:r>
              <a:rPr lang="en-US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?</a:t>
            </a:r>
            <a:endParaRPr lang="en-US" sz="2000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Branding my </a:t>
            </a:r>
            <a:r>
              <a:rPr lang="en-US" sz="2000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endParaRPr lang="en-US" sz="2000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Terminology in </a:t>
            </a:r>
            <a:r>
              <a:rPr lang="en-US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&amp; the Client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Mobile Application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200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Training &amp; Help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1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8D6791-3F90-AAA2-B7F2-ACCACEEE9FC5}"/>
              </a:ext>
            </a:extLst>
          </p:cNvPr>
          <p:cNvGrpSpPr/>
          <p:nvPr/>
        </p:nvGrpSpPr>
        <p:grpSpPr>
          <a:xfrm>
            <a:off x="4019401" y="513143"/>
            <a:ext cx="1153946" cy="1626208"/>
            <a:chOff x="4460489" y="550390"/>
            <a:chExt cx="1416199" cy="14510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2EF49-2048-D86E-1625-65F4D84A65E2}"/>
                </a:ext>
              </a:extLst>
            </p:cNvPr>
            <p:cNvSpPr/>
            <p:nvPr/>
          </p:nvSpPr>
          <p:spPr>
            <a:xfrm>
              <a:off x="4568306" y="550390"/>
              <a:ext cx="1200563" cy="1451056"/>
            </a:xfrm>
            <a:prstGeom prst="rect">
              <a:avLst/>
            </a:prstGeom>
            <a:solidFill>
              <a:srgbClr val="C6C6C5">
                <a:alpha val="65000"/>
              </a:srgbClr>
            </a:solidFill>
            <a:ln>
              <a:solidFill>
                <a:srgbClr val="244C5A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6DE634-C083-2BCD-750E-063898356D18}"/>
                </a:ext>
              </a:extLst>
            </p:cNvPr>
            <p:cNvSpPr/>
            <p:nvPr/>
          </p:nvSpPr>
          <p:spPr>
            <a:xfrm>
              <a:off x="4460489" y="779689"/>
              <a:ext cx="1416199" cy="992458"/>
            </a:xfrm>
            <a:prstGeom prst="rect">
              <a:avLst/>
            </a:prstGeom>
            <a:noFill/>
            <a:ln w="38100" cmpd="sng">
              <a:solidFill>
                <a:srgbClr val="244C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71712-1891-5008-5646-A2F073EE883E}"/>
              </a:ext>
            </a:extLst>
          </p:cNvPr>
          <p:cNvSpPr/>
          <p:nvPr/>
        </p:nvSpPr>
        <p:spPr>
          <a:xfrm>
            <a:off x="2218924" y="1104181"/>
            <a:ext cx="1457482" cy="778193"/>
          </a:xfrm>
          <a:prstGeom prst="rect">
            <a:avLst/>
          </a:prstGeom>
          <a:gradFill flip="none" rotWithShape="1">
            <a:gsLst>
              <a:gs pos="0">
                <a:srgbClr val="009CDE">
                  <a:tint val="66000"/>
                  <a:satMod val="160000"/>
                  <a:alpha val="0"/>
                </a:srgbClr>
              </a:gs>
              <a:gs pos="50000">
                <a:srgbClr val="009CDE">
                  <a:tint val="44500"/>
                  <a:satMod val="160000"/>
                </a:srgbClr>
              </a:gs>
              <a:gs pos="100000">
                <a:srgbClr val="009CD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9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47D4D-8A2E-E74B-F746-AC20B6D9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02" y="987735"/>
            <a:ext cx="667750" cy="6538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0B5B7A-3525-3549-3575-34B4176D8F16}"/>
              </a:ext>
            </a:extLst>
          </p:cNvPr>
          <p:cNvSpPr txBox="1"/>
          <p:nvPr/>
        </p:nvSpPr>
        <p:spPr>
          <a:xfrm>
            <a:off x="2438651" y="1262409"/>
            <a:ext cx="9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3 - 16</a:t>
            </a:r>
          </a:p>
        </p:txBody>
      </p:sp>
    </p:spTree>
    <p:extLst>
      <p:ext uri="{BB962C8B-B14F-4D97-AF65-F5344CB8AC3E}">
        <p14:creationId xmlns:p14="http://schemas.microsoft.com/office/powerpoint/2010/main" val="20133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13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Matrix is Retiring in July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73F06DD-132F-A064-7C14-2FA6A8108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688128" y="0"/>
            <a:ext cx="1503870" cy="1499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5DA5C-C9BA-3F08-0069-37A6A5DD7A73}"/>
              </a:ext>
            </a:extLst>
          </p:cNvPr>
          <p:cNvSpPr txBox="1"/>
          <p:nvPr/>
        </p:nvSpPr>
        <p:spPr>
          <a:xfrm>
            <a:off x="956506" y="1219305"/>
            <a:ext cx="101411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FF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It’s time to begin the transition to </a:t>
            </a:r>
            <a:r>
              <a:rPr lang="en-US" sz="1600" b="0" i="0" u="none" strike="noStrike" dirty="0" err="1">
                <a:solidFill>
                  <a:srgbClr val="FF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!</a:t>
            </a:r>
            <a:r>
              <a:rPr lang="en-US" sz="1600" b="0" i="0" u="none" strike="noStrike" dirty="0">
                <a:solidFill>
                  <a:srgbClr val="FF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/>
            <a:endParaRPr lang="en-US" sz="1600" b="1" i="0" u="none" strike="noStrike" dirty="0">
              <a:solidFill>
                <a:srgbClr val="FF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While Matrix will still be available through mid-July, we encourage you to take this time to transition to </a:t>
            </a:r>
            <a:r>
              <a:rPr lang="en-US" sz="1600" b="0" i="0" dirty="0" err="1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Your contacts and saved searches are waiting for you and with a few clicks, you can tailor </a:t>
            </a:r>
            <a:r>
              <a:rPr lang="en-US" sz="1600" b="0" i="0" dirty="0" err="1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to support your personal workflow. </a:t>
            </a:r>
          </a:p>
          <a:p>
            <a:pPr algn="ctr"/>
            <a:endParaRPr lang="en-US" sz="1600" dirty="0">
              <a:solidFill>
                <a:srgbClr val="2D2C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Our goal is to guide this transition with transparency and efficiency while offering training opportunities to make it as easy as possible. </a:t>
            </a:r>
          </a:p>
          <a:p>
            <a:pPr algn="ctr"/>
            <a:endParaRPr lang="en-US" sz="1600" dirty="0">
              <a:solidFill>
                <a:srgbClr val="2D2C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To log-in, click the </a:t>
            </a:r>
            <a:r>
              <a:rPr lang="en-US" sz="1600" b="0" i="0" dirty="0" err="1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tile on your dashboard. It is important to become familiar with </a:t>
            </a:r>
            <a:r>
              <a:rPr lang="en-US" sz="1600" b="0" i="0" dirty="0" err="1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b="0" i="0" dirty="0">
                <a:solidFill>
                  <a:srgbClr val="2D2C3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before Matrix is removed.   </a:t>
            </a:r>
            <a:endParaRPr lang="en-US" sz="1600" b="1" dirty="0">
              <a:solidFill>
                <a:srgbClr val="0067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2400" b="1" dirty="0">
              <a:solidFill>
                <a:srgbClr val="0067A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2D94C-F8B9-8C84-6243-24D0E7A74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E7281F4-4EFC-7C44-8ADC-9A3B7EE2F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13" y="4389404"/>
            <a:ext cx="3710761" cy="22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CD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connectmls_preview (540p)">
            <a:hlinkClick r:id="" action="ppaction://media"/>
            <a:extLst>
              <a:ext uri="{FF2B5EF4-FFF2-40B4-BE49-F238E27FC236}">
                <a16:creationId xmlns:a16="http://schemas.microsoft.com/office/drawing/2014/main" id="{4A9DE926-5EA0-8AF7-288F-7D8899675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587" y="908172"/>
            <a:ext cx="9124826" cy="5132715"/>
          </a:xfrm>
          <a:prstGeom prst="rect">
            <a:avLst/>
          </a:prstGeom>
        </p:spPr>
      </p:pic>
      <p:pic>
        <p:nvPicPr>
          <p:cNvPr id="3" name="Picture 2" descr="A red corner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33E273A-C7D3-2334-5487-0EBD01218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6334" y="-632970"/>
            <a:ext cx="3311517" cy="3311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4A0B4-8A6C-9C02-CF62-791AD78CC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EEDE6F-8E15-8AA9-6175-C07A6D6A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13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Introduction to </a:t>
            </a:r>
            <a:r>
              <a:rPr lang="en-US" sz="40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endParaRPr lang="en-US" sz="40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9456BB-CB4C-0F2A-7C4B-832DCC5918AF}"/>
              </a:ext>
            </a:extLst>
          </p:cNvPr>
          <p:cNvSpPr/>
          <p:nvPr/>
        </p:nvSpPr>
        <p:spPr>
          <a:xfrm>
            <a:off x="974401" y="4505305"/>
            <a:ext cx="10417605" cy="4395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13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Welcome to </a:t>
            </a:r>
            <a:r>
              <a:rPr lang="en-US" sz="40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endParaRPr lang="en-US" sz="40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73F06DD-132F-A064-7C14-2FA6A8108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688128" y="0"/>
            <a:ext cx="1503870" cy="1499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5DA5C-C9BA-3F08-0069-37A6A5DD7A73}"/>
              </a:ext>
            </a:extLst>
          </p:cNvPr>
          <p:cNvSpPr txBox="1"/>
          <p:nvPr/>
        </p:nvSpPr>
        <p:spPr>
          <a:xfrm>
            <a:off x="593065" y="1058034"/>
            <a:ext cx="10729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As the industry changes, </a:t>
            </a:r>
            <a:r>
              <a:rPr lang="en-US" sz="1600" b="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16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is committed to evolving with it and providing the foundation required to keep you at the forefront. Part of that evolution is delivering a comprehensive MLS solution that supports our entire real estate community - brokers, agents, appraisers, support staff, buyers and sellers.</a:t>
            </a:r>
          </a:p>
          <a:p>
            <a:pPr algn="ctr"/>
            <a:endParaRPr lang="en-US" sz="1600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16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3200" b="1" i="0" u="none" strike="noStrike" dirty="0">
                <a:solidFill>
                  <a:srgbClr val="0067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That solution is </a:t>
            </a:r>
            <a:r>
              <a:rPr lang="en-US" sz="3200" b="1" i="0" u="none" strike="noStrike" dirty="0" err="1">
                <a:solidFill>
                  <a:srgbClr val="0067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3200" b="1" i="0" u="none" strike="noStrike" dirty="0">
                <a:solidFill>
                  <a:srgbClr val="0067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algn="ctr"/>
            <a:endParaRPr lang="en-US" sz="2400" b="1" dirty="0">
              <a:solidFill>
                <a:srgbClr val="0067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2400" b="1" dirty="0">
              <a:solidFill>
                <a:srgbClr val="0067A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7C07F-15C5-3F47-8508-C31F57E86BC7}"/>
              </a:ext>
            </a:extLst>
          </p:cNvPr>
          <p:cNvSpPr txBox="1"/>
          <p:nvPr/>
        </p:nvSpPr>
        <p:spPr>
          <a:xfrm>
            <a:off x="721774" y="5367115"/>
            <a:ext cx="10872128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Built upon an innovative and highly flexible mobile-responsive design, </a:t>
            </a:r>
            <a:r>
              <a:rPr lang="en-US" sz="160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allows you to tailor the MLS system to support your personal workflow and efficiently service your clients. 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 look forward to hearing feedback and productively working for you, and with you, towards a streamlined tomorrow with </a:t>
            </a:r>
            <a:r>
              <a:rPr lang="en-US" sz="160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electronics, text, computer, computer&#10;&#10;Description automatically generated">
            <a:extLst>
              <a:ext uri="{FF2B5EF4-FFF2-40B4-BE49-F238E27FC236}">
                <a16:creationId xmlns:a16="http://schemas.microsoft.com/office/drawing/2014/main" id="{A9AD728C-ED7C-22D8-EE95-0A20C779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45" y="3321278"/>
            <a:ext cx="3107052" cy="1747716"/>
          </a:xfrm>
          <a:prstGeom prst="rect">
            <a:avLst/>
          </a:prstGeom>
        </p:spPr>
      </p:pic>
      <p:pic>
        <p:nvPicPr>
          <p:cNvPr id="7" name="Picture 6" descr="A screen shot of a phone&#10;&#10;Description automatically generated with low confidence">
            <a:extLst>
              <a:ext uri="{FF2B5EF4-FFF2-40B4-BE49-F238E27FC236}">
                <a16:creationId xmlns:a16="http://schemas.microsoft.com/office/drawing/2014/main" id="{6F29D7DF-B576-6452-DC67-25AD0621F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06" y="3108800"/>
            <a:ext cx="1061974" cy="1960568"/>
          </a:xfrm>
          <a:prstGeom prst="rect">
            <a:avLst/>
          </a:prstGeom>
        </p:spPr>
      </p:pic>
      <p:pic>
        <p:nvPicPr>
          <p:cNvPr id="11" name="Picture 10" descr="A picture containing text, screenshot, software, computer icon&#10;&#10;Description automatically generated">
            <a:extLst>
              <a:ext uri="{FF2B5EF4-FFF2-40B4-BE49-F238E27FC236}">
                <a16:creationId xmlns:a16="http://schemas.microsoft.com/office/drawing/2014/main" id="{F5859F59-1A14-9717-A625-1B3985465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4" y="3308587"/>
            <a:ext cx="3152172" cy="1773097"/>
          </a:xfrm>
          <a:prstGeom prst="rect">
            <a:avLst/>
          </a:prstGeom>
        </p:spPr>
      </p:pic>
      <p:pic>
        <p:nvPicPr>
          <p:cNvPr id="16" name="Picture 15" descr="A picture containing text, electronics, software, computer&#10;&#10;Description automatically generated">
            <a:extLst>
              <a:ext uri="{FF2B5EF4-FFF2-40B4-BE49-F238E27FC236}">
                <a16:creationId xmlns:a16="http://schemas.microsoft.com/office/drawing/2014/main" id="{C22776BA-5418-EF39-0DCF-E362D63D4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88" y="2851503"/>
            <a:ext cx="3942206" cy="2217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2D94C-F8B9-8C84-6243-24D0E7A74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13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Homepage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7C07F-15C5-3F47-8508-C31F57E86BC7}"/>
              </a:ext>
            </a:extLst>
          </p:cNvPr>
          <p:cNvSpPr txBox="1"/>
          <p:nvPr/>
        </p:nvSpPr>
        <p:spPr>
          <a:xfrm>
            <a:off x="484623" y="920072"/>
            <a:ext cx="11084943" cy="77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homepage is made up of many customizable widgets, each providing you with quick access to core MLS functionality.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has pre-configured the homepage with what we feel is the best widget layout. However, you can rearrange these widgets via drag and drop to create a layout that best supports your daily workflow. </a:t>
            </a:r>
            <a:endParaRPr lang="en-US" sz="14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2D94C-F8B9-8C84-6243-24D0E7A7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B6FE321-E8F5-218E-C2FC-27D8CE7E9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34" y="1819935"/>
            <a:ext cx="8457319" cy="44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9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370C438-3663-AB1F-FA6B-76D41BAA97B1}"/>
              </a:ext>
            </a:extLst>
          </p:cNvPr>
          <p:cNvSpPr txBox="1"/>
          <p:nvPr/>
        </p:nvSpPr>
        <p:spPr>
          <a:xfrm>
            <a:off x="194882" y="638899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B7A3F-63F2-D4E3-8573-504FB8F5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D10E40-2EB7-D4AE-8C7C-7DEBA7D6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02" y="6419401"/>
            <a:ext cx="2078916" cy="27434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99088AB-CBF6-07C8-EA58-D6268DC5C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4" y="307532"/>
            <a:ext cx="10978912" cy="5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370C438-3663-AB1F-FA6B-76D41BAA97B1}"/>
              </a:ext>
            </a:extLst>
          </p:cNvPr>
          <p:cNvSpPr txBox="1"/>
          <p:nvPr/>
        </p:nvSpPr>
        <p:spPr>
          <a:xfrm>
            <a:off x="75661" y="6371907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B7A3F-63F2-D4E3-8573-504FB8F5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D10E40-2EB7-D4AE-8C7C-7DEBA7D6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02" y="6419401"/>
            <a:ext cx="2078916" cy="274344"/>
          </a:xfrm>
          <a:prstGeom prst="rect">
            <a:avLst/>
          </a:prstGeom>
        </p:spPr>
      </p:pic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F318D34-B715-B54F-7CAD-DBC7411F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9" y="405442"/>
            <a:ext cx="10729721" cy="56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09" y="45282"/>
            <a:ext cx="10377791" cy="775789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Compare Matrix and </a:t>
            </a:r>
            <a:r>
              <a:rPr lang="en-US" sz="40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endParaRPr lang="en-US" sz="40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6" y="6421418"/>
            <a:ext cx="2076741" cy="273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94883" y="6403945"/>
            <a:ext cx="42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8344BA-C1D3-9571-95EB-D8BF3AE5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1" y="6403945"/>
            <a:ext cx="2076742" cy="3052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DF2DC8-0B0A-94C3-F738-151A1B8D4988}"/>
              </a:ext>
            </a:extLst>
          </p:cNvPr>
          <p:cNvSpPr txBox="1"/>
          <p:nvPr/>
        </p:nvSpPr>
        <p:spPr>
          <a:xfrm>
            <a:off x="8472184" y="1691537"/>
            <a:ext cx="3102667" cy="398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Wondering what features are the same, and what’s different between Matrix and </a:t>
            </a:r>
            <a:r>
              <a:rPr lang="en-US" sz="160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connectMLS</a:t>
            </a:r>
            <a:r>
              <a:rPr lang="en-US" sz="160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?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Here are some comparable components between Matrix and </a:t>
            </a:r>
            <a:r>
              <a:rPr lang="en-US" sz="160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connectMLS</a:t>
            </a:r>
            <a:r>
              <a:rPr lang="en-US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making your transition that much easier.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This information can also be found in the “All-Access Guide to Success” – Located 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/>
              </a:rPr>
              <a:t>HERE </a:t>
            </a: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FC949DF-F9D4-05AC-9DF5-7E27AE73C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t="19511" r="-3288" b="11307"/>
          <a:stretch/>
        </p:blipFill>
        <p:spPr>
          <a:xfrm>
            <a:off x="1391645" y="670798"/>
            <a:ext cx="7115046" cy="61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24741</TotalTime>
  <Words>1381</Words>
  <Application>Microsoft Office PowerPoint</Application>
  <PresentationFormat>Widescreen</PresentationFormat>
  <Paragraphs>191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Source Sans Pro</vt:lpstr>
      <vt:lpstr>Office Theme</vt:lpstr>
      <vt:lpstr>Broker Slides</vt:lpstr>
      <vt:lpstr>Table of Contents</vt:lpstr>
      <vt:lpstr>Matrix is Retiring in July</vt:lpstr>
      <vt:lpstr>Introduction to connectMLS</vt:lpstr>
      <vt:lpstr>Welcome to ConnectMLS</vt:lpstr>
      <vt:lpstr>connectMLS Homepage</vt:lpstr>
      <vt:lpstr>PowerPoint Presentation</vt:lpstr>
      <vt:lpstr>PowerPoint Presentation</vt:lpstr>
      <vt:lpstr>Compare Matrix and connectMLS</vt:lpstr>
      <vt:lpstr>What Copied Over From Matrix?</vt:lpstr>
      <vt:lpstr>Branding my connectMLS</vt:lpstr>
      <vt:lpstr>Terminology in connectMLS</vt:lpstr>
      <vt:lpstr>connectMLS &amp; The Client</vt:lpstr>
      <vt:lpstr>connectMLS Mobile Application</vt:lpstr>
      <vt:lpstr>connectMLS Training &amp; Help</vt:lpstr>
      <vt:lpstr>Need Help with Something Else?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Broker Slides</dc:title>
  <dc:creator>Jessica Rubin</dc:creator>
  <cp:lastModifiedBy>Jessica Rubin</cp:lastModifiedBy>
  <cp:revision>82</cp:revision>
  <cp:lastPrinted>2023-03-01T15:18:20Z</cp:lastPrinted>
  <dcterms:created xsi:type="dcterms:W3CDTF">2023-02-13T16:19:49Z</dcterms:created>
  <dcterms:modified xsi:type="dcterms:W3CDTF">2023-06-01T20:19:31Z</dcterms:modified>
</cp:coreProperties>
</file>