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65" r:id="rId2"/>
    <p:sldId id="256" r:id="rId3"/>
    <p:sldId id="284" r:id="rId4"/>
    <p:sldId id="282" r:id="rId5"/>
    <p:sldId id="286" r:id="rId6"/>
    <p:sldId id="281" r:id="rId7"/>
    <p:sldId id="258" r:id="rId8"/>
    <p:sldId id="280" r:id="rId9"/>
    <p:sldId id="279" r:id="rId10"/>
    <p:sldId id="276" r:id="rId11"/>
    <p:sldId id="283" r:id="rId12"/>
    <p:sldId id="263"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6AE0F8-6384-40B0-8884-0D6DF844B9C5}">
          <p14:sldIdLst>
            <p14:sldId id="265"/>
            <p14:sldId id="256"/>
            <p14:sldId id="284"/>
            <p14:sldId id="282"/>
            <p14:sldId id="286"/>
            <p14:sldId id="281"/>
            <p14:sldId id="258"/>
            <p14:sldId id="280"/>
            <p14:sldId id="279"/>
            <p14:sldId id="276"/>
            <p14:sldId id="283"/>
          </p14:sldIdLst>
        </p14:section>
        <p14:section name="Untitled Section" id="{CE931877-8DDE-4C1E-86E3-C4000869A0D3}">
          <p14:sldIdLst>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DE"/>
    <a:srgbClr val="0067A0"/>
    <a:srgbClr val="244C5A"/>
    <a:srgbClr val="1C2A4B"/>
    <a:srgbClr val="C6C6C5"/>
    <a:srgbClr val="3A7B92"/>
    <a:srgbClr val="A7B1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4C56FAF5-A373-4975-A015-4492493BFBE1}" type="datetimeFigureOut">
              <a:rPr lang="en-US" smtClean="0"/>
              <a:t>7/31/2023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09B5FDA9-FC64-4842-8C98-624BAB8D18D4}" type="slidenum">
              <a:rPr lang="en-US" smtClean="0"/>
              <a:t>‹#›</a:t>
            </a:fld>
            <a:endParaRPr lang="en-US"/>
          </a:p>
        </p:txBody>
      </p:sp>
    </p:spTree>
    <p:extLst>
      <p:ext uri="{BB962C8B-B14F-4D97-AF65-F5344CB8AC3E}">
        <p14:creationId xmlns:p14="http://schemas.microsoft.com/office/powerpoint/2010/main" val="376977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F44993-29BF-41FE-8816-F269B27B5B1B}" type="datetime1">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43201235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0DB008-7EED-4F3B-B948-BA2B137BA46A}" type="datetime1">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414145984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F4DAB4-F901-46C6-BA8C-40EB8878F5C1}" type="datetime1">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78224028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2CF4-9213-45F8-AA74-3BEF228805FC}" type="datetime1">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2275116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30D1E-AA8A-4CB9-9B57-148B29ADE2DF}" type="datetime1">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01668790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C8931A-1C1B-4AD1-A20E-1CD127B38D8F}" type="datetime1">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1255781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D36DC4-BAF4-4AA6-AD02-A2964E29A486}" type="datetime1">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273667951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EDDEFB-EADC-4998-9747-A4A6E418AC82}" type="datetime1">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426621963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3A82B-4306-4E4A-91F7-13BB593303DE}" type="datetime1">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97954901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513E0B-8FF9-4973-BEAB-7DA09C45F89B}" type="datetime1">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64487357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31939A-7EBD-4940-85C3-9AE448940579}" type="datetime1">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04994862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A535A-34BD-4FC0-B312-B5248DADFEA7}" type="datetime1">
              <a:rPr lang="en-US" smtClean="0"/>
              <a:t>7/31/2023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149C2-C58D-4FB5-B028-C551C9FBC7B8}" type="slidenum">
              <a:rPr lang="en-US" smtClean="0"/>
              <a:t>‹#›</a:t>
            </a:fld>
            <a:endParaRPr lang="en-US"/>
          </a:p>
        </p:txBody>
      </p:sp>
    </p:spTree>
    <p:extLst>
      <p:ext uri="{BB962C8B-B14F-4D97-AF65-F5344CB8AC3E}">
        <p14:creationId xmlns:p14="http://schemas.microsoft.com/office/powerpoint/2010/main" val="2036221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mailto:tax@smartmls.com"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matrix.smartmls.com/hc/en-us/articles/13118388614427-Fix-incorrect-tax-data" TargetMode="External"/><Relationship Id="rId5" Type="http://schemas.openxmlformats.org/officeDocument/2006/relationships/hyperlink" Target="https://matrix.smartmls.com/hc/en-us/articles/13118591681947-Updating-the-tax-data-on-your-own-listings" TargetMode="External"/><Relationship Id="rId4" Type="http://schemas.openxmlformats.org/officeDocument/2006/relationships/hyperlink" Target="https://smartmls.com/wp-content/uploads/2023/06/6.27.23-WK-25-Updat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martdesk.smartmls.com/hc/en-us" TargetMode="External"/><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nnectmls.smartmls.com/hc/en-us/articles/16234896125851-Proximity-search-"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smarttax.smartmls.com/hc/en-us/articles/13120289374363-SmartTax-CMA-Client-Report" TargetMode="External"/><Relationship Id="rId7" Type="http://schemas.openxmlformats.org/officeDocument/2006/relationships/image" Target="../media/image9.jpg"/><Relationship Id="rId2" Type="http://schemas.openxmlformats.org/officeDocument/2006/relationships/hyperlink" Target="https://smarttax.smartmls.com/hc/en-us/articles/13120254322203-SmartTax-Prospecting" TargetMode="External"/><Relationship Id="rId1" Type="http://schemas.openxmlformats.org/officeDocument/2006/relationships/slideLayout" Target="../slideLayouts/slideLayout6.xml"/><Relationship Id="rId6" Type="http://schemas.openxmlformats.org/officeDocument/2006/relationships/hyperlink" Target="https://smartmls.ewebinar.com/webinar/smarttax-overview-10159" TargetMode="External"/><Relationship Id="rId5" Type="http://schemas.openxmlformats.org/officeDocument/2006/relationships/image" Target="../media/image1.png"/><Relationship Id="rId4" Type="http://schemas.openxmlformats.org/officeDocument/2006/relationships/hyperlink" Target="https://smarttax.smartmls.com/hc/en-us/articles/13120232339099-SmartTax-Property-Repo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artmls-public.stats.showingtime.com/docs/mmi/x/EntireSmartMLSArea?src=page"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1F16F9-8EC7-6225-2798-B28FB4CC7918}"/>
              </a:ext>
            </a:extLst>
          </p:cNvPr>
          <p:cNvSpPr>
            <a:spLocks noGrp="1"/>
          </p:cNvSpPr>
          <p:nvPr>
            <p:ph type="ctrTitle"/>
          </p:nvPr>
        </p:nvSpPr>
        <p:spPr>
          <a:xfrm>
            <a:off x="7427468" y="1421082"/>
            <a:ext cx="5082692" cy="1219563"/>
          </a:xfrm>
          <a:effectLst/>
          <a:scene3d>
            <a:camera prst="orthographicFront"/>
            <a:lightRig rig="threePt" dir="t"/>
          </a:scene3d>
        </p:spPr>
        <p:txBody>
          <a:bodyPr>
            <a:noAutofit/>
          </a:bodyPr>
          <a:lstStyle/>
          <a:p>
            <a:r>
              <a:rPr lang="en-US" sz="4800" b="1" dirty="0">
                <a:latin typeface="Source Sans Pro" panose="020B0503030403020204" pitchFamily="34" charset="0"/>
                <a:ea typeface="Source Sans Pro" panose="020B0503030403020204" pitchFamily="34" charset="0"/>
                <a:cs typeface="Times New Roman" panose="02020603050405020304" pitchFamily="18" charset="0"/>
              </a:rPr>
              <a:t>Broker Slides</a:t>
            </a:r>
          </a:p>
        </p:txBody>
      </p:sp>
      <p:grpSp>
        <p:nvGrpSpPr>
          <p:cNvPr id="6" name="Group 5">
            <a:extLst>
              <a:ext uri="{FF2B5EF4-FFF2-40B4-BE49-F238E27FC236}">
                <a16:creationId xmlns:a16="http://schemas.microsoft.com/office/drawing/2014/main" id="{2BAA9D33-D32C-3EE1-EB01-487186A4A360}"/>
              </a:ext>
            </a:extLst>
          </p:cNvPr>
          <p:cNvGrpSpPr/>
          <p:nvPr/>
        </p:nvGrpSpPr>
        <p:grpSpPr>
          <a:xfrm>
            <a:off x="8078840" y="4107846"/>
            <a:ext cx="4113160" cy="1162396"/>
            <a:chOff x="8262404" y="4107846"/>
            <a:chExt cx="3929596" cy="1162396"/>
          </a:xfrm>
        </p:grpSpPr>
        <p:sp>
          <p:nvSpPr>
            <p:cNvPr id="15" name="Rectangle 14">
              <a:extLst>
                <a:ext uri="{FF2B5EF4-FFF2-40B4-BE49-F238E27FC236}">
                  <a16:creationId xmlns:a16="http://schemas.microsoft.com/office/drawing/2014/main" id="{B8B7A70F-82F4-F5AE-BFEB-6BE046A6D29A}"/>
                </a:ext>
              </a:extLst>
            </p:cNvPr>
            <p:cNvSpPr/>
            <p:nvPr/>
          </p:nvSpPr>
          <p:spPr>
            <a:xfrm>
              <a:off x="8262404" y="4107846"/>
              <a:ext cx="3929596" cy="1162396"/>
            </a:xfrm>
            <a:prstGeom prst="rect">
              <a:avLst/>
            </a:prstGeom>
            <a:solidFill>
              <a:schemeClr val="bg1">
                <a:lumMod val="65000"/>
                <a:alpha val="38000"/>
              </a:schemeClr>
            </a:solidFill>
            <a:ln>
              <a:solidFill>
                <a:srgbClr val="244C5A">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8806F97-2B3F-36ED-7212-24F4549D915C}"/>
                </a:ext>
              </a:extLst>
            </p:cNvPr>
            <p:cNvSpPr txBox="1"/>
            <p:nvPr/>
          </p:nvSpPr>
          <p:spPr>
            <a:xfrm>
              <a:off x="8639285" y="4304323"/>
              <a:ext cx="3409066" cy="769441"/>
            </a:xfrm>
            <a:prstGeom prst="rect">
              <a:avLst/>
            </a:prstGeom>
            <a:noFill/>
          </p:spPr>
          <p:txBody>
            <a:bodyPr wrap="square">
              <a:spAutoFit/>
            </a:bodyPr>
            <a:lstStyle/>
            <a:p>
              <a:r>
                <a:rPr lang="en-US" sz="4400" dirty="0">
                  <a:latin typeface="Source Sans Pro" panose="020B0503030403020204" pitchFamily="34" charset="0"/>
                  <a:ea typeface="Source Sans Pro" panose="020B0503030403020204" pitchFamily="34" charset="0"/>
                  <a:cs typeface="Times New Roman" panose="02020603050405020304" pitchFamily="18" charset="0"/>
                </a:rPr>
                <a:t>AUGUST 2023</a:t>
              </a:r>
              <a:endParaRPr lang="en-US" sz="4400" dirty="0">
                <a:latin typeface="Source Sans Pro" panose="020B0503030403020204" pitchFamily="34" charset="0"/>
                <a:ea typeface="Source Sans Pro" panose="020B0503030403020204" pitchFamily="34" charset="0"/>
              </a:endParaRPr>
            </a:p>
          </p:txBody>
        </p:sp>
      </p:grpSp>
      <p:pic>
        <p:nvPicPr>
          <p:cNvPr id="18" name="Picture 17" descr="Icon&#10;&#10;Description automatically generated">
            <a:extLst>
              <a:ext uri="{FF2B5EF4-FFF2-40B4-BE49-F238E27FC236}">
                <a16:creationId xmlns:a16="http://schemas.microsoft.com/office/drawing/2014/main" id="{266F0CD6-3190-2813-FF96-B83161A75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103" y="306495"/>
            <a:ext cx="4939794" cy="650720"/>
          </a:xfrm>
          <a:prstGeom prst="rect">
            <a:avLst/>
          </a:prstGeom>
        </p:spPr>
      </p:pic>
      <p:grpSp>
        <p:nvGrpSpPr>
          <p:cNvPr id="4" name="Group 3">
            <a:extLst>
              <a:ext uri="{FF2B5EF4-FFF2-40B4-BE49-F238E27FC236}">
                <a16:creationId xmlns:a16="http://schemas.microsoft.com/office/drawing/2014/main" id="{FE7BAE01-2996-FC13-BA95-8CD4782C00C2}"/>
              </a:ext>
            </a:extLst>
          </p:cNvPr>
          <p:cNvGrpSpPr/>
          <p:nvPr/>
        </p:nvGrpSpPr>
        <p:grpSpPr>
          <a:xfrm>
            <a:off x="352321" y="1421082"/>
            <a:ext cx="6969918" cy="5322246"/>
            <a:chOff x="795814" y="1524574"/>
            <a:chExt cx="6969918" cy="5322246"/>
          </a:xfrm>
        </p:grpSpPr>
        <p:sp>
          <p:nvSpPr>
            <p:cNvPr id="2" name="Rectangle 1">
              <a:extLst>
                <a:ext uri="{FF2B5EF4-FFF2-40B4-BE49-F238E27FC236}">
                  <a16:creationId xmlns:a16="http://schemas.microsoft.com/office/drawing/2014/main" id="{91B750D9-627D-DD43-AD97-B6743160C80C}"/>
                </a:ext>
              </a:extLst>
            </p:cNvPr>
            <p:cNvSpPr/>
            <p:nvPr/>
          </p:nvSpPr>
          <p:spPr>
            <a:xfrm>
              <a:off x="1216342" y="2384935"/>
              <a:ext cx="6549390" cy="4461885"/>
            </a:xfrm>
            <a:prstGeom prst="rect">
              <a:avLst/>
            </a:prstGeom>
            <a:solidFill>
              <a:schemeClr val="bg1">
                <a:lumMod val="85000"/>
                <a:alpha val="65000"/>
              </a:scheme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057A151-1DE3-A52F-1CAB-89939973FC63}"/>
                </a:ext>
              </a:extLst>
            </p:cNvPr>
            <p:cNvSpPr/>
            <p:nvPr/>
          </p:nvSpPr>
          <p:spPr>
            <a:xfrm>
              <a:off x="795814" y="1524574"/>
              <a:ext cx="6549390" cy="4883999"/>
            </a:xfrm>
            <a:prstGeom prst="rect">
              <a:avLst/>
            </a:prstGeom>
            <a:noFill/>
            <a:ln w="889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F2B8968-A4DC-704E-8852-239E4DEEDE2A}"/>
              </a:ext>
            </a:extLst>
          </p:cNvPr>
          <p:cNvSpPr txBox="1"/>
          <p:nvPr/>
        </p:nvSpPr>
        <p:spPr>
          <a:xfrm>
            <a:off x="8029344" y="2934788"/>
            <a:ext cx="3878940" cy="584775"/>
          </a:xfrm>
          <a:prstGeom prst="rect">
            <a:avLst/>
          </a:prstGeom>
          <a:noFill/>
        </p:spPr>
        <p:txBody>
          <a:bodyPr wrap="square">
            <a:spAutoFit/>
          </a:bodyPr>
          <a:lstStyle/>
          <a:p>
            <a:pPr algn="ctr"/>
            <a:r>
              <a:rPr lang="en-US" sz="3200" dirty="0">
                <a:latin typeface="Source Sans Pro" panose="020B0503030403020204" pitchFamily="34" charset="0"/>
                <a:ea typeface="Source Sans Pro" panose="020B0503030403020204" pitchFamily="34" charset="0"/>
                <a:cs typeface="Times New Roman" panose="02020603050405020304" pitchFamily="18" charset="0"/>
              </a:rPr>
              <a:t>Monthly Updates</a:t>
            </a:r>
            <a:endParaRPr lang="en-US" sz="3200" dirty="0">
              <a:latin typeface="Source Sans Pro" panose="020B0503030403020204" pitchFamily="34" charset="0"/>
              <a:ea typeface="Source Sans Pro" panose="020B0503030403020204" pitchFamily="34" charset="0"/>
            </a:endParaRPr>
          </a:p>
        </p:txBody>
      </p:sp>
      <p:grpSp>
        <p:nvGrpSpPr>
          <p:cNvPr id="34" name="Group 33">
            <a:extLst>
              <a:ext uri="{FF2B5EF4-FFF2-40B4-BE49-F238E27FC236}">
                <a16:creationId xmlns:a16="http://schemas.microsoft.com/office/drawing/2014/main" id="{E66E23BB-224B-8710-42F2-F3C18C2B2D90}"/>
              </a:ext>
            </a:extLst>
          </p:cNvPr>
          <p:cNvGrpSpPr/>
          <p:nvPr/>
        </p:nvGrpSpPr>
        <p:grpSpPr>
          <a:xfrm>
            <a:off x="9624904" y="5682000"/>
            <a:ext cx="1253673" cy="397094"/>
            <a:chOff x="11100311" y="6555890"/>
            <a:chExt cx="908811" cy="249308"/>
          </a:xfrm>
        </p:grpSpPr>
        <p:sp>
          <p:nvSpPr>
            <p:cNvPr id="31" name="Rectangle 30">
              <a:extLst>
                <a:ext uri="{FF2B5EF4-FFF2-40B4-BE49-F238E27FC236}">
                  <a16:creationId xmlns:a16="http://schemas.microsoft.com/office/drawing/2014/main" id="{3C8865BD-0BED-BB3A-0845-0898C271DBFB}"/>
                </a:ext>
              </a:extLst>
            </p:cNvPr>
            <p:cNvSpPr/>
            <p:nvPr/>
          </p:nvSpPr>
          <p:spPr>
            <a:xfrm>
              <a:off x="11759815" y="6555890"/>
              <a:ext cx="249307" cy="249307"/>
            </a:xfrm>
            <a:prstGeom prst="rect">
              <a:avLst/>
            </a:prstGeom>
            <a:solidFill>
              <a:srgbClr val="224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94D5B7A-AA5E-EBEC-C8F8-0D5EAC828790}"/>
                </a:ext>
              </a:extLst>
            </p:cNvPr>
            <p:cNvSpPr/>
            <p:nvPr/>
          </p:nvSpPr>
          <p:spPr>
            <a:xfrm>
              <a:off x="11434226" y="6555890"/>
              <a:ext cx="249307" cy="249307"/>
            </a:xfrm>
            <a:prstGeom prst="rect">
              <a:avLst/>
            </a:prstGeom>
            <a:solidFill>
              <a:srgbClr val="0066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F09964E-7F37-9F23-7E83-06493A591312}"/>
                </a:ext>
              </a:extLst>
            </p:cNvPr>
            <p:cNvSpPr/>
            <p:nvPr/>
          </p:nvSpPr>
          <p:spPr>
            <a:xfrm>
              <a:off x="11100311" y="6555891"/>
              <a:ext cx="249307" cy="249307"/>
            </a:xfrm>
            <a:prstGeom prst="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A grassy area with a lighthouse and a boat on the water&#10;&#10;Description automatically generated">
            <a:extLst>
              <a:ext uri="{FF2B5EF4-FFF2-40B4-BE49-F238E27FC236}">
                <a16:creationId xmlns:a16="http://schemas.microsoft.com/office/drawing/2014/main" id="{18F7BBDE-1C63-929C-5484-12BFCC133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79" y="1545548"/>
            <a:ext cx="8775494" cy="4607135"/>
          </a:xfrm>
          <a:prstGeom prst="rect">
            <a:avLst/>
          </a:prstGeom>
        </p:spPr>
      </p:pic>
    </p:spTree>
    <p:extLst>
      <p:ext uri="{BB962C8B-B14F-4D97-AF65-F5344CB8AC3E}">
        <p14:creationId xmlns:p14="http://schemas.microsoft.com/office/powerpoint/2010/main" val="3997156736"/>
      </p:ext>
    </p:extLst>
  </p:cSld>
  <p:clrMapOvr>
    <a:masterClrMapping/>
  </p:clrMapOvr>
  <mc:AlternateContent xmlns:mc="http://schemas.openxmlformats.org/markup-compatibility/2006" xmlns:p14="http://schemas.microsoft.com/office/powerpoint/2010/main">
    <mc:Choice Requires="p14">
      <p:transition spd="slow" p14:dur="3000" advTm="8000">
        <p14:reveal/>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14EF8BC7-B091-1287-CC5A-C0DB97C247A2}"/>
              </a:ext>
            </a:extLst>
          </p:cNvPr>
          <p:cNvSpPr/>
          <p:nvPr/>
        </p:nvSpPr>
        <p:spPr>
          <a:xfrm>
            <a:off x="0" y="5353634"/>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FB02DC5-4582-5C0E-A63C-88D691B00E56}"/>
              </a:ext>
            </a:extLst>
          </p:cNvPr>
          <p:cNvSpPr txBox="1"/>
          <p:nvPr/>
        </p:nvSpPr>
        <p:spPr>
          <a:xfrm>
            <a:off x="65255" y="6410325"/>
            <a:ext cx="571500" cy="369332"/>
          </a:xfrm>
          <a:prstGeom prst="rect">
            <a:avLst/>
          </a:prstGeom>
          <a:noFill/>
        </p:spPr>
        <p:txBody>
          <a:bodyPr wrap="square" rtlCol="0">
            <a:spAutoFit/>
          </a:bodyPr>
          <a:lstStyle/>
          <a:p>
            <a:pPr algn="ctr"/>
            <a:r>
              <a:rPr lang="en-US" dirty="0"/>
              <a:t>10</a:t>
            </a:r>
          </a:p>
        </p:txBody>
      </p:sp>
      <p:sp>
        <p:nvSpPr>
          <p:cNvPr id="3" name="Title 1">
            <a:extLst>
              <a:ext uri="{FF2B5EF4-FFF2-40B4-BE49-F238E27FC236}">
                <a16:creationId xmlns:a16="http://schemas.microsoft.com/office/drawing/2014/main" id="{6D46651A-F7E0-C944-013B-C842BF781D7C}"/>
              </a:ext>
            </a:extLst>
          </p:cNvPr>
          <p:cNvSpPr>
            <a:spLocks noGrp="1"/>
          </p:cNvSpPr>
          <p:nvPr>
            <p:ph type="title"/>
          </p:nvPr>
        </p:nvSpPr>
        <p:spPr>
          <a:xfrm>
            <a:off x="995209" y="357132"/>
            <a:ext cx="10201577" cy="962025"/>
          </a:xfrm>
        </p:spPr>
        <p:txBody>
          <a:bodyPr>
            <a:noAutofit/>
          </a:bodyPr>
          <a:lstStyle/>
          <a:p>
            <a:pPr algn="ctr"/>
            <a:r>
              <a:rPr kumimoji="0" lang="en-US" sz="40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Compliance Updates – Scam Alert</a:t>
            </a:r>
            <a:endParaRPr lang="en-US" sz="4000" b="1" dirty="0">
              <a:latin typeface="Source Sans Pro" panose="020B0503030403020204" pitchFamily="34" charset="0"/>
              <a:ea typeface="Source Sans Pro" panose="020B050303040302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A19F84C7-6622-7017-B6CF-63AD97E48028}"/>
              </a:ext>
            </a:extLst>
          </p:cNvPr>
          <p:cNvGrpSpPr/>
          <p:nvPr/>
        </p:nvGrpSpPr>
        <p:grpSpPr>
          <a:xfrm>
            <a:off x="10919781" y="160524"/>
            <a:ext cx="847156" cy="812791"/>
            <a:chOff x="4460487" y="2703472"/>
            <a:chExt cx="1416199" cy="1451056"/>
          </a:xfrm>
        </p:grpSpPr>
        <p:grpSp>
          <p:nvGrpSpPr>
            <p:cNvPr id="9" name="Group 8">
              <a:extLst>
                <a:ext uri="{FF2B5EF4-FFF2-40B4-BE49-F238E27FC236}">
                  <a16:creationId xmlns:a16="http://schemas.microsoft.com/office/drawing/2014/main" id="{960C0A0F-42B6-0495-1878-744D1AC33447}"/>
                </a:ext>
              </a:extLst>
            </p:cNvPr>
            <p:cNvGrpSpPr/>
            <p:nvPr/>
          </p:nvGrpSpPr>
          <p:grpSpPr>
            <a:xfrm>
              <a:off x="4460487" y="2703472"/>
              <a:ext cx="1416199" cy="1451056"/>
              <a:chOff x="4460489" y="550390"/>
              <a:chExt cx="1416199" cy="1451056"/>
            </a:xfrm>
          </p:grpSpPr>
          <p:sp>
            <p:nvSpPr>
              <p:cNvPr id="14" name="Rectangle 13">
                <a:extLst>
                  <a:ext uri="{FF2B5EF4-FFF2-40B4-BE49-F238E27FC236}">
                    <a16:creationId xmlns:a16="http://schemas.microsoft.com/office/drawing/2014/main" id="{F31D9F96-C8EA-E701-4A8D-1E2F40AF2260}"/>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C4D8BD2-EF7F-E6E8-B579-90FEB83C9C6A}"/>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Icon&#10;&#10;Description automatically generated">
              <a:extLst>
                <a:ext uri="{FF2B5EF4-FFF2-40B4-BE49-F238E27FC236}">
                  <a16:creationId xmlns:a16="http://schemas.microsoft.com/office/drawing/2014/main" id="{2B4EB7C1-7B55-50F1-D6D1-B23FD0968342}"/>
                </a:ext>
              </a:extLst>
            </p:cNvPr>
            <p:cNvPicPr>
              <a:picLocks noChangeAspect="1"/>
            </p:cNvPicPr>
            <p:nvPr/>
          </p:nvPicPr>
          <p:blipFill rotWithShape="1">
            <a:blip r:embed="rId3">
              <a:extLst>
                <a:ext uri="{28A0092B-C50C-407E-A947-70E740481C1C}">
                  <a14:useLocalDpi xmlns:a14="http://schemas.microsoft.com/office/drawing/2010/main" val="0"/>
                </a:ext>
              </a:extLst>
            </a:blip>
            <a:srcRect l="22234" t="30856" r="18146" b="31591"/>
            <a:stretch/>
          </p:blipFill>
          <p:spPr>
            <a:xfrm>
              <a:off x="4625003" y="3154055"/>
              <a:ext cx="1086413" cy="885823"/>
            </a:xfrm>
            <a:prstGeom prst="rect">
              <a:avLst/>
            </a:prstGeom>
          </p:spPr>
        </p:pic>
      </p:grpSp>
      <p:sp>
        <p:nvSpPr>
          <p:cNvPr id="2" name="Content Placeholder 2">
            <a:extLst>
              <a:ext uri="{FF2B5EF4-FFF2-40B4-BE49-F238E27FC236}">
                <a16:creationId xmlns:a16="http://schemas.microsoft.com/office/drawing/2014/main" id="{DFEF38BE-03EC-BC98-6FD1-E244FBD97EDE}"/>
              </a:ext>
            </a:extLst>
          </p:cNvPr>
          <p:cNvSpPr>
            <a:spLocks noGrp="1"/>
          </p:cNvSpPr>
          <p:nvPr>
            <p:ph idx="1"/>
          </p:nvPr>
        </p:nvSpPr>
        <p:spPr>
          <a:xfrm>
            <a:off x="821358" y="1648536"/>
            <a:ext cx="10549278" cy="5131121"/>
          </a:xfrm>
        </p:spPr>
        <p:txBody>
          <a:bodyPr>
            <a:noAutofit/>
          </a:bodyPr>
          <a:lstStyle/>
          <a:p>
            <a:pPr marL="0" indent="0" algn="ctr">
              <a:lnSpc>
                <a:spcPct val="150000"/>
              </a:lnSpc>
              <a:buNone/>
            </a:pPr>
            <a:r>
              <a:rPr lang="en-US" sz="1600" dirty="0">
                <a:solidFill>
                  <a:srgbClr val="1D1C1D"/>
                </a:solidFill>
                <a:latin typeface="Source Sans Pro" panose="020B0503030403020204" pitchFamily="34" charset="0"/>
                <a:ea typeface="Source Sans Pro" panose="020B0503030403020204" pitchFamily="34" charset="0"/>
              </a:rPr>
              <a:t>There has been a recent rise in fraudulent activity related to vacant land transactions across the country, and close to home here in Connecticut. Fraudsters have been conducting detailed research on these parcels and are well-versed in the real estate process.  </a:t>
            </a:r>
          </a:p>
          <a:p>
            <a:pPr marL="0" indent="0" algn="ctr">
              <a:lnSpc>
                <a:spcPct val="150000"/>
              </a:lnSpc>
              <a:buNone/>
            </a:pPr>
            <a:endParaRPr lang="en-US" sz="1600" dirty="0">
              <a:solidFill>
                <a:srgbClr val="1D1C1D"/>
              </a:solidFill>
              <a:latin typeface="Source Sans Pro" panose="020B0503030403020204" pitchFamily="34" charset="0"/>
              <a:ea typeface="Source Sans Pro" panose="020B0503030403020204" pitchFamily="34" charset="0"/>
            </a:endParaRPr>
          </a:p>
          <a:p>
            <a:pPr marL="0" indent="0" algn="ctr">
              <a:lnSpc>
                <a:spcPct val="150000"/>
              </a:lnSpc>
              <a:buNone/>
            </a:pPr>
            <a:r>
              <a:rPr lang="en-US" sz="1600" dirty="0">
                <a:solidFill>
                  <a:srgbClr val="1D1C1D"/>
                </a:solidFill>
                <a:latin typeface="Source Sans Pro" panose="020B0503030403020204" pitchFamily="34" charset="0"/>
                <a:ea typeface="Source Sans Pro" panose="020B0503030403020204" pitchFamily="34" charset="0"/>
              </a:rPr>
              <a:t>To help identify fraudulent transactions, real estate professionals should be on high alert for specific “potential red flags” such as: </a:t>
            </a:r>
          </a:p>
          <a:p>
            <a:pPr>
              <a:lnSpc>
                <a:spcPct val="150000"/>
              </a:lnSpc>
            </a:pPr>
            <a:r>
              <a:rPr lang="en-US" sz="1600" dirty="0">
                <a:solidFill>
                  <a:srgbClr val="1D1C1D"/>
                </a:solidFill>
                <a:latin typeface="Source Sans Pro" panose="020B0503030403020204" pitchFamily="34" charset="0"/>
                <a:ea typeface="Source Sans Pro" panose="020B0503030403020204" pitchFamily="34" charset="0"/>
              </a:rPr>
              <a:t>Sellers located in another state or country and claiming to be the owner(s) of the land.</a:t>
            </a:r>
          </a:p>
          <a:p>
            <a:pPr>
              <a:lnSpc>
                <a:spcPct val="150000"/>
              </a:lnSpc>
            </a:pPr>
            <a:r>
              <a:rPr lang="en-US" sz="1600" dirty="0">
                <a:solidFill>
                  <a:srgbClr val="1D1C1D"/>
                </a:solidFill>
                <a:latin typeface="Source Sans Pro" panose="020B0503030403020204" pitchFamily="34" charset="0"/>
                <a:ea typeface="Source Sans Pro" panose="020B0503030403020204" pitchFamily="34" charset="0"/>
              </a:rPr>
              <a:t>Undervalued prices.</a:t>
            </a:r>
          </a:p>
          <a:p>
            <a:pPr>
              <a:lnSpc>
                <a:spcPct val="150000"/>
              </a:lnSpc>
            </a:pPr>
            <a:r>
              <a:rPr lang="en-US" sz="1600" dirty="0">
                <a:solidFill>
                  <a:srgbClr val="1D1C1D"/>
                </a:solidFill>
                <a:latin typeface="Source Sans Pro" panose="020B0503030403020204" pitchFamily="34" charset="0"/>
                <a:ea typeface="Source Sans Pro" panose="020B0503030403020204" pitchFamily="34" charset="0"/>
              </a:rPr>
              <a:t>An unreasonable rush to close and failure to provide valid identification, such as a current driver’s license.</a:t>
            </a:r>
          </a:p>
          <a:p>
            <a:pPr marL="0" indent="0" algn="ctr">
              <a:lnSpc>
                <a:spcPct val="150000"/>
              </a:lnSpc>
              <a:buNone/>
            </a:pPr>
            <a:endParaRPr lang="en-US" sz="1800" dirty="0">
              <a:solidFill>
                <a:srgbClr val="1D1C1D"/>
              </a:solidFill>
              <a:latin typeface="Source Sans Pro" panose="020B0503030403020204" pitchFamily="34" charset="0"/>
              <a:ea typeface="Source Sans Pro" panose="020B0503030403020204" pitchFamily="34" charset="0"/>
            </a:endParaRPr>
          </a:p>
          <a:p>
            <a:pPr marL="0" indent="0" algn="ctr">
              <a:lnSpc>
                <a:spcPct val="150000"/>
              </a:lnSpc>
              <a:buNone/>
            </a:pPr>
            <a:endParaRPr lang="en-US" sz="1800" dirty="0">
              <a:solidFill>
                <a:srgbClr val="1D1C1D"/>
              </a:solidFill>
              <a:latin typeface="Source Sans Pro" panose="020B0503030403020204" pitchFamily="34" charset="0"/>
              <a:ea typeface="Source Sans Pro" panose="020B0503030403020204" pitchFamily="34" charset="0"/>
            </a:endParaRPr>
          </a:p>
        </p:txBody>
      </p:sp>
      <p:pic>
        <p:nvPicPr>
          <p:cNvPr id="10" name="Picture 9" descr="Icon&#10;&#10;Description automatically generated">
            <a:extLst>
              <a:ext uri="{FF2B5EF4-FFF2-40B4-BE49-F238E27FC236}">
                <a16:creationId xmlns:a16="http://schemas.microsoft.com/office/drawing/2014/main" id="{61433A31-A62A-BED0-4BD7-F03CF7037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4226" y="6388992"/>
            <a:ext cx="2322892" cy="305995"/>
          </a:xfrm>
          <a:prstGeom prst="rect">
            <a:avLst/>
          </a:prstGeom>
        </p:spPr>
      </p:pic>
    </p:spTree>
    <p:extLst>
      <p:ext uri="{BB962C8B-B14F-4D97-AF65-F5344CB8AC3E}">
        <p14:creationId xmlns:p14="http://schemas.microsoft.com/office/powerpoint/2010/main" val="300782806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14EF8BC7-B091-1287-CC5A-C0DB97C247A2}"/>
              </a:ext>
            </a:extLst>
          </p:cNvPr>
          <p:cNvSpPr/>
          <p:nvPr/>
        </p:nvSpPr>
        <p:spPr>
          <a:xfrm>
            <a:off x="0" y="5353634"/>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FB02DC5-4582-5C0E-A63C-88D691B00E56}"/>
              </a:ext>
            </a:extLst>
          </p:cNvPr>
          <p:cNvSpPr txBox="1"/>
          <p:nvPr/>
        </p:nvSpPr>
        <p:spPr>
          <a:xfrm>
            <a:off x="65255" y="6410325"/>
            <a:ext cx="571500" cy="369332"/>
          </a:xfrm>
          <a:prstGeom prst="rect">
            <a:avLst/>
          </a:prstGeom>
          <a:noFill/>
        </p:spPr>
        <p:txBody>
          <a:bodyPr wrap="square" rtlCol="0">
            <a:spAutoFit/>
          </a:bodyPr>
          <a:lstStyle/>
          <a:p>
            <a:pPr algn="ctr"/>
            <a:r>
              <a:rPr lang="en-US" dirty="0"/>
              <a:t>11</a:t>
            </a:r>
          </a:p>
        </p:txBody>
      </p:sp>
      <p:sp>
        <p:nvSpPr>
          <p:cNvPr id="3" name="Title 1">
            <a:extLst>
              <a:ext uri="{FF2B5EF4-FFF2-40B4-BE49-F238E27FC236}">
                <a16:creationId xmlns:a16="http://schemas.microsoft.com/office/drawing/2014/main" id="{6D46651A-F7E0-C944-013B-C842BF781D7C}"/>
              </a:ext>
            </a:extLst>
          </p:cNvPr>
          <p:cNvSpPr>
            <a:spLocks noGrp="1"/>
          </p:cNvSpPr>
          <p:nvPr>
            <p:ph type="title"/>
          </p:nvPr>
        </p:nvSpPr>
        <p:spPr>
          <a:xfrm>
            <a:off x="995208" y="288963"/>
            <a:ext cx="10201577" cy="962025"/>
          </a:xfrm>
        </p:spPr>
        <p:txBody>
          <a:bodyPr>
            <a:noAutofit/>
          </a:bodyPr>
          <a:lstStyle/>
          <a:p>
            <a:pPr algn="ctr"/>
            <a:r>
              <a:rPr kumimoji="0" lang="en-US" sz="40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2023 – 2024 Tax Updates</a:t>
            </a:r>
            <a:endParaRPr lang="en-US" sz="4000" b="1" dirty="0">
              <a:latin typeface="Source Sans Pro" panose="020B0503030403020204" pitchFamily="34" charset="0"/>
              <a:ea typeface="Source Sans Pro" panose="020B050303040302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A19F84C7-6622-7017-B6CF-63AD97E48028}"/>
              </a:ext>
            </a:extLst>
          </p:cNvPr>
          <p:cNvGrpSpPr/>
          <p:nvPr/>
        </p:nvGrpSpPr>
        <p:grpSpPr>
          <a:xfrm>
            <a:off x="10919781" y="160524"/>
            <a:ext cx="847156" cy="812791"/>
            <a:chOff x="4460487" y="2703472"/>
            <a:chExt cx="1416199" cy="1451056"/>
          </a:xfrm>
        </p:grpSpPr>
        <p:grpSp>
          <p:nvGrpSpPr>
            <p:cNvPr id="9" name="Group 8">
              <a:extLst>
                <a:ext uri="{FF2B5EF4-FFF2-40B4-BE49-F238E27FC236}">
                  <a16:creationId xmlns:a16="http://schemas.microsoft.com/office/drawing/2014/main" id="{960C0A0F-42B6-0495-1878-744D1AC33447}"/>
                </a:ext>
              </a:extLst>
            </p:cNvPr>
            <p:cNvGrpSpPr/>
            <p:nvPr/>
          </p:nvGrpSpPr>
          <p:grpSpPr>
            <a:xfrm>
              <a:off x="4460487" y="2703472"/>
              <a:ext cx="1416199" cy="1451056"/>
              <a:chOff x="4460489" y="550390"/>
              <a:chExt cx="1416199" cy="1451056"/>
            </a:xfrm>
          </p:grpSpPr>
          <p:sp>
            <p:nvSpPr>
              <p:cNvPr id="14" name="Rectangle 13">
                <a:extLst>
                  <a:ext uri="{FF2B5EF4-FFF2-40B4-BE49-F238E27FC236}">
                    <a16:creationId xmlns:a16="http://schemas.microsoft.com/office/drawing/2014/main" id="{F31D9F96-C8EA-E701-4A8D-1E2F40AF2260}"/>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C4D8BD2-EF7F-E6E8-B579-90FEB83C9C6A}"/>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Icon&#10;&#10;Description automatically generated">
              <a:extLst>
                <a:ext uri="{FF2B5EF4-FFF2-40B4-BE49-F238E27FC236}">
                  <a16:creationId xmlns:a16="http://schemas.microsoft.com/office/drawing/2014/main" id="{2B4EB7C1-7B55-50F1-D6D1-B23FD0968342}"/>
                </a:ext>
              </a:extLst>
            </p:cNvPr>
            <p:cNvPicPr>
              <a:picLocks noChangeAspect="1"/>
            </p:cNvPicPr>
            <p:nvPr/>
          </p:nvPicPr>
          <p:blipFill rotWithShape="1">
            <a:blip r:embed="rId3">
              <a:extLst>
                <a:ext uri="{28A0092B-C50C-407E-A947-70E740481C1C}">
                  <a14:useLocalDpi xmlns:a14="http://schemas.microsoft.com/office/drawing/2010/main" val="0"/>
                </a:ext>
              </a:extLst>
            </a:blip>
            <a:srcRect l="22234" t="30856" r="18146" b="31591"/>
            <a:stretch/>
          </p:blipFill>
          <p:spPr>
            <a:xfrm>
              <a:off x="4625003" y="3154055"/>
              <a:ext cx="1086413" cy="885823"/>
            </a:xfrm>
            <a:prstGeom prst="rect">
              <a:avLst/>
            </a:prstGeom>
          </p:spPr>
        </p:pic>
      </p:grpSp>
      <p:sp>
        <p:nvSpPr>
          <p:cNvPr id="2" name="Content Placeholder 2">
            <a:extLst>
              <a:ext uri="{FF2B5EF4-FFF2-40B4-BE49-F238E27FC236}">
                <a16:creationId xmlns:a16="http://schemas.microsoft.com/office/drawing/2014/main" id="{DFEF38BE-03EC-BC98-6FD1-E244FBD97EDE}"/>
              </a:ext>
            </a:extLst>
          </p:cNvPr>
          <p:cNvSpPr>
            <a:spLocks noGrp="1"/>
          </p:cNvSpPr>
          <p:nvPr>
            <p:ph idx="1"/>
          </p:nvPr>
        </p:nvSpPr>
        <p:spPr>
          <a:xfrm>
            <a:off x="821358" y="1317571"/>
            <a:ext cx="10549278" cy="5131121"/>
          </a:xfrm>
        </p:spPr>
        <p:txBody>
          <a:bodyPr>
            <a:noAutofit/>
          </a:bodyPr>
          <a:lstStyle/>
          <a:p>
            <a:pPr marL="0" indent="0" algn="ctr">
              <a:lnSpc>
                <a:spcPct val="150000"/>
              </a:lnSpc>
              <a:buNone/>
            </a:pPr>
            <a:r>
              <a:rPr lang="en-US" sz="1600" b="1" i="0" dirty="0" err="1">
                <a:solidFill>
                  <a:srgbClr val="000000"/>
                </a:solidFill>
                <a:effectLst/>
                <a:latin typeface="Source Sans Pro" panose="020B0503030403020204" pitchFamily="34" charset="0"/>
                <a:ea typeface="Source Sans Pro" panose="020B0503030403020204" pitchFamily="34" charset="0"/>
              </a:rPr>
              <a:t>SmartMLS</a:t>
            </a:r>
            <a:r>
              <a:rPr lang="en-US" sz="1600" b="1" i="0" dirty="0">
                <a:solidFill>
                  <a:srgbClr val="000000"/>
                </a:solidFill>
                <a:effectLst/>
                <a:latin typeface="Source Sans Pro" panose="020B0503030403020204" pitchFamily="34" charset="0"/>
                <a:ea typeface="Source Sans Pro" panose="020B0503030403020204" pitchFamily="34" charset="0"/>
              </a:rPr>
              <a:t> has completed the 2023-2024 tax updates for 150 towns in CT.</a:t>
            </a:r>
            <a:endParaRPr lang="en-US" sz="1600" b="1" dirty="0">
              <a:solidFill>
                <a:srgbClr val="000000"/>
              </a:solidFill>
              <a:latin typeface="Source Sans Pro" panose="020B0503030403020204" pitchFamily="34" charset="0"/>
              <a:ea typeface="Source Sans Pro" panose="020B0503030403020204" pitchFamily="34" charset="0"/>
            </a:endParaRPr>
          </a:p>
          <a:p>
            <a:pPr algn="l">
              <a:lnSpc>
                <a:spcPct val="150000"/>
              </a:lnSpc>
            </a:pPr>
            <a:r>
              <a:rPr lang="en-US" sz="1600" b="0" i="0" dirty="0" err="1">
                <a:solidFill>
                  <a:srgbClr val="000000"/>
                </a:solidFill>
                <a:effectLst/>
                <a:latin typeface="Source Sans Pro" panose="020B0503030403020204" pitchFamily="34" charset="0"/>
                <a:ea typeface="Source Sans Pro" panose="020B0503030403020204" pitchFamily="34" charset="0"/>
              </a:rPr>
              <a:t>SmartMLS</a:t>
            </a:r>
            <a:r>
              <a:rPr lang="en-US" sz="1600" b="0" i="0" dirty="0">
                <a:solidFill>
                  <a:srgbClr val="000000"/>
                </a:solidFill>
                <a:effectLst/>
                <a:latin typeface="Source Sans Pro" panose="020B0503030403020204" pitchFamily="34" charset="0"/>
                <a:ea typeface="Source Sans Pro" panose="020B0503030403020204" pitchFamily="34" charset="0"/>
              </a:rPr>
              <a:t> will update the tax information on Active, UC-Continue to Show, Under Contract, Temp and Withdrawn listings as we receive the updated information from the Assessor’s offices. </a:t>
            </a:r>
            <a:r>
              <a:rPr lang="en-US" sz="1600" b="0" i="0" u="sng" dirty="0">
                <a:solidFill>
                  <a:srgbClr val="23527C"/>
                </a:solidFill>
                <a:effectLst/>
                <a:latin typeface="Source Sans Pro" panose="020B0503030403020204" pitchFamily="34" charset="0"/>
                <a:ea typeface="Source Sans Pro" panose="020B0503030403020204" pitchFamily="34" charset="0"/>
                <a:hlinkClick r:id="rId4"/>
              </a:rPr>
              <a:t>Click here</a:t>
            </a:r>
            <a:r>
              <a:rPr lang="en-US" sz="1600" b="0" i="0" dirty="0">
                <a:solidFill>
                  <a:srgbClr val="000000"/>
                </a:solidFill>
                <a:effectLst/>
                <a:latin typeface="Source Sans Pro" panose="020B0503030403020204" pitchFamily="34" charset="0"/>
                <a:ea typeface="Source Sans Pro" panose="020B0503030403020204" pitchFamily="34" charset="0"/>
              </a:rPr>
              <a:t> to see the full list.</a:t>
            </a:r>
          </a:p>
          <a:p>
            <a:pPr>
              <a:lnSpc>
                <a:spcPct val="150000"/>
              </a:lnSpc>
            </a:pPr>
            <a:r>
              <a:rPr lang="en-US" sz="1600" dirty="0">
                <a:solidFill>
                  <a:srgbClr val="000000"/>
                </a:solidFill>
                <a:latin typeface="Source Sans Pro" panose="020B0503030403020204" pitchFamily="34" charset="0"/>
                <a:ea typeface="Source Sans Pro" panose="020B0503030403020204" pitchFamily="34" charset="0"/>
              </a:rPr>
              <a:t>A listing will need to be updated manually if the property is new construction or one of the rare instances where we do not have a tax record for the parcel. </a:t>
            </a:r>
          </a:p>
          <a:p>
            <a:pPr lvl="1">
              <a:lnSpc>
                <a:spcPct val="150000"/>
              </a:lnSpc>
            </a:pPr>
            <a:r>
              <a:rPr lang="en-US" sz="1600" b="0" i="0" dirty="0">
                <a:solidFill>
                  <a:srgbClr val="000000"/>
                </a:solidFill>
                <a:effectLst/>
                <a:latin typeface="Source Sans Pro" panose="020B0503030403020204" pitchFamily="34" charset="0"/>
                <a:ea typeface="Source Sans Pro" panose="020B0503030403020204" pitchFamily="34" charset="0"/>
              </a:rPr>
              <a:t>You can update your listing using the My Listings Widget on the Matrix Dashboard. Simply select “My Listings Needing Tax Updates.” Please refer to the additional instructions found here: </a:t>
            </a:r>
            <a:r>
              <a:rPr lang="en-US" sz="1600" b="0" i="0" u="none" strike="noStrike" dirty="0">
                <a:solidFill>
                  <a:srgbClr val="337AB7"/>
                </a:solidFill>
                <a:effectLst/>
                <a:latin typeface="Source Sans Pro" panose="020B0503030403020204" pitchFamily="34" charset="0"/>
                <a:ea typeface="Source Sans Pro" panose="020B0503030403020204" pitchFamily="34" charset="0"/>
                <a:hlinkClick r:id="rId5"/>
              </a:rPr>
              <a:t>Updating the tax data on your own listings</a:t>
            </a:r>
            <a:endParaRPr lang="en-US" sz="1600" b="0" i="0" dirty="0">
              <a:solidFill>
                <a:srgbClr val="000000"/>
              </a:solidFill>
              <a:effectLst/>
              <a:latin typeface="Source Sans Pro" panose="020B0503030403020204" pitchFamily="34" charset="0"/>
              <a:ea typeface="Source Sans Pro" panose="020B0503030403020204" pitchFamily="34" charset="0"/>
            </a:endParaRPr>
          </a:p>
          <a:p>
            <a:pPr algn="l">
              <a:lnSpc>
                <a:spcPct val="150000"/>
              </a:lnSpc>
            </a:pPr>
            <a:r>
              <a:rPr lang="en-US" sz="1600" b="0" i="0" dirty="0">
                <a:solidFill>
                  <a:srgbClr val="000000"/>
                </a:solidFill>
                <a:effectLst/>
                <a:latin typeface="Source Sans Pro" panose="020B0503030403020204" pitchFamily="34" charset="0"/>
                <a:ea typeface="Source Sans Pro" panose="020B0503030403020204" pitchFamily="34" charset="0"/>
              </a:rPr>
              <a:t>If tax record data is incorrect or needs to be updated, please use the tax discrepancy link at either the top or the bottom of the </a:t>
            </a:r>
            <a:r>
              <a:rPr lang="en-US" sz="1600" b="1" i="0" dirty="0">
                <a:solidFill>
                  <a:srgbClr val="000000"/>
                </a:solidFill>
                <a:effectLst/>
                <a:latin typeface="Source Sans Pro" panose="020B0503030403020204" pitchFamily="34" charset="0"/>
                <a:ea typeface="Source Sans Pro" panose="020B0503030403020204" pitchFamily="34" charset="0"/>
              </a:rPr>
              <a:t>Full Tax display</a:t>
            </a:r>
            <a:r>
              <a:rPr lang="en-US" sz="1600" b="0" i="0" dirty="0">
                <a:solidFill>
                  <a:srgbClr val="000000"/>
                </a:solidFill>
                <a:effectLst/>
                <a:latin typeface="Source Sans Pro" panose="020B0503030403020204" pitchFamily="34" charset="0"/>
                <a:ea typeface="Source Sans Pro" panose="020B0503030403020204" pitchFamily="34" charset="0"/>
              </a:rPr>
              <a:t> to report the error. </a:t>
            </a:r>
            <a:r>
              <a:rPr lang="en-US" sz="1600" b="0" i="0" u="none" strike="noStrike" dirty="0">
                <a:solidFill>
                  <a:srgbClr val="337AB7"/>
                </a:solidFill>
                <a:effectLst/>
                <a:latin typeface="Source Sans Pro" panose="020B0503030403020204" pitchFamily="34" charset="0"/>
                <a:ea typeface="Source Sans Pro" panose="020B0503030403020204" pitchFamily="34" charset="0"/>
                <a:hlinkClick r:id="rId6"/>
              </a:rPr>
              <a:t>See the article linked here</a:t>
            </a:r>
            <a:r>
              <a:rPr lang="en-US" sz="1600" b="0" i="0" dirty="0">
                <a:solidFill>
                  <a:srgbClr val="000000"/>
                </a:solidFill>
                <a:effectLst/>
                <a:latin typeface="Source Sans Pro" panose="020B0503030403020204" pitchFamily="34" charset="0"/>
                <a:ea typeface="Source Sans Pro" panose="020B0503030403020204" pitchFamily="34" charset="0"/>
              </a:rPr>
              <a:t> for full instructions.</a:t>
            </a:r>
          </a:p>
          <a:p>
            <a:pPr algn="l">
              <a:lnSpc>
                <a:spcPct val="150000"/>
              </a:lnSpc>
            </a:pPr>
            <a:r>
              <a:rPr lang="en-US" sz="1600" b="0" i="0" dirty="0">
                <a:solidFill>
                  <a:srgbClr val="000000"/>
                </a:solidFill>
                <a:effectLst/>
                <a:latin typeface="Source Sans Pro" panose="020B0503030403020204" pitchFamily="34" charset="0"/>
                <a:ea typeface="Source Sans Pro" panose="020B0503030403020204" pitchFamily="34" charset="0"/>
              </a:rPr>
              <a:t>Email </a:t>
            </a:r>
            <a:r>
              <a:rPr lang="en-US" sz="1600" b="0" i="0" u="none" strike="noStrike" dirty="0">
                <a:solidFill>
                  <a:srgbClr val="337AB7"/>
                </a:solidFill>
                <a:effectLst/>
                <a:latin typeface="Source Sans Pro" panose="020B0503030403020204" pitchFamily="34" charset="0"/>
                <a:ea typeface="Source Sans Pro" panose="020B0503030403020204" pitchFamily="34" charset="0"/>
                <a:hlinkClick r:id="rId7"/>
              </a:rPr>
              <a:t>tax@smartmls.com</a:t>
            </a:r>
            <a:r>
              <a:rPr lang="en-US" sz="1600" b="0" i="0" dirty="0">
                <a:solidFill>
                  <a:srgbClr val="000000"/>
                </a:solidFill>
                <a:effectLst/>
                <a:latin typeface="Source Sans Pro" panose="020B0503030403020204" pitchFamily="34" charset="0"/>
                <a:ea typeface="Source Sans Pro" panose="020B0503030403020204" pitchFamily="34" charset="0"/>
              </a:rPr>
              <a:t> if you have any questions or issues.</a:t>
            </a:r>
          </a:p>
          <a:p>
            <a:pPr marL="0" indent="0" algn="ctr">
              <a:lnSpc>
                <a:spcPct val="150000"/>
              </a:lnSpc>
              <a:buNone/>
            </a:pPr>
            <a:endParaRPr lang="en-US" sz="1800" dirty="0">
              <a:solidFill>
                <a:srgbClr val="1D1C1D"/>
              </a:solidFill>
              <a:latin typeface="Source Sans Pro" panose="020B0503030403020204" pitchFamily="34" charset="0"/>
              <a:ea typeface="Source Sans Pro" panose="020B0503030403020204" pitchFamily="34" charset="0"/>
            </a:endParaRPr>
          </a:p>
        </p:txBody>
      </p:sp>
      <p:pic>
        <p:nvPicPr>
          <p:cNvPr id="10" name="Picture 9" descr="Icon&#10;&#10;Description automatically generated">
            <a:extLst>
              <a:ext uri="{FF2B5EF4-FFF2-40B4-BE49-F238E27FC236}">
                <a16:creationId xmlns:a16="http://schemas.microsoft.com/office/drawing/2014/main" id="{61433A31-A62A-BED0-4BD7-F03CF7037A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4226" y="6388992"/>
            <a:ext cx="2322892" cy="305995"/>
          </a:xfrm>
          <a:prstGeom prst="rect">
            <a:avLst/>
          </a:prstGeom>
        </p:spPr>
      </p:pic>
    </p:spTree>
    <p:extLst>
      <p:ext uri="{BB962C8B-B14F-4D97-AF65-F5344CB8AC3E}">
        <p14:creationId xmlns:p14="http://schemas.microsoft.com/office/powerpoint/2010/main" val="227401762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8F065E22-BBBC-A0CB-E883-2A3D6575B09B}"/>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F32A33-8C96-EE0D-3FA1-6620BFB08CAE}"/>
              </a:ext>
            </a:extLst>
          </p:cNvPr>
          <p:cNvSpPr>
            <a:spLocks noGrp="1"/>
          </p:cNvSpPr>
          <p:nvPr>
            <p:ph type="title"/>
          </p:nvPr>
        </p:nvSpPr>
        <p:spPr>
          <a:xfrm>
            <a:off x="719745" y="69276"/>
            <a:ext cx="10515600" cy="1325563"/>
          </a:xfrm>
        </p:spPr>
        <p:txBody>
          <a:bodyPr/>
          <a:lstStyle/>
          <a:p>
            <a:r>
              <a:rPr lang="en-US" b="1" dirty="0">
                <a:latin typeface="Source Sans Pro" panose="020B0503030403020204" pitchFamily="34" charset="0"/>
                <a:ea typeface="Source Sans Pro" panose="020B0503030403020204" pitchFamily="34" charset="0"/>
                <a:cs typeface="Times New Roman" panose="02020603050405020304" pitchFamily="18" charset="0"/>
              </a:rPr>
              <a:t>Need Help with Something Else? </a:t>
            </a:r>
          </a:p>
        </p:txBody>
      </p:sp>
      <p:sp>
        <p:nvSpPr>
          <p:cNvPr id="3" name="Content Placeholder 2">
            <a:extLst>
              <a:ext uri="{FF2B5EF4-FFF2-40B4-BE49-F238E27FC236}">
                <a16:creationId xmlns:a16="http://schemas.microsoft.com/office/drawing/2014/main" id="{F3E8CF7F-BA6F-2DC5-EE53-0E72BC6483B2}"/>
              </a:ext>
            </a:extLst>
          </p:cNvPr>
          <p:cNvSpPr>
            <a:spLocks noGrp="1"/>
          </p:cNvSpPr>
          <p:nvPr>
            <p:ph idx="1"/>
          </p:nvPr>
        </p:nvSpPr>
        <p:spPr>
          <a:xfrm>
            <a:off x="1371229" y="1368762"/>
            <a:ext cx="9772426" cy="4351338"/>
          </a:xfrm>
        </p:spPr>
        <p:txBody>
          <a:bodyPr>
            <a:noAutofit/>
          </a:bodyPr>
          <a:lstStyle/>
          <a:p>
            <a:r>
              <a:rPr lang="en-US" sz="2200" dirty="0">
                <a:latin typeface="Source Sans Pro" panose="020B0503030403020204" pitchFamily="34" charset="0"/>
                <a:ea typeface="Source Sans Pro" panose="020B0503030403020204" pitchFamily="34" charset="0"/>
                <a:cs typeface="Times New Roman" panose="02020603050405020304" pitchFamily="18" charset="0"/>
              </a:rPr>
              <a:t>Access our 24/7 </a:t>
            </a:r>
            <a:r>
              <a:rPr lang="en-US" sz="2200"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2200" dirty="0">
                <a:latin typeface="Source Sans Pro" panose="020B0503030403020204" pitchFamily="34" charset="0"/>
                <a:ea typeface="Source Sans Pro" panose="020B0503030403020204" pitchFamily="34" charset="0"/>
                <a:cs typeface="Times New Roman" panose="02020603050405020304" pitchFamily="18" charset="0"/>
                <a:hlinkClick r:id="rId3"/>
              </a:rPr>
              <a:t>HERE</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for answers to common questions. You can also utilize our chat feature by clicking this icon          located on the bottom right corner of the </a:t>
            </a:r>
            <a:r>
              <a:rPr lang="en-US" sz="2200"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screen.</a:t>
            </a:r>
          </a:p>
          <a:p>
            <a:pPr marL="0" indent="0">
              <a:buNone/>
            </a:pPr>
            <a:endParaRPr lang="en-US" sz="2200" dirty="0">
              <a:latin typeface="Source Sans Pro" panose="020B0503030403020204" pitchFamily="34" charset="0"/>
              <a:ea typeface="Source Sans Pro" panose="020B0503030403020204" pitchFamily="34" charset="0"/>
              <a:cs typeface="Times New Roman" panose="02020603050405020304" pitchFamily="18" charset="0"/>
            </a:endParaRPr>
          </a:p>
          <a:p>
            <a:r>
              <a:rPr lang="en-US" sz="2200" dirty="0">
                <a:latin typeface="Source Sans Pro" panose="020B0503030403020204" pitchFamily="34" charset="0"/>
                <a:ea typeface="Source Sans Pro" panose="020B0503030403020204" pitchFamily="34" charset="0"/>
                <a:cs typeface="Times New Roman" panose="02020603050405020304" pitchFamily="18" charset="0"/>
              </a:rPr>
              <a:t>Contact </a:t>
            </a:r>
            <a:r>
              <a:rPr lang="en-US" sz="2200" dirty="0" err="1">
                <a:latin typeface="Source Sans Pro" panose="020B0503030403020204" pitchFamily="34" charset="0"/>
                <a:ea typeface="Source Sans Pro" panose="020B0503030403020204" pitchFamily="34" charset="0"/>
                <a:cs typeface="Times New Roman" panose="02020603050405020304" pitchFamily="18" charset="0"/>
              </a:rPr>
              <a:t>SmartMLS</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with assistance on Compliance, Technical Support, or Membership Questions:</a:t>
            </a:r>
          </a:p>
          <a:p>
            <a:pPr lvl="3"/>
            <a:r>
              <a:rPr lang="en-US" sz="2200" b="1" dirty="0">
                <a:latin typeface="Source Sans Pro" panose="020B0503030403020204" pitchFamily="34" charset="0"/>
                <a:ea typeface="Source Sans Pro" panose="020B0503030403020204" pitchFamily="34" charset="0"/>
                <a:cs typeface="Times New Roman" panose="02020603050405020304" pitchFamily="18" charset="0"/>
              </a:rPr>
              <a:t>203-750-6000</a:t>
            </a:r>
          </a:p>
          <a:p>
            <a:pPr lvl="3"/>
            <a:r>
              <a:rPr lang="en-US" sz="2200" b="1" dirty="0">
                <a:latin typeface="Source Sans Pro" panose="020B0503030403020204" pitchFamily="34" charset="0"/>
                <a:ea typeface="Source Sans Pro" panose="020B0503030403020204" pitchFamily="34" charset="0"/>
                <a:cs typeface="Times New Roman" panose="02020603050405020304" pitchFamily="18" charset="0"/>
              </a:rPr>
              <a:t>Support@Smartmls.com</a:t>
            </a:r>
          </a:p>
          <a:p>
            <a:pPr lvl="3"/>
            <a:endParaRPr lang="en-US" sz="2200" dirty="0">
              <a:latin typeface="Source Sans Pro" panose="020B0503030403020204" pitchFamily="34" charset="0"/>
              <a:ea typeface="Source Sans Pro" panose="020B0503030403020204" pitchFamily="34" charset="0"/>
              <a:cs typeface="Times New Roman" panose="02020603050405020304" pitchFamily="18" charset="0"/>
            </a:endParaRPr>
          </a:p>
          <a:p>
            <a:r>
              <a:rPr lang="en-US" sz="2200" dirty="0">
                <a:latin typeface="Source Sans Pro" panose="020B0503030403020204" pitchFamily="34" charset="0"/>
                <a:ea typeface="Source Sans Pro" panose="020B0503030403020204" pitchFamily="34" charset="0"/>
                <a:cs typeface="Times New Roman" panose="02020603050405020304" pitchFamily="18" charset="0"/>
              </a:rPr>
              <a:t>Hours of Operation:</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Monday - Thursday 8:30am-7:00pm</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Friday – 8:30am – 6:00pm</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Weekends – 9:00am – 3:00pm</a:t>
            </a:r>
          </a:p>
        </p:txBody>
      </p:sp>
      <p:pic>
        <p:nvPicPr>
          <p:cNvPr id="9" name="Picture 8" descr="Qr code&#10;&#10;Description automatically generated with medium confidence">
            <a:extLst>
              <a:ext uri="{FF2B5EF4-FFF2-40B4-BE49-F238E27FC236}">
                <a16:creationId xmlns:a16="http://schemas.microsoft.com/office/drawing/2014/main" id="{D6F38821-2E5E-F5A6-0268-92C4838FCAFE}"/>
              </a:ext>
            </a:extLst>
          </p:cNvPr>
          <p:cNvPicPr>
            <a:picLocks noChangeAspect="1"/>
          </p:cNvPicPr>
          <p:nvPr/>
        </p:nvPicPr>
        <p:blipFill rotWithShape="1">
          <a:blip r:embed="rId4">
            <a:extLst>
              <a:ext uri="{28A0092B-C50C-407E-A947-70E740481C1C}">
                <a14:useLocalDpi xmlns:a14="http://schemas.microsoft.com/office/drawing/2010/main" val="0"/>
              </a:ext>
            </a:extLst>
          </a:blip>
          <a:srcRect l="27582" t="14712" r="33534" b="55862"/>
          <a:stretch/>
        </p:blipFill>
        <p:spPr>
          <a:xfrm>
            <a:off x="9324023" y="4270993"/>
            <a:ext cx="1687491" cy="1653052"/>
          </a:xfrm>
          <a:prstGeom prst="rect">
            <a:avLst/>
          </a:prstGeom>
        </p:spPr>
      </p:pic>
      <p:sp>
        <p:nvSpPr>
          <p:cNvPr id="7" name="TextBox 6">
            <a:extLst>
              <a:ext uri="{FF2B5EF4-FFF2-40B4-BE49-F238E27FC236}">
                <a16:creationId xmlns:a16="http://schemas.microsoft.com/office/drawing/2014/main" id="{82D584A9-A93F-C876-0E0F-CDF6B9EAB560}"/>
              </a:ext>
            </a:extLst>
          </p:cNvPr>
          <p:cNvSpPr txBox="1"/>
          <p:nvPr/>
        </p:nvSpPr>
        <p:spPr>
          <a:xfrm>
            <a:off x="65255" y="6410325"/>
            <a:ext cx="571500" cy="369332"/>
          </a:xfrm>
          <a:prstGeom prst="rect">
            <a:avLst/>
          </a:prstGeom>
          <a:noFill/>
        </p:spPr>
        <p:txBody>
          <a:bodyPr wrap="square" rtlCol="0">
            <a:spAutoFit/>
          </a:bodyPr>
          <a:lstStyle/>
          <a:p>
            <a:pPr algn="ctr"/>
            <a:r>
              <a:rPr lang="en-US" dirty="0"/>
              <a:t>12</a:t>
            </a:r>
          </a:p>
        </p:txBody>
      </p:sp>
      <p:pic>
        <p:nvPicPr>
          <p:cNvPr id="10" name="Picture 9" descr="A picture containing icon&#10;&#10;Description automatically generated">
            <a:extLst>
              <a:ext uri="{FF2B5EF4-FFF2-40B4-BE49-F238E27FC236}">
                <a16:creationId xmlns:a16="http://schemas.microsoft.com/office/drawing/2014/main" id="{351C7CEA-F60E-0C39-9CA5-738CC1ED2B22}"/>
              </a:ext>
            </a:extLst>
          </p:cNvPr>
          <p:cNvPicPr>
            <a:picLocks noChangeAspect="1"/>
          </p:cNvPicPr>
          <p:nvPr/>
        </p:nvPicPr>
        <p:blipFill rotWithShape="1">
          <a:blip r:embed="rId5">
            <a:extLst>
              <a:ext uri="{28A0092B-C50C-407E-A947-70E740481C1C}">
                <a14:useLocalDpi xmlns:a14="http://schemas.microsoft.com/office/drawing/2010/main" val="0"/>
              </a:ext>
            </a:extLst>
          </a:blip>
          <a:srcRect l="27123" t="33725" r="26580" b="34745"/>
          <a:stretch/>
        </p:blipFill>
        <p:spPr>
          <a:xfrm>
            <a:off x="10671625" y="69276"/>
            <a:ext cx="1248731" cy="1100854"/>
          </a:xfrm>
          <a:prstGeom prst="rect">
            <a:avLst/>
          </a:prstGeom>
        </p:spPr>
      </p:pic>
      <p:pic>
        <p:nvPicPr>
          <p:cNvPr id="6" name="Picture 5">
            <a:extLst>
              <a:ext uri="{FF2B5EF4-FFF2-40B4-BE49-F238E27FC236}">
                <a16:creationId xmlns:a16="http://schemas.microsoft.com/office/drawing/2014/main" id="{5CFBB9D0-9CA0-6037-D2DF-B2D33C1AB3BF}"/>
              </a:ext>
            </a:extLst>
          </p:cNvPr>
          <p:cNvPicPr>
            <a:picLocks noChangeAspect="1"/>
          </p:cNvPicPr>
          <p:nvPr/>
        </p:nvPicPr>
        <p:blipFill>
          <a:blip r:embed="rId6"/>
          <a:stretch>
            <a:fillRect/>
          </a:stretch>
        </p:blipFill>
        <p:spPr>
          <a:xfrm>
            <a:off x="7807576" y="6200554"/>
            <a:ext cx="4112780" cy="419541"/>
          </a:xfrm>
          <a:prstGeom prst="rect">
            <a:avLst/>
          </a:prstGeom>
        </p:spPr>
      </p:pic>
      <p:pic>
        <p:nvPicPr>
          <p:cNvPr id="15" name="Picture 14">
            <a:extLst>
              <a:ext uri="{FF2B5EF4-FFF2-40B4-BE49-F238E27FC236}">
                <a16:creationId xmlns:a16="http://schemas.microsoft.com/office/drawing/2014/main" id="{F89F9784-31CD-EAAF-CF38-42826F9ACEF9}"/>
              </a:ext>
            </a:extLst>
          </p:cNvPr>
          <p:cNvPicPr>
            <a:picLocks noChangeAspect="1"/>
          </p:cNvPicPr>
          <p:nvPr/>
        </p:nvPicPr>
        <p:blipFill>
          <a:blip r:embed="rId7"/>
          <a:stretch>
            <a:fillRect/>
          </a:stretch>
        </p:blipFill>
        <p:spPr>
          <a:xfrm>
            <a:off x="7278497" y="1682650"/>
            <a:ext cx="416724" cy="403902"/>
          </a:xfrm>
          <a:prstGeom prst="rect">
            <a:avLst/>
          </a:prstGeom>
        </p:spPr>
      </p:pic>
    </p:spTree>
    <p:extLst>
      <p:ext uri="{BB962C8B-B14F-4D97-AF65-F5344CB8AC3E}">
        <p14:creationId xmlns:p14="http://schemas.microsoft.com/office/powerpoint/2010/main" val="261537607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5B6644-CC94-42BD-6C23-16B5C76A24A1}"/>
              </a:ext>
            </a:extLst>
          </p:cNvPr>
          <p:cNvSpPr/>
          <p:nvPr/>
        </p:nvSpPr>
        <p:spPr>
          <a:xfrm>
            <a:off x="5985284" y="0"/>
            <a:ext cx="6217226" cy="6858000"/>
          </a:xfrm>
          <a:prstGeom prst="rect">
            <a:avLst/>
          </a:prstGeom>
          <a:solidFill>
            <a:schemeClr val="bg1">
              <a:lumMod val="85000"/>
              <a:alpha val="65000"/>
            </a:scheme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E86D01-EE7E-8B14-3F6A-AFED8D5D0556}"/>
              </a:ext>
            </a:extLst>
          </p:cNvPr>
          <p:cNvSpPr>
            <a:spLocks noGrp="1"/>
          </p:cNvSpPr>
          <p:nvPr>
            <p:ph type="ctrTitle"/>
          </p:nvPr>
        </p:nvSpPr>
        <p:spPr>
          <a:xfrm rot="16200000">
            <a:off x="-2142861" y="2805322"/>
            <a:ext cx="5892994" cy="1075481"/>
          </a:xfrm>
        </p:spPr>
        <p:txBody>
          <a:bodyPr>
            <a:normAutofit/>
          </a:bodyPr>
          <a:lstStyle/>
          <a:p>
            <a:r>
              <a:rPr lang="en-US" sz="4800" b="1" dirty="0">
                <a:latin typeface="Source Sans Pro" panose="020B0503030403020204" pitchFamily="34" charset="0"/>
                <a:ea typeface="Source Sans Pro" panose="020B0503030403020204" pitchFamily="34" charset="0"/>
                <a:cs typeface="Times New Roman" panose="02020603050405020304" pitchFamily="18" charset="0"/>
              </a:rPr>
              <a:t>Table of Contents</a:t>
            </a:r>
          </a:p>
        </p:txBody>
      </p:sp>
      <p:cxnSp>
        <p:nvCxnSpPr>
          <p:cNvPr id="5" name="Straight Connector 4">
            <a:extLst>
              <a:ext uri="{FF2B5EF4-FFF2-40B4-BE49-F238E27FC236}">
                <a16:creationId xmlns:a16="http://schemas.microsoft.com/office/drawing/2014/main" id="{4262A121-1AF5-9886-58F1-6E5F7D152A27}"/>
              </a:ext>
            </a:extLst>
          </p:cNvPr>
          <p:cNvCxnSpPr>
            <a:cxnSpLocks/>
          </p:cNvCxnSpPr>
          <p:nvPr/>
        </p:nvCxnSpPr>
        <p:spPr>
          <a:xfrm>
            <a:off x="1772222" y="0"/>
            <a:ext cx="0" cy="5674415"/>
          </a:xfrm>
          <a:prstGeom prst="line">
            <a:avLst/>
          </a:prstGeom>
          <a:ln w="76200" cmpd="sng">
            <a:solidFill>
              <a:srgbClr val="244C5A"/>
            </a:solidFill>
          </a:ln>
        </p:spPr>
        <p:style>
          <a:lnRef idx="3">
            <a:schemeClr val="accent6"/>
          </a:lnRef>
          <a:fillRef idx="0">
            <a:schemeClr val="accent6"/>
          </a:fillRef>
          <a:effectRef idx="2">
            <a:schemeClr val="accent6"/>
          </a:effectRef>
          <a:fontRef idx="minor">
            <a:schemeClr val="tx1"/>
          </a:fontRef>
        </p:style>
      </p:cxnSp>
      <p:sp>
        <p:nvSpPr>
          <p:cNvPr id="41" name="TextBox 40">
            <a:extLst>
              <a:ext uri="{FF2B5EF4-FFF2-40B4-BE49-F238E27FC236}">
                <a16:creationId xmlns:a16="http://schemas.microsoft.com/office/drawing/2014/main" id="{EF678B35-4257-3978-AC9B-6FE2F05F77FD}"/>
              </a:ext>
            </a:extLst>
          </p:cNvPr>
          <p:cNvSpPr txBox="1"/>
          <p:nvPr/>
        </p:nvSpPr>
        <p:spPr>
          <a:xfrm>
            <a:off x="6096000" y="1804175"/>
            <a:ext cx="5996787" cy="1723549"/>
          </a:xfrm>
          <a:prstGeom prst="rect">
            <a:avLst/>
          </a:prstGeom>
          <a:noFill/>
        </p:spPr>
        <p:txBody>
          <a:bodyPr wrap="square" rtlCol="0">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Market Statistics – June 2023</a:t>
            </a:r>
            <a:endParaRPr lang="en-US" dirty="0">
              <a:latin typeface="Source Sans Pro" panose="020B0503030403020204" pitchFamily="34" charset="0"/>
              <a:ea typeface="Source Sans Pro" panose="020B0503030403020204" pitchFamily="34" charset="0"/>
              <a:cs typeface="Times New Roman" panose="02020603050405020304" pitchFamily="18" charset="0"/>
            </a:endParaRPr>
          </a:p>
          <a:p>
            <a:pPr lvl="1" algn="l">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1600" dirty="0">
                <a:latin typeface="Source Sans Pro" panose="020B0503030403020204" pitchFamily="34" charset="0"/>
                <a:ea typeface="Source Sans Pro" panose="020B0503030403020204" pitchFamily="34" charset="0"/>
                <a:cs typeface="Times New Roman" panose="02020603050405020304" pitchFamily="18" charset="0"/>
              </a:rPr>
              <a:t>Residential Overview</a:t>
            </a:r>
          </a:p>
          <a:p>
            <a:pPr lvl="1" algn="l">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cs typeface="Times New Roman" panose="02020603050405020304" pitchFamily="18" charset="0"/>
              </a:rPr>
              <a:t>     Local Market Updates – By County</a:t>
            </a:r>
          </a:p>
          <a:p>
            <a:pPr lvl="2">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cs typeface="Times New Roman" panose="02020603050405020304" pitchFamily="18" charset="0"/>
              </a:rPr>
              <a:t>     Single – Family</a:t>
            </a:r>
          </a:p>
          <a:p>
            <a:pPr lvl="2">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cs typeface="Times New Roman" panose="02020603050405020304" pitchFamily="18" charset="0"/>
              </a:rPr>
              <a:t>     Townhouse/ Condos </a:t>
            </a:r>
          </a:p>
          <a:p>
            <a:pPr lvl="2">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      Rental Report – By County</a:t>
            </a:r>
            <a:endParaRPr lang="en-US" sz="1600" dirty="0">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D376BE2-F721-1E45-4F16-1D514D6B23DC}"/>
              </a:ext>
            </a:extLst>
          </p:cNvPr>
          <p:cNvSpPr txBox="1"/>
          <p:nvPr/>
        </p:nvSpPr>
        <p:spPr>
          <a:xfrm>
            <a:off x="6281034" y="3725553"/>
            <a:ext cx="5606769" cy="954107"/>
          </a:xfrm>
          <a:prstGeom prst="rect">
            <a:avLst/>
          </a:prstGeom>
          <a:noFill/>
        </p:spPr>
        <p:txBody>
          <a:bodyPr wrap="square" rtlCol="0">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Compliance</a:t>
            </a:r>
          </a:p>
          <a:p>
            <a:pPr marL="800100" lvl="1" indent="-34290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cs typeface="Times New Roman" panose="02020603050405020304" pitchFamily="18" charset="0"/>
              </a:rPr>
              <a:t>Fraud Alerts</a:t>
            </a:r>
          </a:p>
          <a:p>
            <a:pPr marL="800100" lvl="1" indent="-34290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cs typeface="Times New Roman" panose="02020603050405020304" pitchFamily="18" charset="0"/>
              </a:rPr>
              <a:t>2023 - 2024 Tax Updates</a:t>
            </a:r>
          </a:p>
        </p:txBody>
      </p:sp>
      <p:sp>
        <p:nvSpPr>
          <p:cNvPr id="43" name="TextBox 42">
            <a:extLst>
              <a:ext uri="{FF2B5EF4-FFF2-40B4-BE49-F238E27FC236}">
                <a16:creationId xmlns:a16="http://schemas.microsoft.com/office/drawing/2014/main" id="{658076E8-5150-AF94-99C1-DC4465644647}"/>
              </a:ext>
            </a:extLst>
          </p:cNvPr>
          <p:cNvSpPr txBox="1"/>
          <p:nvPr/>
        </p:nvSpPr>
        <p:spPr>
          <a:xfrm>
            <a:off x="6281034" y="5046901"/>
            <a:ext cx="5606769" cy="954107"/>
          </a:xfrm>
          <a:prstGeom prst="rect">
            <a:avLst/>
          </a:prstGeom>
          <a:noFill/>
        </p:spPr>
        <p:txBody>
          <a:bodyPr wrap="square" rtlCol="0">
            <a:spAutoFit/>
          </a:bodyPr>
          <a:lstStyle/>
          <a:p>
            <a:pPr algn="l"/>
            <a:r>
              <a:rPr lang="en-US" sz="2400" b="1" i="0" dirty="0" err="1">
                <a:effectLst/>
                <a:latin typeface="Source Sans Pro" panose="020B0503030403020204" pitchFamily="34" charset="0"/>
                <a:ea typeface="Source Sans Pro" panose="020B0503030403020204" pitchFamily="34" charset="0"/>
                <a:cs typeface="Times New Roman" panose="02020603050405020304" pitchFamily="18" charset="0"/>
              </a:rPr>
              <a:t>Smart</a:t>
            </a:r>
            <a:r>
              <a:rPr lang="en-US" sz="2400" b="1" dirty="0" err="1">
                <a:latin typeface="Source Sans Pro" panose="020B0503030403020204" pitchFamily="34" charset="0"/>
                <a:ea typeface="Source Sans Pro" panose="020B0503030403020204" pitchFamily="34" charset="0"/>
                <a:cs typeface="Times New Roman" panose="02020603050405020304" pitchFamily="18" charset="0"/>
              </a:rPr>
              <a:t>MLS</a:t>
            </a:r>
            <a:r>
              <a:rPr lang="en-US" sz="2400" b="1" dirty="0">
                <a:latin typeface="Source Sans Pro" panose="020B0503030403020204" pitchFamily="34" charset="0"/>
                <a:ea typeface="Source Sans Pro" panose="020B0503030403020204" pitchFamily="34" charset="0"/>
                <a:cs typeface="Times New Roman" panose="02020603050405020304" pitchFamily="18" charset="0"/>
              </a:rPr>
              <a:t> Updates and Resources</a:t>
            </a:r>
          </a:p>
          <a:p>
            <a:pPr marL="742950" lvl="1" indent="-285750">
              <a:buFont typeface="Arial" panose="020B0604020202020204" pitchFamily="34" charset="0"/>
              <a:buChar char="•"/>
            </a:pPr>
            <a:r>
              <a:rPr lang="en-US" sz="1600"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sz="1600" dirty="0">
                <a:latin typeface="Source Sans Pro" panose="020B0503030403020204" pitchFamily="34" charset="0"/>
                <a:ea typeface="Source Sans Pro" panose="020B0503030403020204" pitchFamily="34" charset="0"/>
                <a:cs typeface="Times New Roman" panose="02020603050405020304" pitchFamily="18" charset="0"/>
              </a:rPr>
              <a:t> Access</a:t>
            </a:r>
          </a:p>
          <a:p>
            <a:pPr marL="742950" lvl="1"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cs typeface="Times New Roman" panose="02020603050405020304" pitchFamily="18" charset="0"/>
              </a:rPr>
              <a:t>Hours of Operation</a:t>
            </a:r>
          </a:p>
        </p:txBody>
      </p:sp>
      <p:grpSp>
        <p:nvGrpSpPr>
          <p:cNvPr id="38" name="Group 37">
            <a:extLst>
              <a:ext uri="{FF2B5EF4-FFF2-40B4-BE49-F238E27FC236}">
                <a16:creationId xmlns:a16="http://schemas.microsoft.com/office/drawing/2014/main" id="{D14069EF-8615-3185-33BE-F527C56D4409}"/>
              </a:ext>
            </a:extLst>
          </p:cNvPr>
          <p:cNvGrpSpPr/>
          <p:nvPr/>
        </p:nvGrpSpPr>
        <p:grpSpPr>
          <a:xfrm>
            <a:off x="4348645" y="1853749"/>
            <a:ext cx="891113" cy="887139"/>
            <a:chOff x="4460489" y="550390"/>
            <a:chExt cx="1416199" cy="1451056"/>
          </a:xfrm>
        </p:grpSpPr>
        <p:grpSp>
          <p:nvGrpSpPr>
            <p:cNvPr id="19" name="Group 18">
              <a:extLst>
                <a:ext uri="{FF2B5EF4-FFF2-40B4-BE49-F238E27FC236}">
                  <a16:creationId xmlns:a16="http://schemas.microsoft.com/office/drawing/2014/main" id="{31B70768-7C46-1498-CD5C-F82A51A9EAF8}"/>
                </a:ext>
              </a:extLst>
            </p:cNvPr>
            <p:cNvGrpSpPr/>
            <p:nvPr/>
          </p:nvGrpSpPr>
          <p:grpSpPr>
            <a:xfrm>
              <a:off x="4460489" y="550390"/>
              <a:ext cx="1416199" cy="1451056"/>
              <a:chOff x="4460489" y="550390"/>
              <a:chExt cx="1416199" cy="1451056"/>
            </a:xfrm>
          </p:grpSpPr>
          <p:sp>
            <p:nvSpPr>
              <p:cNvPr id="18" name="Rectangle 17">
                <a:extLst>
                  <a:ext uri="{FF2B5EF4-FFF2-40B4-BE49-F238E27FC236}">
                    <a16:creationId xmlns:a16="http://schemas.microsoft.com/office/drawing/2014/main" id="{B48548C3-56EB-4A51-4B46-0A44EC5DB1EE}"/>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959C256-AFF5-2C5E-8DD6-B695CE07A6E6}"/>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descr="Company name&#10;&#10;Description automatically generated with medium confidence">
              <a:extLst>
                <a:ext uri="{FF2B5EF4-FFF2-40B4-BE49-F238E27FC236}">
                  <a16:creationId xmlns:a16="http://schemas.microsoft.com/office/drawing/2014/main" id="{02494328-544A-13D9-B332-680766B003BA}"/>
                </a:ext>
              </a:extLst>
            </p:cNvPr>
            <p:cNvPicPr>
              <a:picLocks noChangeAspect="1"/>
            </p:cNvPicPr>
            <p:nvPr/>
          </p:nvPicPr>
          <p:blipFill rotWithShape="1">
            <a:blip r:embed="rId2">
              <a:extLst>
                <a:ext uri="{28A0092B-C50C-407E-A947-70E740481C1C}">
                  <a14:useLocalDpi xmlns:a14="http://schemas.microsoft.com/office/drawing/2010/main" val="0"/>
                </a:ext>
              </a:extLst>
            </a:blip>
            <a:srcRect l="24002" t="16098" r="29269" b="46015"/>
            <a:stretch/>
          </p:blipFill>
          <p:spPr>
            <a:xfrm>
              <a:off x="4706002" y="934298"/>
              <a:ext cx="945604" cy="992458"/>
            </a:xfrm>
            <a:prstGeom prst="rect">
              <a:avLst/>
            </a:prstGeom>
          </p:spPr>
        </p:pic>
      </p:grpSp>
      <p:sp>
        <p:nvSpPr>
          <p:cNvPr id="44" name="Rectangle 43">
            <a:extLst>
              <a:ext uri="{FF2B5EF4-FFF2-40B4-BE49-F238E27FC236}">
                <a16:creationId xmlns:a16="http://schemas.microsoft.com/office/drawing/2014/main" id="{4A316575-0CFC-2E10-F5A0-28D079040C49}"/>
              </a:ext>
            </a:extLst>
          </p:cNvPr>
          <p:cNvSpPr/>
          <p:nvPr/>
        </p:nvSpPr>
        <p:spPr>
          <a:xfrm>
            <a:off x="3211574" y="2136568"/>
            <a:ext cx="716556" cy="387833"/>
          </a:xfrm>
          <a:prstGeom prst="rect">
            <a:avLst/>
          </a:prstGeom>
          <a:gradFill flip="none" rotWithShape="1">
            <a:gsLst>
              <a:gs pos="0">
                <a:srgbClr val="009CDE">
                  <a:tint val="66000"/>
                  <a:satMod val="160000"/>
                  <a:alpha val="0"/>
                </a:srgbClr>
              </a:gs>
              <a:gs pos="50000">
                <a:srgbClr val="009CDE">
                  <a:tint val="44500"/>
                  <a:satMod val="160000"/>
                </a:srgbClr>
              </a:gs>
              <a:gs pos="100000">
                <a:srgbClr val="009CDE">
                  <a:tint val="23500"/>
                  <a:satMod val="160000"/>
                </a:srgbClr>
              </a:gs>
            </a:gsLst>
            <a:lin ang="5400000" scaled="1"/>
            <a:tileRect/>
          </a:gradFill>
          <a:ln>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798DFB94-3EA3-CAAD-61A1-BEBD82C0E745}"/>
              </a:ext>
            </a:extLst>
          </p:cNvPr>
          <p:cNvGrpSpPr/>
          <p:nvPr/>
        </p:nvGrpSpPr>
        <p:grpSpPr>
          <a:xfrm>
            <a:off x="4343554" y="3543911"/>
            <a:ext cx="930482" cy="887139"/>
            <a:chOff x="4460487" y="2703472"/>
            <a:chExt cx="1416199" cy="1451056"/>
          </a:xfrm>
        </p:grpSpPr>
        <p:grpSp>
          <p:nvGrpSpPr>
            <p:cNvPr id="20" name="Group 19">
              <a:extLst>
                <a:ext uri="{FF2B5EF4-FFF2-40B4-BE49-F238E27FC236}">
                  <a16:creationId xmlns:a16="http://schemas.microsoft.com/office/drawing/2014/main" id="{C6850AD5-DE3E-2B69-1ACD-5DF7AED04536}"/>
                </a:ext>
              </a:extLst>
            </p:cNvPr>
            <p:cNvGrpSpPr/>
            <p:nvPr/>
          </p:nvGrpSpPr>
          <p:grpSpPr>
            <a:xfrm>
              <a:off x="4460487" y="2703472"/>
              <a:ext cx="1416199" cy="1451056"/>
              <a:chOff x="4460489" y="550390"/>
              <a:chExt cx="1416199" cy="1451056"/>
            </a:xfrm>
          </p:grpSpPr>
          <p:sp>
            <p:nvSpPr>
              <p:cNvPr id="21" name="Rectangle 20">
                <a:extLst>
                  <a:ext uri="{FF2B5EF4-FFF2-40B4-BE49-F238E27FC236}">
                    <a16:creationId xmlns:a16="http://schemas.microsoft.com/office/drawing/2014/main" id="{7EE059BE-95EC-42F0-A2D0-C09887EE239B}"/>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C3E13CA-D25B-D9C7-6308-FE429ECA006A}"/>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descr="Icon&#10;&#10;Description automatically generated">
              <a:extLst>
                <a:ext uri="{FF2B5EF4-FFF2-40B4-BE49-F238E27FC236}">
                  <a16:creationId xmlns:a16="http://schemas.microsoft.com/office/drawing/2014/main" id="{1F8FB2AD-9792-481E-952F-0C263D6C14B3}"/>
                </a:ext>
              </a:extLst>
            </p:cNvPr>
            <p:cNvPicPr>
              <a:picLocks noChangeAspect="1"/>
            </p:cNvPicPr>
            <p:nvPr/>
          </p:nvPicPr>
          <p:blipFill rotWithShape="1">
            <a:blip r:embed="rId3">
              <a:extLst>
                <a:ext uri="{28A0092B-C50C-407E-A947-70E740481C1C}">
                  <a14:useLocalDpi xmlns:a14="http://schemas.microsoft.com/office/drawing/2010/main" val="0"/>
                </a:ext>
              </a:extLst>
            </a:blip>
            <a:srcRect l="22234" t="30856" r="18146" b="31591"/>
            <a:stretch/>
          </p:blipFill>
          <p:spPr>
            <a:xfrm>
              <a:off x="4625003" y="3154055"/>
              <a:ext cx="1086413" cy="885823"/>
            </a:xfrm>
            <a:prstGeom prst="rect">
              <a:avLst/>
            </a:prstGeom>
          </p:spPr>
        </p:pic>
      </p:grpSp>
      <p:grpSp>
        <p:nvGrpSpPr>
          <p:cNvPr id="40" name="Group 39">
            <a:extLst>
              <a:ext uri="{FF2B5EF4-FFF2-40B4-BE49-F238E27FC236}">
                <a16:creationId xmlns:a16="http://schemas.microsoft.com/office/drawing/2014/main" id="{F57FBC8D-77DD-036C-8520-584397F89BF9}"/>
              </a:ext>
            </a:extLst>
          </p:cNvPr>
          <p:cNvGrpSpPr/>
          <p:nvPr/>
        </p:nvGrpSpPr>
        <p:grpSpPr>
          <a:xfrm>
            <a:off x="4343554" y="5046901"/>
            <a:ext cx="936538" cy="887139"/>
            <a:chOff x="4517186" y="4856554"/>
            <a:chExt cx="1416199" cy="1451056"/>
          </a:xfrm>
        </p:grpSpPr>
        <p:grpSp>
          <p:nvGrpSpPr>
            <p:cNvPr id="24" name="Group 23">
              <a:extLst>
                <a:ext uri="{FF2B5EF4-FFF2-40B4-BE49-F238E27FC236}">
                  <a16:creationId xmlns:a16="http://schemas.microsoft.com/office/drawing/2014/main" id="{5E10410F-9F42-F29E-1B05-6A6AC905BFAB}"/>
                </a:ext>
              </a:extLst>
            </p:cNvPr>
            <p:cNvGrpSpPr/>
            <p:nvPr/>
          </p:nvGrpSpPr>
          <p:grpSpPr>
            <a:xfrm>
              <a:off x="4517186" y="4856554"/>
              <a:ext cx="1416199" cy="1451056"/>
              <a:chOff x="4460489" y="550390"/>
              <a:chExt cx="1416199" cy="1451056"/>
            </a:xfrm>
          </p:grpSpPr>
          <p:sp>
            <p:nvSpPr>
              <p:cNvPr id="25" name="Rectangle 24">
                <a:extLst>
                  <a:ext uri="{FF2B5EF4-FFF2-40B4-BE49-F238E27FC236}">
                    <a16:creationId xmlns:a16="http://schemas.microsoft.com/office/drawing/2014/main" id="{6B1E5729-F989-985A-99AC-D4B94980A5F3}"/>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BC46EC-0433-5BE4-A765-1281546EFE23}"/>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descr="Icon&#10;&#10;Description automatically generated">
              <a:extLst>
                <a:ext uri="{FF2B5EF4-FFF2-40B4-BE49-F238E27FC236}">
                  <a16:creationId xmlns:a16="http://schemas.microsoft.com/office/drawing/2014/main" id="{1C0ADAE6-3D24-40A9-E1BE-7D86D212A0AC}"/>
                </a:ext>
              </a:extLst>
            </p:cNvPr>
            <p:cNvPicPr>
              <a:picLocks noChangeAspect="1"/>
            </p:cNvPicPr>
            <p:nvPr/>
          </p:nvPicPr>
          <p:blipFill rotWithShape="1">
            <a:blip r:embed="rId4">
              <a:extLst>
                <a:ext uri="{28A0092B-C50C-407E-A947-70E740481C1C}">
                  <a14:useLocalDpi xmlns:a14="http://schemas.microsoft.com/office/drawing/2010/main" val="0"/>
                </a:ext>
              </a:extLst>
            </a:blip>
            <a:srcRect l="25233" t="29184" r="17094" b="36260"/>
            <a:stretch/>
          </p:blipFill>
          <p:spPr>
            <a:xfrm>
              <a:off x="4702135" y="5315152"/>
              <a:ext cx="1066732" cy="827370"/>
            </a:xfrm>
            <a:prstGeom prst="rect">
              <a:avLst/>
            </a:prstGeom>
          </p:spPr>
        </p:pic>
      </p:grpSp>
      <p:pic>
        <p:nvPicPr>
          <p:cNvPr id="48" name="Picture 47" descr="Icon&#10;&#10;Description automatically generated">
            <a:extLst>
              <a:ext uri="{FF2B5EF4-FFF2-40B4-BE49-F238E27FC236}">
                <a16:creationId xmlns:a16="http://schemas.microsoft.com/office/drawing/2014/main" id="{40AA8626-B334-1F88-7E7E-13E5CAC09E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9367" y="6289558"/>
            <a:ext cx="3086868" cy="406634"/>
          </a:xfrm>
          <a:prstGeom prst="rect">
            <a:avLst/>
          </a:prstGeom>
        </p:spPr>
      </p:pic>
      <p:sp>
        <p:nvSpPr>
          <p:cNvPr id="49" name="Freeform 4">
            <a:extLst>
              <a:ext uri="{FF2B5EF4-FFF2-40B4-BE49-F238E27FC236}">
                <a16:creationId xmlns:a16="http://schemas.microsoft.com/office/drawing/2014/main" id="{18067EE1-D44E-0685-EEE7-DBF536CE1E30}"/>
              </a:ext>
            </a:extLst>
          </p:cNvPr>
          <p:cNvSpPr>
            <a:spLocks noEditPoints="1"/>
          </p:cNvSpPr>
          <p:nvPr/>
        </p:nvSpPr>
        <p:spPr bwMode="auto">
          <a:xfrm>
            <a:off x="744896" y="279986"/>
            <a:ext cx="273428" cy="233157"/>
          </a:xfrm>
          <a:custGeom>
            <a:avLst/>
            <a:gdLst>
              <a:gd name="T0" fmla="*/ 725 w 765"/>
              <a:gd name="T1" fmla="*/ 514 h 666"/>
              <a:gd name="T2" fmla="*/ 242 w 765"/>
              <a:gd name="T3" fmla="*/ 514 h 666"/>
              <a:gd name="T4" fmla="*/ 202 w 765"/>
              <a:gd name="T5" fmla="*/ 555 h 666"/>
              <a:gd name="T6" fmla="*/ 202 w 765"/>
              <a:gd name="T7" fmla="*/ 595 h 666"/>
              <a:gd name="T8" fmla="*/ 242 w 765"/>
              <a:gd name="T9" fmla="*/ 635 h 666"/>
              <a:gd name="T10" fmla="*/ 725 w 765"/>
              <a:gd name="T11" fmla="*/ 635 h 666"/>
              <a:gd name="T12" fmla="*/ 765 w 765"/>
              <a:gd name="T13" fmla="*/ 595 h 666"/>
              <a:gd name="T14" fmla="*/ 765 w 765"/>
              <a:gd name="T15" fmla="*/ 555 h 666"/>
              <a:gd name="T16" fmla="*/ 725 w 765"/>
              <a:gd name="T17" fmla="*/ 514 h 666"/>
              <a:gd name="T18" fmla="*/ 127 w 765"/>
              <a:gd name="T19" fmla="*/ 553 h 666"/>
              <a:gd name="T20" fmla="*/ 35 w 765"/>
              <a:gd name="T21" fmla="*/ 495 h 666"/>
              <a:gd name="T22" fmla="*/ 0 w 765"/>
              <a:gd name="T23" fmla="*/ 514 h 666"/>
              <a:gd name="T24" fmla="*/ 0 w 765"/>
              <a:gd name="T25" fmla="*/ 635 h 666"/>
              <a:gd name="T26" fmla="*/ 35 w 765"/>
              <a:gd name="T27" fmla="*/ 654 h 666"/>
              <a:gd name="T28" fmla="*/ 127 w 765"/>
              <a:gd name="T29" fmla="*/ 596 h 666"/>
              <a:gd name="T30" fmla="*/ 127 w 765"/>
              <a:gd name="T31" fmla="*/ 553 h 666"/>
              <a:gd name="T32" fmla="*/ 725 w 765"/>
              <a:gd name="T33" fmla="*/ 273 h 666"/>
              <a:gd name="T34" fmla="*/ 242 w 765"/>
              <a:gd name="T35" fmla="*/ 273 h 666"/>
              <a:gd name="T36" fmla="*/ 202 w 765"/>
              <a:gd name="T37" fmla="*/ 313 h 666"/>
              <a:gd name="T38" fmla="*/ 202 w 765"/>
              <a:gd name="T39" fmla="*/ 353 h 666"/>
              <a:gd name="T40" fmla="*/ 242 w 765"/>
              <a:gd name="T41" fmla="*/ 394 h 666"/>
              <a:gd name="T42" fmla="*/ 725 w 765"/>
              <a:gd name="T43" fmla="*/ 394 h 666"/>
              <a:gd name="T44" fmla="*/ 765 w 765"/>
              <a:gd name="T45" fmla="*/ 353 h 666"/>
              <a:gd name="T46" fmla="*/ 765 w 765"/>
              <a:gd name="T47" fmla="*/ 313 h 666"/>
              <a:gd name="T48" fmla="*/ 725 w 765"/>
              <a:gd name="T49" fmla="*/ 273 h 666"/>
              <a:gd name="T50" fmla="*/ 35 w 765"/>
              <a:gd name="T51" fmla="*/ 412 h 666"/>
              <a:gd name="T52" fmla="*/ 127 w 765"/>
              <a:gd name="T53" fmla="*/ 354 h 666"/>
              <a:gd name="T54" fmla="*/ 126 w 765"/>
              <a:gd name="T55" fmla="*/ 315 h 666"/>
              <a:gd name="T56" fmla="*/ 37 w 765"/>
              <a:gd name="T57" fmla="*/ 271 h 666"/>
              <a:gd name="T58" fmla="*/ 0 w 765"/>
              <a:gd name="T59" fmla="*/ 293 h 666"/>
              <a:gd name="T60" fmla="*/ 0 w 765"/>
              <a:gd name="T61" fmla="*/ 394 h 666"/>
              <a:gd name="T62" fmla="*/ 35 w 765"/>
              <a:gd name="T63" fmla="*/ 412 h 666"/>
              <a:gd name="T64" fmla="*/ 725 w 765"/>
              <a:gd name="T65" fmla="*/ 31 h 666"/>
              <a:gd name="T66" fmla="*/ 242 w 765"/>
              <a:gd name="T67" fmla="*/ 31 h 666"/>
              <a:gd name="T68" fmla="*/ 202 w 765"/>
              <a:gd name="T69" fmla="*/ 71 h 666"/>
              <a:gd name="T70" fmla="*/ 202 w 765"/>
              <a:gd name="T71" fmla="*/ 112 h 666"/>
              <a:gd name="T72" fmla="*/ 242 w 765"/>
              <a:gd name="T73" fmla="*/ 152 h 666"/>
              <a:gd name="T74" fmla="*/ 725 w 765"/>
              <a:gd name="T75" fmla="*/ 152 h 666"/>
              <a:gd name="T76" fmla="*/ 765 w 765"/>
              <a:gd name="T77" fmla="*/ 112 h 666"/>
              <a:gd name="T78" fmla="*/ 765 w 765"/>
              <a:gd name="T79" fmla="*/ 71 h 666"/>
              <a:gd name="T80" fmla="*/ 725 w 765"/>
              <a:gd name="T81" fmla="*/ 31 h 666"/>
              <a:gd name="T82" fmla="*/ 127 w 765"/>
              <a:gd name="T83" fmla="*/ 70 h 666"/>
              <a:gd name="T84" fmla="*/ 35 w 765"/>
              <a:gd name="T85" fmla="*/ 12 h 666"/>
              <a:gd name="T86" fmla="*/ 0 w 765"/>
              <a:gd name="T87" fmla="*/ 31 h 666"/>
              <a:gd name="T88" fmla="*/ 0 w 765"/>
              <a:gd name="T89" fmla="*/ 152 h 666"/>
              <a:gd name="T90" fmla="*/ 35 w 765"/>
              <a:gd name="T91" fmla="*/ 171 h 666"/>
              <a:gd name="T92" fmla="*/ 127 w 765"/>
              <a:gd name="T93" fmla="*/ 113 h 666"/>
              <a:gd name="T94" fmla="*/ 127 w 765"/>
              <a:gd name="T95" fmla="*/ 7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5" h="666">
                <a:moveTo>
                  <a:pt x="725" y="514"/>
                </a:moveTo>
                <a:lnTo>
                  <a:pt x="242" y="514"/>
                </a:lnTo>
                <a:cubicBezTo>
                  <a:pt x="220" y="514"/>
                  <a:pt x="202" y="532"/>
                  <a:pt x="202" y="555"/>
                </a:cubicBezTo>
                <a:lnTo>
                  <a:pt x="202" y="595"/>
                </a:lnTo>
                <a:cubicBezTo>
                  <a:pt x="202" y="617"/>
                  <a:pt x="220" y="635"/>
                  <a:pt x="242" y="635"/>
                </a:cubicBezTo>
                <a:lnTo>
                  <a:pt x="725" y="635"/>
                </a:lnTo>
                <a:cubicBezTo>
                  <a:pt x="747" y="635"/>
                  <a:pt x="765" y="617"/>
                  <a:pt x="765" y="595"/>
                </a:cubicBezTo>
                <a:lnTo>
                  <a:pt x="765" y="555"/>
                </a:lnTo>
                <a:cubicBezTo>
                  <a:pt x="765" y="532"/>
                  <a:pt x="747" y="514"/>
                  <a:pt x="725" y="514"/>
                </a:cubicBezTo>
                <a:close/>
                <a:moveTo>
                  <a:pt x="127" y="553"/>
                </a:moveTo>
                <a:lnTo>
                  <a:pt x="35" y="495"/>
                </a:lnTo>
                <a:cubicBezTo>
                  <a:pt x="16" y="484"/>
                  <a:pt x="0" y="492"/>
                  <a:pt x="0" y="514"/>
                </a:cubicBezTo>
                <a:lnTo>
                  <a:pt x="0" y="635"/>
                </a:lnTo>
                <a:cubicBezTo>
                  <a:pt x="0" y="657"/>
                  <a:pt x="16" y="666"/>
                  <a:pt x="35" y="654"/>
                </a:cubicBezTo>
                <a:lnTo>
                  <a:pt x="127" y="596"/>
                </a:lnTo>
                <a:cubicBezTo>
                  <a:pt x="146" y="584"/>
                  <a:pt x="146" y="565"/>
                  <a:pt x="127" y="553"/>
                </a:cubicBezTo>
                <a:close/>
                <a:moveTo>
                  <a:pt x="725" y="273"/>
                </a:moveTo>
                <a:lnTo>
                  <a:pt x="242" y="273"/>
                </a:lnTo>
                <a:cubicBezTo>
                  <a:pt x="220" y="273"/>
                  <a:pt x="202" y="291"/>
                  <a:pt x="202" y="313"/>
                </a:cubicBezTo>
                <a:lnTo>
                  <a:pt x="202" y="353"/>
                </a:lnTo>
                <a:cubicBezTo>
                  <a:pt x="202" y="375"/>
                  <a:pt x="220" y="394"/>
                  <a:pt x="242" y="394"/>
                </a:cubicBezTo>
                <a:lnTo>
                  <a:pt x="725" y="394"/>
                </a:lnTo>
                <a:cubicBezTo>
                  <a:pt x="747" y="394"/>
                  <a:pt x="765" y="375"/>
                  <a:pt x="765" y="353"/>
                </a:cubicBezTo>
                <a:lnTo>
                  <a:pt x="765" y="313"/>
                </a:lnTo>
                <a:cubicBezTo>
                  <a:pt x="765" y="291"/>
                  <a:pt x="747" y="273"/>
                  <a:pt x="725" y="273"/>
                </a:cubicBezTo>
                <a:close/>
                <a:moveTo>
                  <a:pt x="35" y="412"/>
                </a:moveTo>
                <a:lnTo>
                  <a:pt x="127" y="354"/>
                </a:lnTo>
                <a:cubicBezTo>
                  <a:pt x="146" y="343"/>
                  <a:pt x="145" y="325"/>
                  <a:pt x="126" y="315"/>
                </a:cubicBezTo>
                <a:lnTo>
                  <a:pt x="37" y="271"/>
                </a:lnTo>
                <a:cubicBezTo>
                  <a:pt x="17" y="261"/>
                  <a:pt x="0" y="271"/>
                  <a:pt x="0" y="293"/>
                </a:cubicBezTo>
                <a:lnTo>
                  <a:pt x="0" y="394"/>
                </a:lnTo>
                <a:cubicBezTo>
                  <a:pt x="0" y="416"/>
                  <a:pt x="16" y="424"/>
                  <a:pt x="35" y="412"/>
                </a:cubicBezTo>
                <a:close/>
                <a:moveTo>
                  <a:pt x="725" y="31"/>
                </a:moveTo>
                <a:lnTo>
                  <a:pt x="242" y="31"/>
                </a:lnTo>
                <a:cubicBezTo>
                  <a:pt x="220" y="31"/>
                  <a:pt x="202" y="49"/>
                  <a:pt x="202" y="71"/>
                </a:cubicBezTo>
                <a:lnTo>
                  <a:pt x="202" y="112"/>
                </a:lnTo>
                <a:cubicBezTo>
                  <a:pt x="202" y="134"/>
                  <a:pt x="220" y="152"/>
                  <a:pt x="242" y="152"/>
                </a:cubicBezTo>
                <a:lnTo>
                  <a:pt x="725" y="152"/>
                </a:lnTo>
                <a:cubicBezTo>
                  <a:pt x="747" y="152"/>
                  <a:pt x="765" y="134"/>
                  <a:pt x="765" y="112"/>
                </a:cubicBezTo>
                <a:lnTo>
                  <a:pt x="765" y="71"/>
                </a:lnTo>
                <a:cubicBezTo>
                  <a:pt x="765" y="49"/>
                  <a:pt x="747" y="31"/>
                  <a:pt x="725" y="31"/>
                </a:cubicBezTo>
                <a:close/>
                <a:moveTo>
                  <a:pt x="127" y="70"/>
                </a:moveTo>
                <a:lnTo>
                  <a:pt x="35" y="12"/>
                </a:lnTo>
                <a:cubicBezTo>
                  <a:pt x="16" y="0"/>
                  <a:pt x="0" y="9"/>
                  <a:pt x="0" y="31"/>
                </a:cubicBezTo>
                <a:lnTo>
                  <a:pt x="0" y="152"/>
                </a:lnTo>
                <a:cubicBezTo>
                  <a:pt x="0" y="174"/>
                  <a:pt x="16" y="183"/>
                  <a:pt x="35" y="171"/>
                </a:cubicBezTo>
                <a:lnTo>
                  <a:pt x="127" y="113"/>
                </a:lnTo>
                <a:cubicBezTo>
                  <a:pt x="146" y="101"/>
                  <a:pt x="146" y="82"/>
                  <a:pt x="127" y="70"/>
                </a:cubicBezTo>
                <a:close/>
              </a:path>
            </a:pathLst>
          </a:custGeom>
          <a:solidFill>
            <a:srgbClr val="244C5A"/>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endParaRPr>
          </a:p>
        </p:txBody>
      </p:sp>
      <p:sp>
        <p:nvSpPr>
          <p:cNvPr id="8" name="TextBox 7">
            <a:extLst>
              <a:ext uri="{FF2B5EF4-FFF2-40B4-BE49-F238E27FC236}">
                <a16:creationId xmlns:a16="http://schemas.microsoft.com/office/drawing/2014/main" id="{73E02224-F0DC-1436-4B3D-DF0597741353}"/>
              </a:ext>
            </a:extLst>
          </p:cNvPr>
          <p:cNvSpPr txBox="1"/>
          <p:nvPr/>
        </p:nvSpPr>
        <p:spPr>
          <a:xfrm>
            <a:off x="6063258" y="270972"/>
            <a:ext cx="6162694" cy="1200329"/>
          </a:xfrm>
          <a:prstGeom prst="rect">
            <a:avLst/>
          </a:prstGeom>
          <a:noFill/>
        </p:spPr>
        <p:txBody>
          <a:bodyPr wrap="square">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News and Alerts – </a:t>
            </a:r>
            <a:r>
              <a:rPr lang="en-US" sz="2400" b="1" i="0" dirty="0" err="1">
                <a:effectLst/>
                <a:latin typeface="Source Sans Pro" panose="020B0503030403020204" pitchFamily="34" charset="0"/>
                <a:ea typeface="Source Sans Pro" panose="020B0503030403020204" pitchFamily="34" charset="0"/>
                <a:cs typeface="Times New Roman" panose="02020603050405020304" pitchFamily="18" charset="0"/>
              </a:rPr>
              <a:t>connectMLS</a:t>
            </a:r>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 &amp; SmartTax </a:t>
            </a:r>
          </a:p>
          <a:p>
            <a:pPr lvl="1" algn="l">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1600" dirty="0" err="1">
                <a:latin typeface="Source Sans Pro" panose="020B0503030403020204" pitchFamily="34" charset="0"/>
                <a:ea typeface="Source Sans Pro" panose="020B0503030403020204" pitchFamily="34" charset="0"/>
                <a:cs typeface="Times New Roman" panose="02020603050405020304" pitchFamily="18" charset="0"/>
              </a:rPr>
              <a:t>connectMLS</a:t>
            </a:r>
            <a:r>
              <a:rPr lang="en-US" sz="1600" dirty="0">
                <a:latin typeface="Source Sans Pro" panose="020B0503030403020204" pitchFamily="34" charset="0"/>
                <a:ea typeface="Source Sans Pro" panose="020B0503030403020204" pitchFamily="34" charset="0"/>
                <a:cs typeface="Times New Roman" panose="02020603050405020304" pitchFamily="18" charset="0"/>
              </a:rPr>
              <a:t> Updates</a:t>
            </a:r>
          </a:p>
          <a:p>
            <a:pPr lvl="1" algn="l">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1600" dirty="0" err="1">
                <a:latin typeface="Source Sans Pro" panose="020B0503030403020204" pitchFamily="34" charset="0"/>
                <a:ea typeface="Source Sans Pro" panose="020B0503030403020204" pitchFamily="34" charset="0"/>
                <a:cs typeface="Times New Roman" panose="02020603050405020304" pitchFamily="18" charset="0"/>
              </a:rPr>
              <a:t>connectMLS</a:t>
            </a:r>
            <a:r>
              <a:rPr lang="en-US" sz="1600" dirty="0">
                <a:latin typeface="Source Sans Pro" panose="020B0503030403020204" pitchFamily="34" charset="0"/>
                <a:ea typeface="Source Sans Pro" panose="020B0503030403020204" pitchFamily="34" charset="0"/>
                <a:cs typeface="Times New Roman" panose="02020603050405020304" pitchFamily="18" charset="0"/>
              </a:rPr>
              <a:t>  Product Development</a:t>
            </a:r>
          </a:p>
          <a:p>
            <a:pPr lvl="1" algn="l">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cs typeface="Times New Roman" panose="02020603050405020304" pitchFamily="18" charset="0"/>
              </a:rPr>
              <a:t>     SmartTax </a:t>
            </a:r>
          </a:p>
        </p:txBody>
      </p:sp>
      <p:grpSp>
        <p:nvGrpSpPr>
          <p:cNvPr id="13" name="Group 12">
            <a:extLst>
              <a:ext uri="{FF2B5EF4-FFF2-40B4-BE49-F238E27FC236}">
                <a16:creationId xmlns:a16="http://schemas.microsoft.com/office/drawing/2014/main" id="{568D6791-3F90-AAA2-B7F2-ACCACEEE9FC5}"/>
              </a:ext>
            </a:extLst>
          </p:cNvPr>
          <p:cNvGrpSpPr/>
          <p:nvPr/>
        </p:nvGrpSpPr>
        <p:grpSpPr>
          <a:xfrm>
            <a:off x="4300378" y="311356"/>
            <a:ext cx="891113" cy="887139"/>
            <a:chOff x="4460489" y="550390"/>
            <a:chExt cx="1416199" cy="1451056"/>
          </a:xfrm>
        </p:grpSpPr>
        <p:sp>
          <p:nvSpPr>
            <p:cNvPr id="16" name="Rectangle 15">
              <a:extLst>
                <a:ext uri="{FF2B5EF4-FFF2-40B4-BE49-F238E27FC236}">
                  <a16:creationId xmlns:a16="http://schemas.microsoft.com/office/drawing/2014/main" id="{55E2EF49-2048-D86E-1625-65F4D84A65E2}"/>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F6DE634-C083-2BCD-750E-063898356D18}"/>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C4371712-1891-5008-5646-A2F073EE883E}"/>
              </a:ext>
            </a:extLst>
          </p:cNvPr>
          <p:cNvSpPr/>
          <p:nvPr/>
        </p:nvSpPr>
        <p:spPr>
          <a:xfrm>
            <a:off x="3220307" y="579716"/>
            <a:ext cx="707822" cy="387833"/>
          </a:xfrm>
          <a:prstGeom prst="rect">
            <a:avLst/>
          </a:prstGeom>
          <a:gradFill flip="none" rotWithShape="1">
            <a:gsLst>
              <a:gs pos="0">
                <a:srgbClr val="009CDE">
                  <a:tint val="66000"/>
                  <a:satMod val="160000"/>
                  <a:alpha val="0"/>
                </a:srgbClr>
              </a:gs>
              <a:gs pos="50000">
                <a:srgbClr val="009CDE">
                  <a:tint val="44500"/>
                  <a:satMod val="160000"/>
                </a:srgbClr>
              </a:gs>
              <a:gs pos="100000">
                <a:srgbClr val="009CDE">
                  <a:tint val="23500"/>
                  <a:satMod val="160000"/>
                </a:srgbClr>
              </a:gs>
            </a:gsLst>
            <a:lin ang="5400000" scaled="1"/>
            <a:tileRect/>
          </a:gradFill>
          <a:ln>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5B47D4D-8A2E-E74B-F746-AC20B6D9DF2F}"/>
              </a:ext>
            </a:extLst>
          </p:cNvPr>
          <p:cNvPicPr>
            <a:picLocks noChangeAspect="1"/>
          </p:cNvPicPr>
          <p:nvPr/>
        </p:nvPicPr>
        <p:blipFill>
          <a:blip r:embed="rId6"/>
          <a:stretch>
            <a:fillRect/>
          </a:stretch>
        </p:blipFill>
        <p:spPr>
          <a:xfrm>
            <a:off x="4444730" y="575753"/>
            <a:ext cx="576974" cy="564954"/>
          </a:xfrm>
          <a:prstGeom prst="rect">
            <a:avLst/>
          </a:prstGeom>
        </p:spPr>
      </p:pic>
      <p:sp>
        <p:nvSpPr>
          <p:cNvPr id="14" name="TextBox 13">
            <a:extLst>
              <a:ext uri="{FF2B5EF4-FFF2-40B4-BE49-F238E27FC236}">
                <a16:creationId xmlns:a16="http://schemas.microsoft.com/office/drawing/2014/main" id="{24320DD2-2E83-5DCD-67C2-7FEA28DE1D18}"/>
              </a:ext>
            </a:extLst>
          </p:cNvPr>
          <p:cNvSpPr txBox="1"/>
          <p:nvPr/>
        </p:nvSpPr>
        <p:spPr>
          <a:xfrm>
            <a:off x="3181300" y="2136568"/>
            <a:ext cx="809968" cy="369332"/>
          </a:xfrm>
          <a:prstGeom prst="rect">
            <a:avLst/>
          </a:prstGeom>
          <a:noFill/>
        </p:spPr>
        <p:txBody>
          <a:bodyPr wrap="square" rtlCol="0">
            <a:spAutoFit/>
          </a:bodyPr>
          <a:lstStyle/>
          <a:p>
            <a:pPr algn="ctr"/>
            <a:r>
              <a:rPr lang="en-US" dirty="0"/>
              <a:t>6 - 9</a:t>
            </a:r>
          </a:p>
        </p:txBody>
      </p:sp>
      <p:sp>
        <p:nvSpPr>
          <p:cNvPr id="23" name="TextBox 22">
            <a:extLst>
              <a:ext uri="{FF2B5EF4-FFF2-40B4-BE49-F238E27FC236}">
                <a16:creationId xmlns:a16="http://schemas.microsoft.com/office/drawing/2014/main" id="{4F0B5B7A-3525-3549-3575-34B4176D8F16}"/>
              </a:ext>
            </a:extLst>
          </p:cNvPr>
          <p:cNvSpPr txBox="1"/>
          <p:nvPr/>
        </p:nvSpPr>
        <p:spPr>
          <a:xfrm>
            <a:off x="3241220" y="585134"/>
            <a:ext cx="670911" cy="369332"/>
          </a:xfrm>
          <a:prstGeom prst="rect">
            <a:avLst/>
          </a:prstGeom>
          <a:noFill/>
        </p:spPr>
        <p:txBody>
          <a:bodyPr wrap="square" rtlCol="0">
            <a:spAutoFit/>
          </a:bodyPr>
          <a:lstStyle/>
          <a:p>
            <a:pPr algn="ctr"/>
            <a:r>
              <a:rPr lang="en-US" dirty="0"/>
              <a:t>3 - 5</a:t>
            </a:r>
          </a:p>
        </p:txBody>
      </p:sp>
      <p:sp>
        <p:nvSpPr>
          <p:cNvPr id="29" name="TextBox 28">
            <a:extLst>
              <a:ext uri="{FF2B5EF4-FFF2-40B4-BE49-F238E27FC236}">
                <a16:creationId xmlns:a16="http://schemas.microsoft.com/office/drawing/2014/main" id="{2345789D-AE25-A531-9C1B-047B5305B947}"/>
              </a:ext>
            </a:extLst>
          </p:cNvPr>
          <p:cNvSpPr txBox="1"/>
          <p:nvPr/>
        </p:nvSpPr>
        <p:spPr>
          <a:xfrm>
            <a:off x="3171691" y="3751713"/>
            <a:ext cx="809967" cy="369332"/>
          </a:xfrm>
          <a:prstGeom prst="rect">
            <a:avLst/>
          </a:prstGeom>
          <a:gradFill flip="none" rotWithShape="1">
            <a:gsLst>
              <a:gs pos="0">
                <a:srgbClr val="009CDE">
                  <a:tint val="66000"/>
                  <a:satMod val="160000"/>
                  <a:alpha val="0"/>
                </a:srgbClr>
              </a:gs>
              <a:gs pos="50000">
                <a:srgbClr val="009CDE">
                  <a:tint val="44500"/>
                  <a:satMod val="160000"/>
                </a:srgbClr>
              </a:gs>
              <a:gs pos="100000">
                <a:srgbClr val="009CDE">
                  <a:tint val="23500"/>
                  <a:satMod val="160000"/>
                </a:srgbClr>
              </a:gs>
            </a:gsLst>
            <a:lin ang="5400000" scaled="1"/>
            <a:tileRect/>
          </a:gradFill>
          <a:ln w="12700">
            <a:solidFill>
              <a:srgbClr val="009CDE"/>
            </a:solidFill>
          </a:ln>
        </p:spPr>
        <p:txBody>
          <a:bodyPr wrap="square" rtlCol="0">
            <a:spAutoFit/>
          </a:bodyPr>
          <a:lstStyle/>
          <a:p>
            <a:pPr algn="ctr"/>
            <a:r>
              <a:rPr lang="en-US" dirty="0"/>
              <a:t>10-11</a:t>
            </a:r>
          </a:p>
        </p:txBody>
      </p:sp>
      <p:sp>
        <p:nvSpPr>
          <p:cNvPr id="30" name="TextBox 29">
            <a:extLst>
              <a:ext uri="{FF2B5EF4-FFF2-40B4-BE49-F238E27FC236}">
                <a16:creationId xmlns:a16="http://schemas.microsoft.com/office/drawing/2014/main" id="{16D470B2-B681-A5CC-825A-8F115A89330B}"/>
              </a:ext>
            </a:extLst>
          </p:cNvPr>
          <p:cNvSpPr txBox="1"/>
          <p:nvPr/>
        </p:nvSpPr>
        <p:spPr>
          <a:xfrm>
            <a:off x="3220307" y="5349227"/>
            <a:ext cx="716563" cy="369332"/>
          </a:xfrm>
          <a:prstGeom prst="rect">
            <a:avLst/>
          </a:prstGeom>
          <a:gradFill flip="none" rotWithShape="1">
            <a:gsLst>
              <a:gs pos="0">
                <a:srgbClr val="009CDE">
                  <a:tint val="66000"/>
                  <a:satMod val="160000"/>
                  <a:alpha val="0"/>
                </a:srgbClr>
              </a:gs>
              <a:gs pos="50000">
                <a:srgbClr val="009CDE">
                  <a:tint val="44500"/>
                  <a:satMod val="160000"/>
                </a:srgbClr>
              </a:gs>
              <a:gs pos="100000">
                <a:srgbClr val="009CDE">
                  <a:tint val="23500"/>
                  <a:satMod val="160000"/>
                </a:srgbClr>
              </a:gs>
            </a:gsLst>
            <a:lin ang="5400000" scaled="1"/>
            <a:tileRect/>
          </a:gradFill>
          <a:ln w="12700">
            <a:solidFill>
              <a:srgbClr val="009CDE"/>
            </a:solidFill>
          </a:ln>
        </p:spPr>
        <p:txBody>
          <a:bodyPr wrap="square" rtlCol="0">
            <a:spAutoFit/>
          </a:bodyPr>
          <a:lstStyle/>
          <a:p>
            <a:pPr algn="ctr"/>
            <a:r>
              <a:rPr lang="en-US" dirty="0"/>
              <a:t>12</a:t>
            </a:r>
          </a:p>
        </p:txBody>
      </p:sp>
    </p:spTree>
    <p:extLst>
      <p:ext uri="{BB962C8B-B14F-4D97-AF65-F5344CB8AC3E}">
        <p14:creationId xmlns:p14="http://schemas.microsoft.com/office/powerpoint/2010/main" val="201334955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F981-B64F-E188-4C41-E9BE21045399}"/>
              </a:ext>
            </a:extLst>
          </p:cNvPr>
          <p:cNvSpPr>
            <a:spLocks noGrp="1"/>
          </p:cNvSpPr>
          <p:nvPr>
            <p:ph type="title"/>
          </p:nvPr>
        </p:nvSpPr>
        <p:spPr>
          <a:xfrm>
            <a:off x="838199" y="191257"/>
            <a:ext cx="10515600" cy="1325563"/>
          </a:xfrm>
        </p:spPr>
        <p:txBody>
          <a:bodyPr/>
          <a:lstStyle/>
          <a:p>
            <a:pPr algn="ctr"/>
            <a:r>
              <a:rPr lang="en-US" dirty="0" err="1">
                <a:latin typeface="Source Sans Pro" panose="020B0503030403020204" pitchFamily="34" charset="0"/>
                <a:ea typeface="Source Sans Pro" panose="020B0503030403020204" pitchFamily="34" charset="0"/>
              </a:rPr>
              <a:t>connectMLS</a:t>
            </a:r>
            <a:r>
              <a:rPr lang="en-US" dirty="0">
                <a:latin typeface="Source Sans Pro" panose="020B0503030403020204" pitchFamily="34" charset="0"/>
                <a:ea typeface="Source Sans Pro" panose="020B0503030403020204" pitchFamily="34" charset="0"/>
              </a:rPr>
              <a:t>- Transition Extension</a:t>
            </a:r>
          </a:p>
        </p:txBody>
      </p:sp>
      <p:sp>
        <p:nvSpPr>
          <p:cNvPr id="5" name="TextBox 4">
            <a:extLst>
              <a:ext uri="{FF2B5EF4-FFF2-40B4-BE49-F238E27FC236}">
                <a16:creationId xmlns:a16="http://schemas.microsoft.com/office/drawing/2014/main" id="{236E8AD3-B841-F985-D466-E054D0F722C9}"/>
              </a:ext>
            </a:extLst>
          </p:cNvPr>
          <p:cNvSpPr txBox="1"/>
          <p:nvPr/>
        </p:nvSpPr>
        <p:spPr>
          <a:xfrm>
            <a:off x="838198" y="1795195"/>
            <a:ext cx="10515601" cy="3693319"/>
          </a:xfrm>
          <a:prstGeom prst="rect">
            <a:avLst/>
          </a:prstGeom>
          <a:noFill/>
        </p:spPr>
        <p:txBody>
          <a:bodyPr wrap="square">
            <a:spAutoFit/>
          </a:bodyPr>
          <a:lstStyle/>
          <a:p>
            <a:pPr algn="ctr"/>
            <a:r>
              <a:rPr lang="en-US" dirty="0">
                <a:solidFill>
                  <a:srgbClr val="C00000"/>
                </a:solidFill>
              </a:rPr>
              <a:t>We have been presented with an opportunity to extend the transition timeline from Matrix to </a:t>
            </a:r>
            <a:r>
              <a:rPr lang="en-US" dirty="0" err="1">
                <a:solidFill>
                  <a:srgbClr val="C00000"/>
                </a:solidFill>
              </a:rPr>
              <a:t>connectMLS</a:t>
            </a:r>
            <a:r>
              <a:rPr lang="en-US" dirty="0">
                <a:solidFill>
                  <a:srgbClr val="C00000"/>
                </a:solidFill>
              </a:rPr>
              <a:t>. We will provide 30 days notice before the switchover. </a:t>
            </a:r>
          </a:p>
          <a:p>
            <a:endParaRPr lang="en-US" b="1" u="sng" dirty="0"/>
          </a:p>
          <a:p>
            <a:r>
              <a:rPr lang="en-US" dirty="0"/>
              <a:t>Extending the cutover gives all users an opportunity to become better acclimated to the features and enhancements that are continuously being added as a result of your insightful feedback. </a:t>
            </a:r>
          </a:p>
          <a:p>
            <a:endParaRPr lang="en-US" dirty="0"/>
          </a:p>
          <a:p>
            <a:r>
              <a:rPr lang="en-US" dirty="0"/>
              <a:t>We are currently developing additional learning opportunities and resources to reflect new updates to </a:t>
            </a:r>
            <a:r>
              <a:rPr lang="en-US" dirty="0" err="1"/>
              <a:t>connectMLS</a:t>
            </a:r>
            <a:r>
              <a:rPr lang="en-US" dirty="0"/>
              <a:t>. It has been enlightening to learn about the different ways users make the most of the MLS to suit their unique workflows and meet the needs of clients. By agreeing to push the cutover date back, we can deliver a more robust system for you and your clients. </a:t>
            </a:r>
          </a:p>
          <a:p>
            <a:endParaRPr lang="en-US" dirty="0"/>
          </a:p>
          <a:p>
            <a:r>
              <a:rPr lang="en-US" dirty="0"/>
              <a:t>We appreciate your feedback and encourage you to continue sharing it with us. We will continue to be with you every step of the way.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93794548-1F4B-8FED-B265-666F67145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95" y="6350624"/>
            <a:ext cx="1938733" cy="284868"/>
          </a:xfrm>
          <a:prstGeom prst="rect">
            <a:avLst/>
          </a:prstGeom>
        </p:spPr>
      </p:pic>
      <p:pic>
        <p:nvPicPr>
          <p:cNvPr id="9" name="Picture 8" descr="A picture containing screenshot, font, graphics, graphic design&#10;&#10;Description automatically generated">
            <a:extLst>
              <a:ext uri="{FF2B5EF4-FFF2-40B4-BE49-F238E27FC236}">
                <a16:creationId xmlns:a16="http://schemas.microsoft.com/office/drawing/2014/main" id="{07ED63C6-EE7E-79E1-B91C-07296C245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992" y="6350625"/>
            <a:ext cx="2006768" cy="264352"/>
          </a:xfrm>
          <a:prstGeom prst="rect">
            <a:avLst/>
          </a:prstGeom>
        </p:spPr>
      </p:pic>
      <p:sp>
        <p:nvSpPr>
          <p:cNvPr id="10" name="TextBox 9">
            <a:extLst>
              <a:ext uri="{FF2B5EF4-FFF2-40B4-BE49-F238E27FC236}">
                <a16:creationId xmlns:a16="http://schemas.microsoft.com/office/drawing/2014/main" id="{737A2F73-A499-CE3C-62D8-3BDACCB17E67}"/>
              </a:ext>
            </a:extLst>
          </p:cNvPr>
          <p:cNvSpPr txBox="1"/>
          <p:nvPr/>
        </p:nvSpPr>
        <p:spPr>
          <a:xfrm>
            <a:off x="65255" y="6410325"/>
            <a:ext cx="571500" cy="369332"/>
          </a:xfrm>
          <a:prstGeom prst="rect">
            <a:avLst/>
          </a:prstGeom>
          <a:noFill/>
        </p:spPr>
        <p:txBody>
          <a:bodyPr wrap="square" rtlCol="0">
            <a:spAutoFit/>
          </a:bodyPr>
          <a:lstStyle/>
          <a:p>
            <a:pPr algn="ctr"/>
            <a:r>
              <a:rPr lang="en-US" dirty="0"/>
              <a:t>3</a:t>
            </a:r>
          </a:p>
        </p:txBody>
      </p:sp>
      <p:pic>
        <p:nvPicPr>
          <p:cNvPr id="3" name="Picture 2">
            <a:extLst>
              <a:ext uri="{FF2B5EF4-FFF2-40B4-BE49-F238E27FC236}">
                <a16:creationId xmlns:a16="http://schemas.microsoft.com/office/drawing/2014/main" id="{3915AF95-AF70-C9C1-455C-640EB1EB6992}"/>
              </a:ext>
            </a:extLst>
          </p:cNvPr>
          <p:cNvPicPr>
            <a:picLocks noChangeAspect="1"/>
          </p:cNvPicPr>
          <p:nvPr/>
        </p:nvPicPr>
        <p:blipFill>
          <a:blip r:embed="rId4"/>
          <a:stretch>
            <a:fillRect/>
          </a:stretch>
        </p:blipFill>
        <p:spPr>
          <a:xfrm>
            <a:off x="11353799" y="115041"/>
            <a:ext cx="579170" cy="566977"/>
          </a:xfrm>
          <a:prstGeom prst="rect">
            <a:avLst/>
          </a:prstGeom>
        </p:spPr>
      </p:pic>
    </p:spTree>
    <p:extLst>
      <p:ext uri="{BB962C8B-B14F-4D97-AF65-F5344CB8AC3E}">
        <p14:creationId xmlns:p14="http://schemas.microsoft.com/office/powerpoint/2010/main" val="51612221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F981-B64F-E188-4C41-E9BE21045399}"/>
              </a:ext>
            </a:extLst>
          </p:cNvPr>
          <p:cNvSpPr>
            <a:spLocks noGrp="1"/>
          </p:cNvSpPr>
          <p:nvPr>
            <p:ph type="title"/>
          </p:nvPr>
        </p:nvSpPr>
        <p:spPr>
          <a:xfrm>
            <a:off x="838198" y="130263"/>
            <a:ext cx="10515600" cy="1325563"/>
          </a:xfrm>
        </p:spPr>
        <p:txBody>
          <a:bodyPr/>
          <a:lstStyle/>
          <a:p>
            <a:pPr algn="ctr"/>
            <a:r>
              <a:rPr lang="en-US" dirty="0" err="1">
                <a:latin typeface="Source Sans Pro" panose="020B0503030403020204" pitchFamily="34" charset="0"/>
                <a:ea typeface="Source Sans Pro" panose="020B0503030403020204" pitchFamily="34" charset="0"/>
              </a:rPr>
              <a:t>connectMLS</a:t>
            </a:r>
            <a:r>
              <a:rPr lang="en-US" dirty="0">
                <a:latin typeface="Source Sans Pro" panose="020B0503030403020204" pitchFamily="34" charset="0"/>
                <a:ea typeface="Source Sans Pro" panose="020B0503030403020204" pitchFamily="34" charset="0"/>
              </a:rPr>
              <a:t>- Product Developments</a:t>
            </a:r>
          </a:p>
        </p:txBody>
      </p:sp>
      <p:sp>
        <p:nvSpPr>
          <p:cNvPr id="3" name="TextBox 2">
            <a:extLst>
              <a:ext uri="{FF2B5EF4-FFF2-40B4-BE49-F238E27FC236}">
                <a16:creationId xmlns:a16="http://schemas.microsoft.com/office/drawing/2014/main" id="{C51D50B9-22B8-F61E-9ABF-278CC02371E1}"/>
              </a:ext>
            </a:extLst>
          </p:cNvPr>
          <p:cNvSpPr txBox="1"/>
          <p:nvPr/>
        </p:nvSpPr>
        <p:spPr>
          <a:xfrm>
            <a:off x="661357" y="2044460"/>
            <a:ext cx="10869283" cy="3416320"/>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Here are some of the latest product updates: </a:t>
            </a:r>
          </a:p>
          <a:p>
            <a:pPr marL="285750" indent="-285750">
              <a:buFont typeface="Arial" panose="020B0604020202020204" pitchFamily="34" charset="0"/>
              <a:buChar char="•"/>
            </a:pPr>
            <a:endParaRPr lang="en-US" dirty="0">
              <a:latin typeface="Source Sans Pro" panose="020B0503030403020204" pitchFamily="34" charset="0"/>
              <a:ea typeface="Source Sans Pro" panose="020B0503030403020204" pitchFamily="34" charset="0"/>
            </a:endParaRPr>
          </a:p>
          <a:p>
            <a:pPr marL="285750" indent="-285750">
              <a:lnSpc>
                <a:spcPct val="150000"/>
              </a:lnSpc>
              <a:buFont typeface="Arial" panose="020B0604020202020204" pitchFamily="34" charset="0"/>
              <a:buChar char="•"/>
            </a:pPr>
            <a:r>
              <a:rPr lang="en-US" b="1" u="sng" dirty="0">
                <a:latin typeface="Source Sans Pro" panose="020B0503030403020204" pitchFamily="34" charset="0"/>
                <a:ea typeface="Source Sans Pro" panose="020B0503030403020204" pitchFamily="34" charset="0"/>
              </a:rPr>
              <a:t>Search by Proximity/ Radius Search in </a:t>
            </a:r>
            <a:r>
              <a:rPr lang="en-US" b="1" u="sng" dirty="0" err="1">
                <a:latin typeface="Source Sans Pro" panose="020B0503030403020204" pitchFamily="34" charset="0"/>
                <a:ea typeface="Source Sans Pro" panose="020B0503030403020204" pitchFamily="34" charset="0"/>
              </a:rPr>
              <a:t>connectMLS</a:t>
            </a:r>
            <a:r>
              <a:rPr lang="en-US" b="1" u="sng" dirty="0">
                <a:latin typeface="Source Sans Pro" panose="020B0503030403020204" pitchFamily="34" charset="0"/>
                <a:ea typeface="Source Sans Pro" panose="020B0503030403020204" pitchFamily="34" charset="0"/>
              </a:rPr>
              <a:t> – </a:t>
            </a:r>
            <a:r>
              <a:rPr lang="en-US" dirty="0">
                <a:latin typeface="Source Sans Pro" panose="020B0503030403020204" pitchFamily="34" charset="0"/>
                <a:ea typeface="Source Sans Pro" panose="020B0503030403020204" pitchFamily="34" charset="0"/>
              </a:rPr>
              <a:t>Search for a listing within a radius of an address, directly from the search screen. </a:t>
            </a:r>
            <a:r>
              <a:rPr lang="en-US" dirty="0">
                <a:latin typeface="Source Sans Pro" panose="020B0503030403020204" pitchFamily="34" charset="0"/>
                <a:ea typeface="Source Sans Pro" panose="020B0503030403020204" pitchFamily="34" charset="0"/>
                <a:hlinkClick r:id="rId2"/>
              </a:rPr>
              <a:t>CLICK HERE</a:t>
            </a:r>
            <a:r>
              <a:rPr lang="en-US" dirty="0">
                <a:latin typeface="Source Sans Pro" panose="020B0503030403020204" pitchFamily="34" charset="0"/>
                <a:ea typeface="Source Sans Pro" panose="020B0503030403020204" pitchFamily="34" charset="0"/>
              </a:rPr>
              <a:t> for more information on how to search by proximity. </a:t>
            </a:r>
          </a:p>
          <a:p>
            <a:pPr marL="285750" indent="-285750">
              <a:lnSpc>
                <a:spcPct val="150000"/>
              </a:lnSpc>
              <a:buFont typeface="Arial" panose="020B0604020202020204" pitchFamily="34" charset="0"/>
              <a:buChar char="•"/>
            </a:pPr>
            <a:r>
              <a:rPr lang="en-US" b="1" u="sng" dirty="0">
                <a:latin typeface="Source Sans Pro" panose="020B0503030403020204" pitchFamily="34" charset="0"/>
                <a:ea typeface="Source Sans Pro" panose="020B0503030403020204" pitchFamily="34" charset="0"/>
              </a:rPr>
              <a:t>Additional Print Options - </a:t>
            </a:r>
            <a:r>
              <a:rPr lang="en-US" dirty="0">
                <a:latin typeface="Source Sans Pro" panose="020B0503030403020204" pitchFamily="34" charset="0"/>
                <a:ea typeface="Source Sans Pro" panose="020B0503030403020204" pitchFamily="34" charset="0"/>
              </a:rPr>
              <a:t>available in the drop-down menu when viewing a full view of a property. An example of additional print options include Listing History, Property History, and the Tax Report.</a:t>
            </a:r>
          </a:p>
          <a:p>
            <a:pPr marL="285750" indent="-285750">
              <a:lnSpc>
                <a:spcPct val="150000"/>
              </a:lnSpc>
              <a:buFont typeface="Arial" panose="020B0604020202020204" pitchFamily="34" charset="0"/>
              <a:buChar char="•"/>
            </a:pPr>
            <a:r>
              <a:rPr lang="en-US" b="1" u="sng" dirty="0">
                <a:latin typeface="Source Sans Pro" panose="020B0503030403020204" pitchFamily="34" charset="0"/>
                <a:ea typeface="Source Sans Pro" panose="020B0503030403020204" pitchFamily="34" charset="0"/>
              </a:rPr>
              <a:t>Additional Field Choices - </a:t>
            </a:r>
            <a:r>
              <a:rPr lang="en-US" dirty="0">
                <a:latin typeface="Source Sans Pro" panose="020B0503030403020204" pitchFamily="34" charset="0"/>
                <a:ea typeface="Source Sans Pro" panose="020B0503030403020204" pitchFamily="34" charset="0"/>
              </a:rPr>
              <a:t>have been added to the Add/Remove field list on the search screen. </a:t>
            </a:r>
          </a:p>
          <a:p>
            <a:pPr marL="285750" indent="-285750">
              <a:lnSpc>
                <a:spcPct val="150000"/>
              </a:lnSpc>
              <a:buFont typeface="Arial" panose="020B0604020202020204" pitchFamily="34" charset="0"/>
              <a:buChar char="•"/>
            </a:pPr>
            <a:r>
              <a:rPr lang="en-US" b="1" u="sng" dirty="0">
                <a:latin typeface="Source Sans Pro" panose="020B0503030403020204" pitchFamily="34" charset="0"/>
                <a:ea typeface="Source Sans Pro" panose="020B0503030403020204" pitchFamily="34" charset="0"/>
              </a:rPr>
              <a:t>Multiple Address Search - </a:t>
            </a:r>
            <a:r>
              <a:rPr lang="en-US" dirty="0">
                <a:latin typeface="Source Sans Pro" panose="020B0503030403020204" pitchFamily="34" charset="0"/>
                <a:ea typeface="Source Sans Pro" panose="020B0503030403020204" pitchFamily="34" charset="0"/>
              </a:rPr>
              <a:t>has been added to the Search menu - check it out! </a:t>
            </a:r>
          </a:p>
          <a:p>
            <a:endParaRPr lang="en-US" dirty="0">
              <a:latin typeface="Source Sans Pro" panose="020B0503030403020204" pitchFamily="34" charset="0"/>
              <a:ea typeface="Source Sans Pro" panose="020B0503030403020204" pitchFamily="34" charset="0"/>
            </a:endParaRPr>
          </a:p>
        </p:txBody>
      </p:sp>
      <p:pic>
        <p:nvPicPr>
          <p:cNvPr id="4" name="Picture 3" descr="A picture containing font, graphics, graphic design, typography&#10;&#10;Description automatically generated">
            <a:extLst>
              <a:ext uri="{FF2B5EF4-FFF2-40B4-BE49-F238E27FC236}">
                <a16:creationId xmlns:a16="http://schemas.microsoft.com/office/drawing/2014/main" id="{39F8A0C7-478E-42C9-604C-C3B7261E6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95" y="6350624"/>
            <a:ext cx="1938733" cy="284868"/>
          </a:xfrm>
          <a:prstGeom prst="rect">
            <a:avLst/>
          </a:prstGeom>
        </p:spPr>
      </p:pic>
      <p:pic>
        <p:nvPicPr>
          <p:cNvPr id="7" name="Picture 6" descr="A picture containing screenshot, font, graphics, graphic design&#10;&#10;Description automatically generated">
            <a:extLst>
              <a:ext uri="{FF2B5EF4-FFF2-40B4-BE49-F238E27FC236}">
                <a16:creationId xmlns:a16="http://schemas.microsoft.com/office/drawing/2014/main" id="{F1510875-FE2C-660D-6D1E-B83B0D532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0198" y="6356367"/>
            <a:ext cx="2118912" cy="279125"/>
          </a:xfrm>
          <a:prstGeom prst="rect">
            <a:avLst/>
          </a:prstGeom>
        </p:spPr>
      </p:pic>
      <p:sp>
        <p:nvSpPr>
          <p:cNvPr id="8" name="TextBox 7">
            <a:extLst>
              <a:ext uri="{FF2B5EF4-FFF2-40B4-BE49-F238E27FC236}">
                <a16:creationId xmlns:a16="http://schemas.microsoft.com/office/drawing/2014/main" id="{731A1D00-93B6-53FB-414C-D5527A600FD9}"/>
              </a:ext>
            </a:extLst>
          </p:cNvPr>
          <p:cNvSpPr txBox="1"/>
          <p:nvPr/>
        </p:nvSpPr>
        <p:spPr>
          <a:xfrm>
            <a:off x="65255" y="6410325"/>
            <a:ext cx="571500" cy="369332"/>
          </a:xfrm>
          <a:prstGeom prst="rect">
            <a:avLst/>
          </a:prstGeom>
          <a:noFill/>
        </p:spPr>
        <p:txBody>
          <a:bodyPr wrap="square" rtlCol="0">
            <a:spAutoFit/>
          </a:bodyPr>
          <a:lstStyle/>
          <a:p>
            <a:pPr algn="ctr"/>
            <a:r>
              <a:rPr lang="en-US" dirty="0"/>
              <a:t>4</a:t>
            </a:r>
          </a:p>
        </p:txBody>
      </p:sp>
      <p:pic>
        <p:nvPicPr>
          <p:cNvPr id="5" name="Picture 4">
            <a:extLst>
              <a:ext uri="{FF2B5EF4-FFF2-40B4-BE49-F238E27FC236}">
                <a16:creationId xmlns:a16="http://schemas.microsoft.com/office/drawing/2014/main" id="{6863C3AC-CD60-D7CA-3E9F-BC6AF4EA8132}"/>
              </a:ext>
            </a:extLst>
          </p:cNvPr>
          <p:cNvPicPr>
            <a:picLocks noChangeAspect="1"/>
          </p:cNvPicPr>
          <p:nvPr/>
        </p:nvPicPr>
        <p:blipFill>
          <a:blip r:embed="rId5"/>
          <a:stretch>
            <a:fillRect/>
          </a:stretch>
        </p:blipFill>
        <p:spPr>
          <a:xfrm>
            <a:off x="11353798" y="130263"/>
            <a:ext cx="576974" cy="564954"/>
          </a:xfrm>
          <a:prstGeom prst="rect">
            <a:avLst/>
          </a:prstGeom>
        </p:spPr>
      </p:pic>
    </p:spTree>
    <p:extLst>
      <p:ext uri="{BB962C8B-B14F-4D97-AF65-F5344CB8AC3E}">
        <p14:creationId xmlns:p14="http://schemas.microsoft.com/office/powerpoint/2010/main" val="300470169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F981-B64F-E188-4C41-E9BE21045399}"/>
              </a:ext>
            </a:extLst>
          </p:cNvPr>
          <p:cNvSpPr>
            <a:spLocks noGrp="1"/>
          </p:cNvSpPr>
          <p:nvPr>
            <p:ph type="title"/>
          </p:nvPr>
        </p:nvSpPr>
        <p:spPr>
          <a:xfrm>
            <a:off x="958248" y="95568"/>
            <a:ext cx="9930435" cy="1052153"/>
          </a:xfrm>
        </p:spPr>
        <p:txBody>
          <a:bodyPr/>
          <a:lstStyle/>
          <a:p>
            <a:pPr algn="ctr"/>
            <a:r>
              <a:rPr lang="en-US" dirty="0">
                <a:latin typeface="Source Sans Pro" panose="020B0503030403020204" pitchFamily="34" charset="0"/>
                <a:ea typeface="Source Sans Pro" panose="020B0503030403020204" pitchFamily="34" charset="0"/>
              </a:rPr>
              <a:t>SmartTax Replacing Realist</a:t>
            </a:r>
          </a:p>
        </p:txBody>
      </p:sp>
      <p:sp>
        <p:nvSpPr>
          <p:cNvPr id="3" name="TextBox 2">
            <a:extLst>
              <a:ext uri="{FF2B5EF4-FFF2-40B4-BE49-F238E27FC236}">
                <a16:creationId xmlns:a16="http://schemas.microsoft.com/office/drawing/2014/main" id="{C51D50B9-22B8-F61E-9ABF-278CC02371E1}"/>
              </a:ext>
            </a:extLst>
          </p:cNvPr>
          <p:cNvSpPr txBox="1"/>
          <p:nvPr/>
        </p:nvSpPr>
        <p:spPr>
          <a:xfrm>
            <a:off x="661350" y="1402586"/>
            <a:ext cx="10869283" cy="3970318"/>
          </a:xfrm>
          <a:prstGeom prst="rect">
            <a:avLst/>
          </a:prstGeom>
          <a:noFill/>
        </p:spPr>
        <p:txBody>
          <a:bodyPr wrap="square" rtlCol="0">
            <a:spAutoFit/>
          </a:bodyPr>
          <a:lstStyle/>
          <a:p>
            <a:pPr algn="ctr"/>
            <a:r>
              <a:rPr lang="en-US" b="0" i="0" dirty="0" err="1">
                <a:solidFill>
                  <a:srgbClr val="000000"/>
                </a:solidFill>
                <a:effectLst/>
                <a:latin typeface="Arial" panose="020B0604020202020204" pitchFamily="34" charset="0"/>
              </a:rPr>
              <a:t>SmartMLS</a:t>
            </a:r>
            <a:r>
              <a:rPr lang="en-US" b="0" i="0" dirty="0">
                <a:solidFill>
                  <a:srgbClr val="000000"/>
                </a:solidFill>
                <a:effectLst/>
                <a:latin typeface="Arial" panose="020B0604020202020204" pitchFamily="34" charset="0"/>
              </a:rPr>
              <a:t> is dedicated to providing the tools necessary to help you work more efficiently. In preparation for upgrades to come, we are retiring Realist and introducing SmartTax - our new public records program.</a:t>
            </a:r>
          </a:p>
          <a:p>
            <a:pPr algn="ctr"/>
            <a:endParaRPr lang="en-US" dirty="0">
              <a:solidFill>
                <a:srgbClr val="000000"/>
              </a:solidFill>
              <a:latin typeface="Arial" panose="020B0604020202020204" pitchFamily="34" charset="0"/>
              <a:ea typeface="Source Sans Pro" panose="020B0503030403020204" pitchFamily="34" charset="0"/>
            </a:endParaRPr>
          </a:p>
          <a:p>
            <a:pPr marL="285750" indent="-285750">
              <a:buFont typeface="Arial" panose="020B0604020202020204" pitchFamily="34" charset="0"/>
              <a:buChar char="•"/>
            </a:pPr>
            <a:r>
              <a:rPr lang="en-US" b="1" u="sng" dirty="0">
                <a:latin typeface="Source Sans Pro" panose="020B0503030403020204" pitchFamily="34" charset="0"/>
                <a:ea typeface="Source Sans Pro" panose="020B0503030403020204" pitchFamily="34" charset="0"/>
              </a:rPr>
              <a:t>Prospecting – </a:t>
            </a:r>
            <a:r>
              <a:rPr lang="en-US" dirty="0">
                <a:latin typeface="Source Sans Pro" panose="020B0503030403020204" pitchFamily="34" charset="0"/>
                <a:ea typeface="Source Sans Pro" panose="020B0503030403020204" pitchFamily="34" charset="0"/>
              </a:rPr>
              <a:t>Easy to find leads based on public records and sales/transfer history. </a:t>
            </a:r>
            <a:r>
              <a:rPr lang="en-US" dirty="0">
                <a:latin typeface="Source Sans Pro" panose="020B0503030403020204" pitchFamily="34" charset="0"/>
                <a:ea typeface="Source Sans Pro" panose="020B0503030403020204" pitchFamily="34" charset="0"/>
                <a:hlinkClick r:id="rId2"/>
              </a:rPr>
              <a:t>How to Prospect in SmartTax</a:t>
            </a:r>
            <a:endParaRPr lang="en-US"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b="1" u="sng" dirty="0">
                <a:latin typeface="Source Sans Pro" panose="020B0503030403020204" pitchFamily="34" charset="0"/>
                <a:ea typeface="Source Sans Pro" panose="020B0503030403020204" pitchFamily="34" charset="0"/>
              </a:rPr>
              <a:t>CMA – </a:t>
            </a:r>
            <a:r>
              <a:rPr lang="en-US" dirty="0">
                <a:latin typeface="Source Sans Pro" panose="020B0503030403020204" pitchFamily="34" charset="0"/>
                <a:ea typeface="Source Sans Pro" panose="020B0503030403020204" pitchFamily="34" charset="0"/>
              </a:rPr>
              <a:t>The CMA &amp; Client report is available from both the SmartTax property report and the </a:t>
            </a:r>
            <a:r>
              <a:rPr lang="en-US" dirty="0" err="1">
                <a:latin typeface="Source Sans Pro" panose="020B0503030403020204" pitchFamily="34" charset="0"/>
                <a:ea typeface="Source Sans Pro" panose="020B0503030403020204" pitchFamily="34" charset="0"/>
              </a:rPr>
              <a:t>connectMLS</a:t>
            </a:r>
            <a:r>
              <a:rPr lang="en-US" dirty="0">
                <a:latin typeface="Source Sans Pro" panose="020B0503030403020204" pitchFamily="34" charset="0"/>
                <a:ea typeface="Source Sans Pro" panose="020B0503030403020204" pitchFamily="34" charset="0"/>
              </a:rPr>
              <a:t> full detail report. </a:t>
            </a:r>
            <a:r>
              <a:rPr lang="en-US" dirty="0">
                <a:latin typeface="Source Sans Pro" panose="020B0503030403020204" pitchFamily="34" charset="0"/>
                <a:ea typeface="Source Sans Pro" panose="020B0503030403020204" pitchFamily="34" charset="0"/>
                <a:hlinkClick r:id="rId3"/>
              </a:rPr>
              <a:t>SmartTax CMA</a:t>
            </a:r>
            <a:endParaRPr lang="en-US"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latin typeface="Source Sans Pro" panose="020B0503030403020204" pitchFamily="34" charset="0"/>
              <a:ea typeface="Source Sans Pro" panose="020B0503030403020204" pitchFamily="34" charset="0"/>
            </a:endParaRPr>
          </a:p>
          <a:p>
            <a:pPr algn="ctr"/>
            <a:endParaRPr lang="en-US"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b="1" u="sng" dirty="0">
                <a:latin typeface="Source Sans Pro" panose="020B0503030403020204" pitchFamily="34" charset="0"/>
                <a:ea typeface="Source Sans Pro" panose="020B0503030403020204" pitchFamily="34" charset="0"/>
              </a:rPr>
              <a:t>Extensive Property Data – </a:t>
            </a:r>
            <a:r>
              <a:rPr lang="en-US" dirty="0">
                <a:latin typeface="Source Sans Pro" panose="020B0503030403020204" pitchFamily="34" charset="0"/>
                <a:ea typeface="Source Sans Pro" panose="020B0503030403020204" pitchFamily="34" charset="0"/>
              </a:rPr>
              <a:t>The property report is the most comprehensive report in SmartTax and provides access to all the public records information the </a:t>
            </a:r>
            <a:r>
              <a:rPr lang="en-US" dirty="0" err="1">
                <a:latin typeface="Source Sans Pro" panose="020B0503030403020204" pitchFamily="34" charset="0"/>
                <a:ea typeface="Source Sans Pro" panose="020B0503030403020204" pitchFamily="34" charset="0"/>
              </a:rPr>
              <a:t>SmartMLS</a:t>
            </a:r>
            <a:r>
              <a:rPr lang="en-US" dirty="0">
                <a:latin typeface="Source Sans Pro" panose="020B0503030403020204" pitchFamily="34" charset="0"/>
                <a:ea typeface="Source Sans Pro" panose="020B0503030403020204" pitchFamily="34" charset="0"/>
              </a:rPr>
              <a:t> has on file. </a:t>
            </a:r>
            <a:r>
              <a:rPr lang="en-US" dirty="0">
                <a:latin typeface="Source Sans Pro" panose="020B0503030403020204" pitchFamily="34" charset="0"/>
                <a:ea typeface="Source Sans Pro" panose="020B0503030403020204" pitchFamily="34" charset="0"/>
                <a:hlinkClick r:id="rId4"/>
              </a:rPr>
              <a:t>SmartTax Property Report</a:t>
            </a:r>
            <a:endParaRPr lang="en-US" dirty="0">
              <a:latin typeface="Source Sans Pro" panose="020B0503030403020204" pitchFamily="34" charset="0"/>
              <a:ea typeface="Source Sans Pro" panose="020B0503030403020204" pitchFamily="34" charset="0"/>
            </a:endParaRPr>
          </a:p>
          <a:p>
            <a:pPr algn="ctr"/>
            <a:endParaRPr lang="en-US" dirty="0">
              <a:latin typeface="Source Sans Pro" panose="020B0503030403020204" pitchFamily="34" charset="0"/>
              <a:ea typeface="Source Sans Pro" panose="020B0503030403020204" pitchFamily="34" charset="0"/>
            </a:endParaRPr>
          </a:p>
        </p:txBody>
      </p:sp>
      <p:pic>
        <p:nvPicPr>
          <p:cNvPr id="7" name="Picture 6" descr="A picture containing screenshot, font, graphics, graphic design&#10;&#10;Description automatically generated">
            <a:extLst>
              <a:ext uri="{FF2B5EF4-FFF2-40B4-BE49-F238E27FC236}">
                <a16:creationId xmlns:a16="http://schemas.microsoft.com/office/drawing/2014/main" id="{F1510875-FE2C-660D-6D1E-B83B0D532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0198" y="6356367"/>
            <a:ext cx="2118912" cy="279125"/>
          </a:xfrm>
          <a:prstGeom prst="rect">
            <a:avLst/>
          </a:prstGeom>
        </p:spPr>
      </p:pic>
      <p:sp>
        <p:nvSpPr>
          <p:cNvPr id="10" name="TextBox 9">
            <a:extLst>
              <a:ext uri="{FF2B5EF4-FFF2-40B4-BE49-F238E27FC236}">
                <a16:creationId xmlns:a16="http://schemas.microsoft.com/office/drawing/2014/main" id="{79D5B424-91F9-6164-465D-2A16B9737F19}"/>
              </a:ext>
            </a:extLst>
          </p:cNvPr>
          <p:cNvSpPr txBox="1"/>
          <p:nvPr/>
        </p:nvSpPr>
        <p:spPr>
          <a:xfrm>
            <a:off x="65255" y="6410325"/>
            <a:ext cx="571500" cy="369332"/>
          </a:xfrm>
          <a:prstGeom prst="rect">
            <a:avLst/>
          </a:prstGeom>
          <a:noFill/>
        </p:spPr>
        <p:txBody>
          <a:bodyPr wrap="square" rtlCol="0">
            <a:spAutoFit/>
          </a:bodyPr>
          <a:lstStyle/>
          <a:p>
            <a:pPr algn="ctr"/>
            <a:r>
              <a:rPr lang="en-US" dirty="0"/>
              <a:t>5</a:t>
            </a:r>
          </a:p>
        </p:txBody>
      </p:sp>
      <p:sp>
        <p:nvSpPr>
          <p:cNvPr id="9" name="TextBox 8">
            <a:extLst>
              <a:ext uri="{FF2B5EF4-FFF2-40B4-BE49-F238E27FC236}">
                <a16:creationId xmlns:a16="http://schemas.microsoft.com/office/drawing/2014/main" id="{EC409751-20F7-6633-5668-F6AD4787C03F}"/>
              </a:ext>
            </a:extLst>
          </p:cNvPr>
          <p:cNvSpPr txBox="1"/>
          <p:nvPr/>
        </p:nvSpPr>
        <p:spPr>
          <a:xfrm>
            <a:off x="1303302" y="5627769"/>
            <a:ext cx="9585381" cy="369332"/>
          </a:xfrm>
          <a:prstGeom prst="rect">
            <a:avLst/>
          </a:prstGeom>
          <a:noFill/>
        </p:spPr>
        <p:txBody>
          <a:bodyPr wrap="square" rtlCol="0">
            <a:spAutoFit/>
          </a:bodyPr>
          <a:lstStyle/>
          <a:p>
            <a:pPr algn="ctr"/>
            <a:r>
              <a:rPr lang="en-US" dirty="0">
                <a:hlinkClick r:id="rId6"/>
              </a:rPr>
              <a:t>CLICK HERE </a:t>
            </a:r>
            <a:r>
              <a:rPr lang="en-US" dirty="0"/>
              <a:t>to access our SmartTax Overview Webinar!</a:t>
            </a:r>
          </a:p>
        </p:txBody>
      </p:sp>
      <p:pic>
        <p:nvPicPr>
          <p:cNvPr id="15" name="Picture 14">
            <a:extLst>
              <a:ext uri="{FF2B5EF4-FFF2-40B4-BE49-F238E27FC236}">
                <a16:creationId xmlns:a16="http://schemas.microsoft.com/office/drawing/2014/main" id="{AAB8A9C1-8834-7F60-1699-576ACC68EE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414" y="6280551"/>
            <a:ext cx="2451700" cy="430123"/>
          </a:xfrm>
          <a:prstGeom prst="rect">
            <a:avLst/>
          </a:prstGeom>
        </p:spPr>
      </p:pic>
      <p:pic>
        <p:nvPicPr>
          <p:cNvPr id="16" name="Picture 15">
            <a:extLst>
              <a:ext uri="{FF2B5EF4-FFF2-40B4-BE49-F238E27FC236}">
                <a16:creationId xmlns:a16="http://schemas.microsoft.com/office/drawing/2014/main" id="{D99FBA48-0092-AE09-DA6C-606152F0BDEB}"/>
              </a:ext>
            </a:extLst>
          </p:cNvPr>
          <p:cNvPicPr>
            <a:picLocks noChangeAspect="1"/>
          </p:cNvPicPr>
          <p:nvPr/>
        </p:nvPicPr>
        <p:blipFill>
          <a:blip r:embed="rId8"/>
          <a:stretch>
            <a:fillRect/>
          </a:stretch>
        </p:blipFill>
        <p:spPr>
          <a:xfrm>
            <a:off x="11414873" y="95568"/>
            <a:ext cx="576974" cy="564954"/>
          </a:xfrm>
          <a:prstGeom prst="rect">
            <a:avLst/>
          </a:prstGeom>
        </p:spPr>
      </p:pic>
    </p:spTree>
    <p:extLst>
      <p:ext uri="{BB962C8B-B14F-4D97-AF65-F5344CB8AC3E}">
        <p14:creationId xmlns:p14="http://schemas.microsoft.com/office/powerpoint/2010/main" val="58227720"/>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9748B4-01AB-2C79-27AD-18E59010FD37}"/>
              </a:ext>
            </a:extLst>
          </p:cNvPr>
          <p:cNvSpPr txBox="1"/>
          <p:nvPr/>
        </p:nvSpPr>
        <p:spPr>
          <a:xfrm>
            <a:off x="171450" y="6420545"/>
            <a:ext cx="257175"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5A069BF-FEED-E409-2147-3058D61B32EE}"/>
              </a:ext>
            </a:extLst>
          </p:cNvPr>
          <p:cNvSpPr txBox="1"/>
          <p:nvPr/>
        </p:nvSpPr>
        <p:spPr>
          <a:xfrm>
            <a:off x="3381015" y="6266656"/>
            <a:ext cx="5734409" cy="307777"/>
          </a:xfrm>
          <a:prstGeom prst="rect">
            <a:avLst/>
          </a:prstGeom>
          <a:noFill/>
        </p:spPr>
        <p:txBody>
          <a:bodyPr wrap="square">
            <a:spAutoFit/>
          </a:bodyPr>
          <a:lstStyle/>
          <a:p>
            <a:pPr algn="ctr"/>
            <a:r>
              <a:rPr lang="en-US" sz="1400" dirty="0">
                <a:latin typeface="Source Sans Pro" panose="020B0503030403020204" pitchFamily="34" charset="0"/>
                <a:ea typeface="Source Sans Pro" panose="020B0503030403020204" pitchFamily="34" charset="0"/>
                <a:hlinkClick r:id="rId2"/>
              </a:rPr>
              <a:t>CLICK HERE </a:t>
            </a:r>
            <a:r>
              <a:rPr lang="en-US" sz="1400" dirty="0">
                <a:latin typeface="Source Sans Pro" panose="020B0503030403020204" pitchFamily="34" charset="0"/>
                <a:ea typeface="Source Sans Pro" panose="020B0503030403020204" pitchFamily="34" charset="0"/>
              </a:rPr>
              <a:t> to view the full overview of Connecticut Metrics</a:t>
            </a:r>
            <a:endParaRPr lang="en-US" sz="1400" dirty="0"/>
          </a:p>
        </p:txBody>
      </p:sp>
      <p:sp>
        <p:nvSpPr>
          <p:cNvPr id="4" name="TextBox 3">
            <a:extLst>
              <a:ext uri="{FF2B5EF4-FFF2-40B4-BE49-F238E27FC236}">
                <a16:creationId xmlns:a16="http://schemas.microsoft.com/office/drawing/2014/main" id="{BCC9EC1D-B163-D31E-AECF-8891B7919057}"/>
              </a:ext>
            </a:extLst>
          </p:cNvPr>
          <p:cNvSpPr txBox="1"/>
          <p:nvPr/>
        </p:nvSpPr>
        <p:spPr>
          <a:xfrm>
            <a:off x="3076575" y="6489795"/>
            <a:ext cx="6038849" cy="230832"/>
          </a:xfrm>
          <a:prstGeom prst="rect">
            <a:avLst/>
          </a:prstGeom>
          <a:noFill/>
        </p:spPr>
        <p:txBody>
          <a:bodyPr wrap="square" rtlCol="0">
            <a:spAutoFit/>
          </a:bodyPr>
          <a:lstStyle/>
          <a:p>
            <a:pPr algn="ctr"/>
            <a:r>
              <a:rPr lang="en-US" sz="900" dirty="0">
                <a:latin typeface="Source Sans Pro" panose="020B0503030403020204" pitchFamily="34" charset="0"/>
                <a:ea typeface="Source Sans Pro" panose="020B0503030403020204" pitchFamily="34" charset="0"/>
              </a:rPr>
              <a:t>The following data is current as of July 8th, 2023. All data from </a:t>
            </a:r>
            <a:r>
              <a:rPr lang="en-US" sz="900" dirty="0" err="1">
                <a:latin typeface="Source Sans Pro" panose="020B0503030403020204" pitchFamily="34" charset="0"/>
                <a:ea typeface="Source Sans Pro" panose="020B0503030403020204" pitchFamily="34" charset="0"/>
              </a:rPr>
              <a:t>SmartMLS</a:t>
            </a:r>
            <a:r>
              <a:rPr lang="en-US" sz="900" dirty="0">
                <a:latin typeface="Source Sans Pro" panose="020B0503030403020204" pitchFamily="34" charset="0"/>
                <a:ea typeface="Source Sans Pro" panose="020B0503030403020204" pitchFamily="34" charset="0"/>
              </a:rPr>
              <a:t>. Report © 2023 </a:t>
            </a:r>
            <a:r>
              <a:rPr lang="en-US" sz="900" dirty="0" err="1">
                <a:latin typeface="Source Sans Pro" panose="020B0503030403020204" pitchFamily="34" charset="0"/>
                <a:ea typeface="Source Sans Pro" panose="020B0503030403020204" pitchFamily="34" charset="0"/>
              </a:rPr>
              <a:t>ShowingTime</a:t>
            </a:r>
            <a:endParaRPr lang="en-US" sz="900" dirty="0">
              <a:latin typeface="Source Sans Pro" panose="020B0503030403020204" pitchFamily="34" charset="0"/>
              <a:ea typeface="Source Sans Pro" panose="020B0503030403020204" pitchFamily="34" charset="0"/>
            </a:endParaRPr>
          </a:p>
        </p:txBody>
      </p:sp>
      <p:pic>
        <p:nvPicPr>
          <p:cNvPr id="5" name="Picture 4">
            <a:extLst>
              <a:ext uri="{FF2B5EF4-FFF2-40B4-BE49-F238E27FC236}">
                <a16:creationId xmlns:a16="http://schemas.microsoft.com/office/drawing/2014/main" id="{BD74D1DC-6FDC-7725-74E2-B50F77906C18}"/>
              </a:ext>
            </a:extLst>
          </p:cNvPr>
          <p:cNvPicPr>
            <a:picLocks noChangeAspect="1"/>
          </p:cNvPicPr>
          <p:nvPr/>
        </p:nvPicPr>
        <p:blipFill>
          <a:blip r:embed="rId3"/>
          <a:stretch>
            <a:fillRect/>
          </a:stretch>
        </p:blipFill>
        <p:spPr>
          <a:xfrm>
            <a:off x="1134001" y="137373"/>
            <a:ext cx="9923995" cy="6016989"/>
          </a:xfrm>
          <a:prstGeom prst="rect">
            <a:avLst/>
          </a:prstGeom>
        </p:spPr>
      </p:pic>
      <p:pic>
        <p:nvPicPr>
          <p:cNvPr id="2" name="Picture 1" descr="Company name&#10;&#10;Description automatically generated with medium confidence">
            <a:extLst>
              <a:ext uri="{FF2B5EF4-FFF2-40B4-BE49-F238E27FC236}">
                <a16:creationId xmlns:a16="http://schemas.microsoft.com/office/drawing/2014/main" id="{761E33DF-5F8D-E0F1-5B8F-668E68E64B95}"/>
              </a:ext>
            </a:extLst>
          </p:cNvPr>
          <p:cNvPicPr>
            <a:picLocks noChangeAspect="1"/>
          </p:cNvPicPr>
          <p:nvPr/>
        </p:nvPicPr>
        <p:blipFill rotWithShape="1">
          <a:blip r:embed="rId4">
            <a:extLst>
              <a:ext uri="{28A0092B-C50C-407E-A947-70E740481C1C}">
                <a14:useLocalDpi xmlns:a14="http://schemas.microsoft.com/office/drawing/2010/main" val="0"/>
              </a:ext>
            </a:extLst>
          </a:blip>
          <a:srcRect l="24002" t="16098" r="29269" b="46015"/>
          <a:stretch/>
        </p:blipFill>
        <p:spPr>
          <a:xfrm>
            <a:off x="11438767" y="137373"/>
            <a:ext cx="595001" cy="606764"/>
          </a:xfrm>
          <a:prstGeom prst="rect">
            <a:avLst/>
          </a:prstGeom>
        </p:spPr>
      </p:pic>
    </p:spTree>
    <p:extLst>
      <p:ext uri="{BB962C8B-B14F-4D97-AF65-F5344CB8AC3E}">
        <p14:creationId xmlns:p14="http://schemas.microsoft.com/office/powerpoint/2010/main" val="14540130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83ADC-96A9-118A-6908-2CC54D74D125}"/>
              </a:ext>
            </a:extLst>
          </p:cNvPr>
          <p:cNvSpPr txBox="1"/>
          <p:nvPr/>
        </p:nvSpPr>
        <p:spPr>
          <a:xfrm>
            <a:off x="65255" y="6410325"/>
            <a:ext cx="483720" cy="369332"/>
          </a:xfrm>
          <a:prstGeom prst="rect">
            <a:avLst/>
          </a:prstGeom>
          <a:noFill/>
        </p:spPr>
        <p:txBody>
          <a:bodyPr wrap="square" rtlCol="0">
            <a:spAutoFit/>
          </a:bodyPr>
          <a:lstStyle/>
          <a:p>
            <a:pPr algn="ctr"/>
            <a:r>
              <a:rPr lang="en-US" dirty="0"/>
              <a:t>7</a:t>
            </a:r>
          </a:p>
        </p:txBody>
      </p:sp>
      <p:sp>
        <p:nvSpPr>
          <p:cNvPr id="6" name="Title 1">
            <a:extLst>
              <a:ext uri="{FF2B5EF4-FFF2-40B4-BE49-F238E27FC236}">
                <a16:creationId xmlns:a16="http://schemas.microsoft.com/office/drawing/2014/main" id="{26347F0D-F1BD-B920-F4CE-3BB733B5F248}"/>
              </a:ext>
            </a:extLst>
          </p:cNvPr>
          <p:cNvSpPr>
            <a:spLocks noGrp="1"/>
          </p:cNvSpPr>
          <p:nvPr>
            <p:ph type="title"/>
          </p:nvPr>
        </p:nvSpPr>
        <p:spPr>
          <a:xfrm>
            <a:off x="355001" y="198443"/>
            <a:ext cx="11510683" cy="807249"/>
          </a:xfrm>
        </p:spPr>
        <p:txBody>
          <a:bodyPr>
            <a:noAutofit/>
          </a:bodyPr>
          <a:lstStyle/>
          <a:p>
            <a:pPr algn="ctr"/>
            <a:r>
              <a:rPr lang="en-US" sz="4000" b="1" dirty="0">
                <a:latin typeface="Source Sans Pro" panose="020B0503030403020204" pitchFamily="34" charset="0"/>
                <a:ea typeface="Source Sans Pro" panose="020B0503030403020204" pitchFamily="34" charset="0"/>
                <a:cs typeface="Times New Roman" panose="02020603050405020304" pitchFamily="18" charset="0"/>
              </a:rPr>
              <a:t>Single - Family Market Updates – By County</a:t>
            </a:r>
          </a:p>
        </p:txBody>
      </p:sp>
      <p:graphicFrame>
        <p:nvGraphicFramePr>
          <p:cNvPr id="27" name="Table 27">
            <a:extLst>
              <a:ext uri="{FF2B5EF4-FFF2-40B4-BE49-F238E27FC236}">
                <a16:creationId xmlns:a16="http://schemas.microsoft.com/office/drawing/2014/main" id="{CE3B6F60-1FAA-2070-DA87-FCCF9EFD99CA}"/>
              </a:ext>
            </a:extLst>
          </p:cNvPr>
          <p:cNvGraphicFramePr>
            <a:graphicFrameLocks noGrp="1"/>
          </p:cNvGraphicFramePr>
          <p:nvPr>
            <p:extLst>
              <p:ext uri="{D42A27DB-BD31-4B8C-83A1-F6EECF244321}">
                <p14:modId xmlns:p14="http://schemas.microsoft.com/office/powerpoint/2010/main" val="1980896940"/>
              </p:ext>
            </p:extLst>
          </p:nvPr>
        </p:nvGraphicFramePr>
        <p:xfrm>
          <a:off x="548975" y="1121016"/>
          <a:ext cx="11122736" cy="5015874"/>
        </p:xfrm>
        <a:graphic>
          <a:graphicData uri="http://schemas.openxmlformats.org/drawingml/2006/table">
            <a:tbl>
              <a:tblPr firstRow="1" bandRow="1">
                <a:tableStyleId>{00A15C55-8517-42AA-B614-E9B94910E393}</a:tableStyleId>
              </a:tblPr>
              <a:tblGrid>
                <a:gridCol w="1129599">
                  <a:extLst>
                    <a:ext uri="{9D8B030D-6E8A-4147-A177-3AD203B41FA5}">
                      <a16:colId xmlns:a16="http://schemas.microsoft.com/office/drawing/2014/main" val="2212670635"/>
                    </a:ext>
                  </a:extLst>
                </a:gridCol>
                <a:gridCol w="1169401">
                  <a:extLst>
                    <a:ext uri="{9D8B030D-6E8A-4147-A177-3AD203B41FA5}">
                      <a16:colId xmlns:a16="http://schemas.microsoft.com/office/drawing/2014/main" val="3763166851"/>
                    </a:ext>
                  </a:extLst>
                </a:gridCol>
                <a:gridCol w="1085850">
                  <a:extLst>
                    <a:ext uri="{9D8B030D-6E8A-4147-A177-3AD203B41FA5}">
                      <a16:colId xmlns:a16="http://schemas.microsoft.com/office/drawing/2014/main" val="1361749739"/>
                    </a:ext>
                  </a:extLst>
                </a:gridCol>
                <a:gridCol w="904875">
                  <a:extLst>
                    <a:ext uri="{9D8B030D-6E8A-4147-A177-3AD203B41FA5}">
                      <a16:colId xmlns:a16="http://schemas.microsoft.com/office/drawing/2014/main" val="2908361652"/>
                    </a:ext>
                  </a:extLst>
                </a:gridCol>
                <a:gridCol w="1070394">
                  <a:extLst>
                    <a:ext uri="{9D8B030D-6E8A-4147-A177-3AD203B41FA5}">
                      <a16:colId xmlns:a16="http://schemas.microsoft.com/office/drawing/2014/main" val="4223237239"/>
                    </a:ext>
                  </a:extLst>
                </a:gridCol>
                <a:gridCol w="1138687">
                  <a:extLst>
                    <a:ext uri="{9D8B030D-6E8A-4147-A177-3AD203B41FA5}">
                      <a16:colId xmlns:a16="http://schemas.microsoft.com/office/drawing/2014/main" val="559402332"/>
                    </a:ext>
                  </a:extLst>
                </a:gridCol>
                <a:gridCol w="972269">
                  <a:extLst>
                    <a:ext uri="{9D8B030D-6E8A-4147-A177-3AD203B41FA5}">
                      <a16:colId xmlns:a16="http://schemas.microsoft.com/office/drawing/2014/main" val="2398635853"/>
                    </a:ext>
                  </a:extLst>
                </a:gridCol>
                <a:gridCol w="1374116">
                  <a:extLst>
                    <a:ext uri="{9D8B030D-6E8A-4147-A177-3AD203B41FA5}">
                      <a16:colId xmlns:a16="http://schemas.microsoft.com/office/drawing/2014/main" val="1875296296"/>
                    </a:ext>
                  </a:extLst>
                </a:gridCol>
                <a:gridCol w="1337094">
                  <a:extLst>
                    <a:ext uri="{9D8B030D-6E8A-4147-A177-3AD203B41FA5}">
                      <a16:colId xmlns:a16="http://schemas.microsoft.com/office/drawing/2014/main" val="3867151865"/>
                    </a:ext>
                  </a:extLst>
                </a:gridCol>
                <a:gridCol w="940451">
                  <a:extLst>
                    <a:ext uri="{9D8B030D-6E8A-4147-A177-3AD203B41FA5}">
                      <a16:colId xmlns:a16="http://schemas.microsoft.com/office/drawing/2014/main" val="3441976224"/>
                    </a:ext>
                  </a:extLst>
                </a:gridCol>
              </a:tblGrid>
              <a:tr h="1106493">
                <a:tc>
                  <a:txBody>
                    <a:bodyPr/>
                    <a:lstStyle/>
                    <a:p>
                      <a:pPr algn="ctr">
                        <a:lnSpc>
                          <a:spcPct val="150000"/>
                        </a:lnSpc>
                      </a:pP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County</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cs typeface="Times New Roman" panose="02020603050405020304" pitchFamily="18" charset="0"/>
                        </a:rPr>
                        <a:t>Number of New Listings</a:t>
                      </a:r>
                    </a:p>
                    <a:p>
                      <a:pPr algn="ctr">
                        <a:lnSpc>
                          <a:spcPct val="150000"/>
                        </a:lnSpc>
                      </a:pPr>
                      <a:r>
                        <a:rPr lang="en-US" sz="1100" dirty="0">
                          <a:latin typeface="Source Sans Pro" panose="020B0503030403020204" pitchFamily="34" charset="0"/>
                          <a:ea typeface="Source Sans Pro" panose="020B0503030403020204" pitchFamily="34" charset="0"/>
                          <a:cs typeface="Times New Roman" panose="02020603050405020304" pitchFamily="18" charset="0"/>
                        </a:rPr>
                        <a:t>(June 2022) </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cs typeface="Times New Roman" panose="02020603050405020304" pitchFamily="18" charset="0"/>
                        </a:rPr>
                        <a:t>Number of New  Listings (June 2023) </a:t>
                      </a:r>
                    </a:p>
                  </a:txBody>
                  <a:tcPr anchor="ctr">
                    <a:solidFill>
                      <a:srgbClr val="244C5A"/>
                    </a:solidFill>
                  </a:tcPr>
                </a:tc>
                <a:tc>
                  <a:txBody>
                    <a:bodyPr/>
                    <a:lstStyle/>
                    <a:p>
                      <a:pPr algn="ctr">
                        <a:lnSpc>
                          <a:spcPct val="150000"/>
                        </a:lnSpc>
                      </a:pP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Percent Change</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cs typeface="Times New Roman" panose="02020603050405020304" pitchFamily="18" charset="0"/>
                        </a:rPr>
                        <a:t>Closed Sales (June 2022) </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cs typeface="Times New Roman" panose="02020603050405020304" pitchFamily="18" charset="0"/>
                        </a:rPr>
                        <a:t>Closed Sales (June 2023)</a:t>
                      </a:r>
                    </a:p>
                  </a:txBody>
                  <a:tcPr anchor="ctr">
                    <a:solidFill>
                      <a:srgbClr val="244C5A"/>
                    </a:solidFill>
                  </a:tcPr>
                </a:tc>
                <a:tc>
                  <a:txBody>
                    <a:bodyPr/>
                    <a:lstStyle/>
                    <a:p>
                      <a:pPr algn="ctr">
                        <a:lnSpc>
                          <a:spcPct val="150000"/>
                        </a:lnSpc>
                      </a:pP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Percent Change</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cs typeface="Times New Roman" panose="02020603050405020304" pitchFamily="18" charset="0"/>
                        </a:rPr>
                        <a:t>Average Sales Price (June 2022) </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cs typeface="Times New Roman" panose="02020603050405020304" pitchFamily="18" charset="0"/>
                        </a:rPr>
                        <a:t>Average Sales Price (June 2023) </a:t>
                      </a:r>
                    </a:p>
                  </a:txBody>
                  <a:tcPr anchor="ctr">
                    <a:solidFill>
                      <a:srgbClr val="244C5A"/>
                    </a:solidFill>
                  </a:tcPr>
                </a:tc>
                <a:tc>
                  <a:txBody>
                    <a:bodyPr/>
                    <a:lstStyle/>
                    <a:p>
                      <a:pPr algn="ctr">
                        <a:lnSpc>
                          <a:spcPct val="150000"/>
                        </a:lnSpc>
                      </a:pP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Percent Change </a:t>
                      </a:r>
                    </a:p>
                  </a:txBody>
                  <a:tcPr anchor="ctr">
                    <a:solidFill>
                      <a:srgbClr val="244C5A"/>
                    </a:solidFill>
                  </a:tcPr>
                </a:tc>
                <a:extLst>
                  <a:ext uri="{0D108BD9-81ED-4DB2-BD59-A6C34878D82A}">
                    <a16:rowId xmlns:a16="http://schemas.microsoft.com/office/drawing/2014/main" val="3844811707"/>
                  </a:ext>
                </a:extLst>
              </a:tr>
              <a:tr h="463491">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Fairfield</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1,243</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761</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- 38.8% </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953</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757</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- 20.6% </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$1,147,559</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$1,138,741</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- 0.8%</a:t>
                      </a:r>
                    </a:p>
                  </a:txBody>
                  <a:tcPr anchor="ctr"/>
                </a:tc>
                <a:extLst>
                  <a:ext uri="{0D108BD9-81ED-4DB2-BD59-A6C34878D82A}">
                    <a16:rowId xmlns:a16="http://schemas.microsoft.com/office/drawing/2014/main" val="657283649"/>
                  </a:ext>
                </a:extLst>
              </a:tr>
              <a:tr h="417389">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Hartford</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1,075</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793</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- 26.2%</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943</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698</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- 26.0% </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$396,343</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$419,800</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+ 5.9%</a:t>
                      </a:r>
                    </a:p>
                  </a:txBody>
                  <a:tcPr anchor="ctr"/>
                </a:tc>
                <a:extLst>
                  <a:ext uri="{0D108BD9-81ED-4DB2-BD59-A6C34878D82A}">
                    <a16:rowId xmlns:a16="http://schemas.microsoft.com/office/drawing/2014/main" val="1204782669"/>
                  </a:ext>
                </a:extLst>
              </a:tr>
              <a:tr h="475824">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Lichfield</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343</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235</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- 31.5%</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229</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185</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- 19.2% </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$491,837</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$585,309</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+ 19.0%</a:t>
                      </a:r>
                    </a:p>
                  </a:txBody>
                  <a:tcPr anchor="ctr"/>
                </a:tc>
                <a:extLst>
                  <a:ext uri="{0D108BD9-81ED-4DB2-BD59-A6C34878D82A}">
                    <a16:rowId xmlns:a16="http://schemas.microsoft.com/office/drawing/2014/main" val="4032596333"/>
                  </a:ext>
                </a:extLst>
              </a:tr>
              <a:tr h="550883">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Middlesex</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296</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180</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- 39.2%</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193</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143</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- 25.9% </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$468,994</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$501,934</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+ 7.0%</a:t>
                      </a:r>
                    </a:p>
                  </a:txBody>
                  <a:tcPr anchor="ctr"/>
                </a:tc>
                <a:extLst>
                  <a:ext uri="{0D108BD9-81ED-4DB2-BD59-A6C34878D82A}">
                    <a16:rowId xmlns:a16="http://schemas.microsoft.com/office/drawing/2014/main" val="2689695530"/>
                  </a:ext>
                </a:extLst>
              </a:tr>
              <a:tr h="564352">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New Haven</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1,019</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725</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- 28.9%</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813</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621</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- 23.6%</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$419,401</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$450,339</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+ 7.4% </a:t>
                      </a:r>
                    </a:p>
                  </a:txBody>
                  <a:tcPr anchor="ctr"/>
                </a:tc>
                <a:extLst>
                  <a:ext uri="{0D108BD9-81ED-4DB2-BD59-A6C34878D82A}">
                    <a16:rowId xmlns:a16="http://schemas.microsoft.com/office/drawing/2014/main" val="2273885590"/>
                  </a:ext>
                </a:extLst>
              </a:tr>
              <a:tr h="453343">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New London</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389</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262</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- 32.6%</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325</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260</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-20.0 %</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$423,232</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$423,306</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+ 0.0%</a:t>
                      </a:r>
                    </a:p>
                  </a:txBody>
                  <a:tcPr anchor="ctr"/>
                </a:tc>
                <a:extLst>
                  <a:ext uri="{0D108BD9-81ED-4DB2-BD59-A6C34878D82A}">
                    <a16:rowId xmlns:a16="http://schemas.microsoft.com/office/drawing/2014/main" val="280181161"/>
                  </a:ext>
                </a:extLst>
              </a:tr>
              <a:tr h="419747">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Tolland</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258</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147</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- 43.0%</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174</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130</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- 25.3% </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$365,895</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$395,651</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+ 8.1% </a:t>
                      </a:r>
                    </a:p>
                  </a:txBody>
                  <a:tcPr anchor="ctr"/>
                </a:tc>
                <a:extLst>
                  <a:ext uri="{0D108BD9-81ED-4DB2-BD59-A6C34878D82A}">
                    <a16:rowId xmlns:a16="http://schemas.microsoft.com/office/drawing/2014/main" val="2191195325"/>
                  </a:ext>
                </a:extLst>
              </a:tr>
              <a:tr h="564352">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Windham </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163</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111</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- 31.9%</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151</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107</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- 29.1%</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$323,879</a:t>
                      </a:r>
                    </a:p>
                  </a:txBody>
                  <a:tcPr anchor="ctr"/>
                </a:tc>
                <a:tc>
                  <a:txBody>
                    <a:bodyPr/>
                    <a:lstStyle/>
                    <a:p>
                      <a:pPr algn="ctr"/>
                      <a:r>
                        <a:rPr lang="en-US" sz="1100" dirty="0">
                          <a:latin typeface="Source Sans Pro" panose="020B0503030403020204" pitchFamily="34" charset="0"/>
                          <a:ea typeface="Source Sans Pro" panose="020B0503030403020204" pitchFamily="34" charset="0"/>
                          <a:cs typeface="Times New Roman" panose="02020603050405020304" pitchFamily="18" charset="0"/>
                        </a:rPr>
                        <a:t>$367,718</a:t>
                      </a:r>
                    </a:p>
                  </a:txBody>
                  <a:tcPr anchor="ctr"/>
                </a:tc>
                <a:tc>
                  <a:txBody>
                    <a:bodyPr/>
                    <a:lstStyle/>
                    <a:p>
                      <a:pPr algn="ctr"/>
                      <a:r>
                        <a:rPr lang="en-US" sz="1100" b="1" dirty="0">
                          <a:latin typeface="Source Sans Pro" panose="020B0503030403020204" pitchFamily="34" charset="0"/>
                          <a:ea typeface="Source Sans Pro" panose="020B0503030403020204" pitchFamily="34" charset="0"/>
                          <a:cs typeface="Times New Roman" panose="02020603050405020304" pitchFamily="18" charset="0"/>
                        </a:rPr>
                        <a:t>+ 13.5% </a:t>
                      </a:r>
                    </a:p>
                  </a:txBody>
                  <a:tcPr anchor="ctr">
                    <a:solidFill>
                      <a:schemeClr val="accent4">
                        <a:tint val="20000"/>
                      </a:schemeClr>
                    </a:solidFill>
                  </a:tcPr>
                </a:tc>
                <a:extLst>
                  <a:ext uri="{0D108BD9-81ED-4DB2-BD59-A6C34878D82A}">
                    <a16:rowId xmlns:a16="http://schemas.microsoft.com/office/drawing/2014/main" val="2475076609"/>
                  </a:ext>
                </a:extLst>
              </a:tr>
            </a:tbl>
          </a:graphicData>
        </a:graphic>
      </p:graphicFrame>
      <p:pic>
        <p:nvPicPr>
          <p:cNvPr id="2" name="Picture 1" descr="Icon&#10;&#10;Description automatically generated">
            <a:extLst>
              <a:ext uri="{FF2B5EF4-FFF2-40B4-BE49-F238E27FC236}">
                <a16:creationId xmlns:a16="http://schemas.microsoft.com/office/drawing/2014/main" id="{210C37FE-7289-B1D6-76B9-D2F4E64FF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226" y="6388992"/>
            <a:ext cx="2322892" cy="305995"/>
          </a:xfrm>
          <a:prstGeom prst="rect">
            <a:avLst/>
          </a:prstGeom>
        </p:spPr>
      </p:pic>
      <p:sp>
        <p:nvSpPr>
          <p:cNvPr id="3" name="TextBox 2">
            <a:extLst>
              <a:ext uri="{FF2B5EF4-FFF2-40B4-BE49-F238E27FC236}">
                <a16:creationId xmlns:a16="http://schemas.microsoft.com/office/drawing/2014/main" id="{40C982A2-973F-24BF-1158-DEFC1CF741E2}"/>
              </a:ext>
            </a:extLst>
          </p:cNvPr>
          <p:cNvSpPr txBox="1"/>
          <p:nvPr/>
        </p:nvSpPr>
        <p:spPr>
          <a:xfrm>
            <a:off x="3076575" y="6489795"/>
            <a:ext cx="6038849" cy="230832"/>
          </a:xfrm>
          <a:prstGeom prst="rect">
            <a:avLst/>
          </a:prstGeom>
          <a:noFill/>
        </p:spPr>
        <p:txBody>
          <a:bodyPr wrap="square" rtlCol="0">
            <a:spAutoFit/>
          </a:bodyPr>
          <a:lstStyle/>
          <a:p>
            <a:pPr algn="ctr"/>
            <a:r>
              <a:rPr lang="en-US" sz="900" dirty="0"/>
              <a:t>The following data is current as of June 8th, 2023. All data from </a:t>
            </a:r>
            <a:r>
              <a:rPr lang="en-US" sz="900" dirty="0" err="1"/>
              <a:t>SmartMLS</a:t>
            </a:r>
            <a:r>
              <a:rPr lang="en-US" sz="900" dirty="0"/>
              <a:t>. Report © 2023 </a:t>
            </a:r>
            <a:r>
              <a:rPr lang="en-US" sz="900" dirty="0" err="1"/>
              <a:t>ShowingTime</a:t>
            </a:r>
            <a:endParaRPr lang="en-US" sz="900" dirty="0"/>
          </a:p>
        </p:txBody>
      </p:sp>
    </p:spTree>
    <p:extLst>
      <p:ext uri="{BB962C8B-B14F-4D97-AF65-F5344CB8AC3E}">
        <p14:creationId xmlns:p14="http://schemas.microsoft.com/office/powerpoint/2010/main" val="346942739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83ADC-96A9-118A-6908-2CC54D74D125}"/>
              </a:ext>
            </a:extLst>
          </p:cNvPr>
          <p:cNvSpPr txBox="1"/>
          <p:nvPr/>
        </p:nvSpPr>
        <p:spPr>
          <a:xfrm>
            <a:off x="65255" y="6410325"/>
            <a:ext cx="512295" cy="369332"/>
          </a:xfrm>
          <a:prstGeom prst="rect">
            <a:avLst/>
          </a:prstGeom>
          <a:noFill/>
        </p:spPr>
        <p:txBody>
          <a:bodyPr wrap="square" rtlCol="0">
            <a:spAutoFit/>
          </a:bodyPr>
          <a:lstStyle/>
          <a:p>
            <a:pPr algn="ctr"/>
            <a:r>
              <a:rPr lang="en-US" dirty="0"/>
              <a:t>8</a:t>
            </a:r>
          </a:p>
        </p:txBody>
      </p:sp>
      <p:sp>
        <p:nvSpPr>
          <p:cNvPr id="6" name="Title 1">
            <a:extLst>
              <a:ext uri="{FF2B5EF4-FFF2-40B4-BE49-F238E27FC236}">
                <a16:creationId xmlns:a16="http://schemas.microsoft.com/office/drawing/2014/main" id="{26347F0D-F1BD-B920-F4CE-3BB733B5F248}"/>
              </a:ext>
            </a:extLst>
          </p:cNvPr>
          <p:cNvSpPr>
            <a:spLocks noGrp="1"/>
          </p:cNvSpPr>
          <p:nvPr>
            <p:ph type="title"/>
          </p:nvPr>
        </p:nvSpPr>
        <p:spPr>
          <a:xfrm>
            <a:off x="355002" y="93668"/>
            <a:ext cx="11510683" cy="807249"/>
          </a:xfrm>
        </p:spPr>
        <p:txBody>
          <a:bodyPr>
            <a:noAutofit/>
          </a:bodyPr>
          <a:lstStyle/>
          <a:p>
            <a:pPr algn="ctr"/>
            <a:r>
              <a:rPr lang="en-US" sz="4000" b="1" dirty="0">
                <a:latin typeface="Source Sans Pro" panose="020B0503030403020204" pitchFamily="34" charset="0"/>
                <a:ea typeface="Source Sans Pro" panose="020B0503030403020204" pitchFamily="34" charset="0"/>
                <a:cs typeface="Times New Roman" panose="02020603050405020304" pitchFamily="18" charset="0"/>
              </a:rPr>
              <a:t>Condo/Townhouse Market Updates – By County</a:t>
            </a:r>
          </a:p>
        </p:txBody>
      </p:sp>
      <p:graphicFrame>
        <p:nvGraphicFramePr>
          <p:cNvPr id="27" name="Table 27">
            <a:extLst>
              <a:ext uri="{FF2B5EF4-FFF2-40B4-BE49-F238E27FC236}">
                <a16:creationId xmlns:a16="http://schemas.microsoft.com/office/drawing/2014/main" id="{CE3B6F60-1FAA-2070-DA87-FCCF9EFD99CA}"/>
              </a:ext>
            </a:extLst>
          </p:cNvPr>
          <p:cNvGraphicFramePr>
            <a:graphicFrameLocks noGrp="1"/>
          </p:cNvGraphicFramePr>
          <p:nvPr>
            <p:extLst>
              <p:ext uri="{D42A27DB-BD31-4B8C-83A1-F6EECF244321}">
                <p14:modId xmlns:p14="http://schemas.microsoft.com/office/powerpoint/2010/main" val="4151304226"/>
              </p:ext>
            </p:extLst>
          </p:nvPr>
        </p:nvGraphicFramePr>
        <p:xfrm>
          <a:off x="577550" y="900917"/>
          <a:ext cx="11065586" cy="5398343"/>
        </p:xfrm>
        <a:graphic>
          <a:graphicData uri="http://schemas.openxmlformats.org/drawingml/2006/table">
            <a:tbl>
              <a:tblPr firstRow="1" bandRow="1">
                <a:tableStyleId>{00A15C55-8517-42AA-B614-E9B94910E393}</a:tableStyleId>
              </a:tblPr>
              <a:tblGrid>
                <a:gridCol w="1123795">
                  <a:extLst>
                    <a:ext uri="{9D8B030D-6E8A-4147-A177-3AD203B41FA5}">
                      <a16:colId xmlns:a16="http://schemas.microsoft.com/office/drawing/2014/main" val="2212670635"/>
                    </a:ext>
                  </a:extLst>
                </a:gridCol>
                <a:gridCol w="998079">
                  <a:extLst>
                    <a:ext uri="{9D8B030D-6E8A-4147-A177-3AD203B41FA5}">
                      <a16:colId xmlns:a16="http://schemas.microsoft.com/office/drawing/2014/main" val="3763166851"/>
                    </a:ext>
                  </a:extLst>
                </a:gridCol>
                <a:gridCol w="1080489">
                  <a:extLst>
                    <a:ext uri="{9D8B030D-6E8A-4147-A177-3AD203B41FA5}">
                      <a16:colId xmlns:a16="http://schemas.microsoft.com/office/drawing/2014/main" val="1361749739"/>
                    </a:ext>
                  </a:extLst>
                </a:gridCol>
                <a:gridCol w="893387">
                  <a:extLst>
                    <a:ext uri="{9D8B030D-6E8A-4147-A177-3AD203B41FA5}">
                      <a16:colId xmlns:a16="http://schemas.microsoft.com/office/drawing/2014/main" val="2908361652"/>
                    </a:ext>
                  </a:extLst>
                </a:gridCol>
                <a:gridCol w="1121084">
                  <a:extLst>
                    <a:ext uri="{9D8B030D-6E8A-4147-A177-3AD203B41FA5}">
                      <a16:colId xmlns:a16="http://schemas.microsoft.com/office/drawing/2014/main" val="4223237239"/>
                    </a:ext>
                  </a:extLst>
                </a:gridCol>
                <a:gridCol w="1062175">
                  <a:extLst>
                    <a:ext uri="{9D8B030D-6E8A-4147-A177-3AD203B41FA5}">
                      <a16:colId xmlns:a16="http://schemas.microsoft.com/office/drawing/2014/main" val="559402332"/>
                    </a:ext>
                  </a:extLst>
                </a:gridCol>
                <a:gridCol w="1032551">
                  <a:extLst>
                    <a:ext uri="{9D8B030D-6E8A-4147-A177-3AD203B41FA5}">
                      <a16:colId xmlns:a16="http://schemas.microsoft.com/office/drawing/2014/main" val="2398635853"/>
                    </a:ext>
                  </a:extLst>
                </a:gridCol>
                <a:gridCol w="1256620">
                  <a:extLst>
                    <a:ext uri="{9D8B030D-6E8A-4147-A177-3AD203B41FA5}">
                      <a16:colId xmlns:a16="http://schemas.microsoft.com/office/drawing/2014/main" val="1875296296"/>
                    </a:ext>
                  </a:extLst>
                </a:gridCol>
                <a:gridCol w="1263623">
                  <a:extLst>
                    <a:ext uri="{9D8B030D-6E8A-4147-A177-3AD203B41FA5}">
                      <a16:colId xmlns:a16="http://schemas.microsoft.com/office/drawing/2014/main" val="3867151865"/>
                    </a:ext>
                  </a:extLst>
                </a:gridCol>
                <a:gridCol w="1233783">
                  <a:extLst>
                    <a:ext uri="{9D8B030D-6E8A-4147-A177-3AD203B41FA5}">
                      <a16:colId xmlns:a16="http://schemas.microsoft.com/office/drawing/2014/main" val="3441976224"/>
                    </a:ext>
                  </a:extLst>
                </a:gridCol>
              </a:tblGrid>
              <a:tr h="1135287">
                <a:tc>
                  <a:txBody>
                    <a:bodyPr/>
                    <a:lstStyle/>
                    <a:p>
                      <a:pPr algn="ctr">
                        <a:lnSpc>
                          <a:spcPct val="150000"/>
                        </a:lnSpc>
                      </a:pPr>
                      <a:r>
                        <a:rPr lang="en-US" sz="1100" b="1" dirty="0">
                          <a:latin typeface="Source Sans Pro" panose="020B0503030403020204" pitchFamily="34" charset="0"/>
                          <a:ea typeface="Source Sans Pro" panose="020B0503030403020204" pitchFamily="34" charset="0"/>
                        </a:rPr>
                        <a:t>County</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Number of New Listings</a:t>
                      </a:r>
                    </a:p>
                    <a:p>
                      <a:pPr algn="ctr">
                        <a:lnSpc>
                          <a:spcPct val="150000"/>
                        </a:lnSpc>
                      </a:pPr>
                      <a:r>
                        <a:rPr lang="en-US" sz="1100" dirty="0">
                          <a:latin typeface="Source Sans Pro" panose="020B0503030403020204" pitchFamily="34" charset="0"/>
                          <a:ea typeface="Source Sans Pro" panose="020B0503030403020204" pitchFamily="34" charset="0"/>
                        </a:rPr>
                        <a:t>(June 2022) </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Number of New  Listings (June 2023) </a:t>
                      </a:r>
                    </a:p>
                  </a:txBody>
                  <a:tcPr anchor="ctr">
                    <a:solidFill>
                      <a:srgbClr val="244C5A"/>
                    </a:solidFill>
                  </a:tcPr>
                </a:tc>
                <a:tc>
                  <a:txBody>
                    <a:bodyPr/>
                    <a:lstStyle/>
                    <a:p>
                      <a:pPr algn="ctr">
                        <a:lnSpc>
                          <a:spcPct val="150000"/>
                        </a:lnSpc>
                      </a:pPr>
                      <a:r>
                        <a:rPr lang="en-US" sz="11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Closed Sales (June 2022) </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Closed Sales (June 2023)</a:t>
                      </a:r>
                    </a:p>
                  </a:txBody>
                  <a:tcPr anchor="ctr">
                    <a:solidFill>
                      <a:srgbClr val="244C5A"/>
                    </a:solidFill>
                  </a:tcPr>
                </a:tc>
                <a:tc>
                  <a:txBody>
                    <a:bodyPr/>
                    <a:lstStyle/>
                    <a:p>
                      <a:pPr algn="ctr">
                        <a:lnSpc>
                          <a:spcPct val="150000"/>
                        </a:lnSpc>
                      </a:pPr>
                      <a:r>
                        <a:rPr lang="en-US" sz="11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Average Sales Price </a:t>
                      </a:r>
                    </a:p>
                    <a:p>
                      <a:pPr algn="ctr">
                        <a:lnSpc>
                          <a:spcPct val="150000"/>
                        </a:lnSpc>
                      </a:pPr>
                      <a:r>
                        <a:rPr lang="en-US" sz="1100" dirty="0">
                          <a:latin typeface="Source Sans Pro" panose="020B0503030403020204" pitchFamily="34" charset="0"/>
                          <a:ea typeface="Source Sans Pro" panose="020B0503030403020204" pitchFamily="34" charset="0"/>
                        </a:rPr>
                        <a:t>(June 2022) </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Average Sales Price </a:t>
                      </a:r>
                    </a:p>
                    <a:p>
                      <a:pPr algn="ctr">
                        <a:lnSpc>
                          <a:spcPct val="150000"/>
                        </a:lnSpc>
                      </a:pPr>
                      <a:r>
                        <a:rPr lang="en-US" sz="1100" dirty="0">
                          <a:latin typeface="Source Sans Pro" panose="020B0503030403020204" pitchFamily="34" charset="0"/>
                          <a:ea typeface="Source Sans Pro" panose="020B0503030403020204" pitchFamily="34" charset="0"/>
                        </a:rPr>
                        <a:t>(June 2023) </a:t>
                      </a:r>
                    </a:p>
                  </a:txBody>
                  <a:tcPr anchor="ctr">
                    <a:solidFill>
                      <a:srgbClr val="244C5A"/>
                    </a:solidFill>
                  </a:tcPr>
                </a:tc>
                <a:tc>
                  <a:txBody>
                    <a:bodyPr/>
                    <a:lstStyle/>
                    <a:p>
                      <a:pPr algn="ctr">
                        <a:lnSpc>
                          <a:spcPct val="150000"/>
                        </a:lnSpc>
                      </a:pPr>
                      <a:r>
                        <a:rPr lang="en-US" sz="1100" b="1" dirty="0">
                          <a:latin typeface="Source Sans Pro" panose="020B0503030403020204" pitchFamily="34" charset="0"/>
                          <a:ea typeface="Source Sans Pro" panose="020B0503030403020204" pitchFamily="34" charset="0"/>
                        </a:rPr>
                        <a:t>Percent Change </a:t>
                      </a:r>
                    </a:p>
                  </a:txBody>
                  <a:tcPr anchor="ctr">
                    <a:solidFill>
                      <a:srgbClr val="244C5A"/>
                    </a:solidFill>
                  </a:tcPr>
                </a:tc>
                <a:extLst>
                  <a:ext uri="{0D108BD9-81ED-4DB2-BD59-A6C34878D82A}">
                    <a16:rowId xmlns:a16="http://schemas.microsoft.com/office/drawing/2014/main" val="3844811707"/>
                  </a:ext>
                </a:extLst>
              </a:tr>
              <a:tr h="501860">
                <a:tc>
                  <a:txBody>
                    <a:bodyPr/>
                    <a:lstStyle/>
                    <a:p>
                      <a:pPr algn="ctr"/>
                      <a:r>
                        <a:rPr lang="en-US" sz="1100" b="1" dirty="0">
                          <a:latin typeface="Source Sans Pro" panose="020B0503030403020204" pitchFamily="34" charset="0"/>
                          <a:ea typeface="Source Sans Pro" panose="020B0503030403020204" pitchFamily="34" charset="0"/>
                        </a:rPr>
                        <a:t>Fairfield</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398</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267</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- 32.9% </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322</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264</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- 18.0%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$440,498</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$456,389</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+ 3.6%</a:t>
                      </a:r>
                    </a:p>
                  </a:txBody>
                  <a:tcPr anchor="ctr"/>
                </a:tc>
                <a:extLst>
                  <a:ext uri="{0D108BD9-81ED-4DB2-BD59-A6C34878D82A}">
                    <a16:rowId xmlns:a16="http://schemas.microsoft.com/office/drawing/2014/main" val="657283649"/>
                  </a:ext>
                </a:extLst>
              </a:tr>
              <a:tr h="451942">
                <a:tc>
                  <a:txBody>
                    <a:bodyPr/>
                    <a:lstStyle/>
                    <a:p>
                      <a:pPr algn="ctr"/>
                      <a:r>
                        <a:rPr lang="en-US" sz="1100" b="1" dirty="0">
                          <a:latin typeface="Source Sans Pro" panose="020B0503030403020204" pitchFamily="34" charset="0"/>
                          <a:ea typeface="Source Sans Pro" panose="020B0503030403020204" pitchFamily="34" charset="0"/>
                        </a:rPr>
                        <a:t>Hartford</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240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202</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- 15.8%</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236</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197</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- 16.5%</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$239,982</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$269,850</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+ 12.4%</a:t>
                      </a:r>
                    </a:p>
                  </a:txBody>
                  <a:tcPr anchor="ctr"/>
                </a:tc>
                <a:extLst>
                  <a:ext uri="{0D108BD9-81ED-4DB2-BD59-A6C34878D82A}">
                    <a16:rowId xmlns:a16="http://schemas.microsoft.com/office/drawing/2014/main" val="1204782669"/>
                  </a:ext>
                </a:extLst>
              </a:tr>
              <a:tr h="515214">
                <a:tc>
                  <a:txBody>
                    <a:bodyPr/>
                    <a:lstStyle/>
                    <a:p>
                      <a:pPr algn="ctr"/>
                      <a:r>
                        <a:rPr lang="en-US" sz="1100" b="1" dirty="0">
                          <a:latin typeface="Source Sans Pro" panose="020B0503030403020204" pitchFamily="34" charset="0"/>
                          <a:ea typeface="Source Sans Pro" panose="020B0503030403020204" pitchFamily="34" charset="0"/>
                        </a:rPr>
                        <a:t>Lichfield</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41</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42</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+ 2.4%</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39</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39</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0 .0% </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$195,558</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$261,072</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+ 33.5%</a:t>
                      </a:r>
                    </a:p>
                  </a:txBody>
                  <a:tcPr anchor="ctr"/>
                </a:tc>
                <a:extLst>
                  <a:ext uri="{0D108BD9-81ED-4DB2-BD59-A6C34878D82A}">
                    <a16:rowId xmlns:a16="http://schemas.microsoft.com/office/drawing/2014/main" val="4032596333"/>
                  </a:ext>
                </a:extLst>
              </a:tr>
              <a:tr h="596486">
                <a:tc>
                  <a:txBody>
                    <a:bodyPr/>
                    <a:lstStyle/>
                    <a:p>
                      <a:pPr algn="ctr"/>
                      <a:r>
                        <a:rPr lang="en-US" sz="1100" b="1" dirty="0">
                          <a:latin typeface="Source Sans Pro" panose="020B0503030403020204" pitchFamily="34" charset="0"/>
                          <a:ea typeface="Source Sans Pro" panose="020B0503030403020204" pitchFamily="34" charset="0"/>
                        </a:rPr>
                        <a:t>Middlesex</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49</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45</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- 8.2%</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48</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45</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- 6.3%</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$256,160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$228,590</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- 10.8% </a:t>
                      </a:r>
                    </a:p>
                  </a:txBody>
                  <a:tcPr anchor="ctr"/>
                </a:tc>
                <a:extLst>
                  <a:ext uri="{0D108BD9-81ED-4DB2-BD59-A6C34878D82A}">
                    <a16:rowId xmlns:a16="http://schemas.microsoft.com/office/drawing/2014/main" val="2689695530"/>
                  </a:ext>
                </a:extLst>
              </a:tr>
              <a:tr h="611071">
                <a:tc>
                  <a:txBody>
                    <a:bodyPr/>
                    <a:lstStyle/>
                    <a:p>
                      <a:pPr algn="ctr"/>
                      <a:r>
                        <a:rPr lang="en-US" sz="1100" b="1" dirty="0">
                          <a:latin typeface="Source Sans Pro" panose="020B0503030403020204" pitchFamily="34" charset="0"/>
                          <a:ea typeface="Source Sans Pro" panose="020B0503030403020204" pitchFamily="34" charset="0"/>
                        </a:rPr>
                        <a:t>New Haven</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280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242</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- 13.6%</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283</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210</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- 25.8%</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$250,542</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$288,490</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+ 15.1%</a:t>
                      </a:r>
                    </a:p>
                  </a:txBody>
                  <a:tcPr anchor="ctr"/>
                </a:tc>
                <a:extLst>
                  <a:ext uri="{0D108BD9-81ED-4DB2-BD59-A6C34878D82A}">
                    <a16:rowId xmlns:a16="http://schemas.microsoft.com/office/drawing/2014/main" val="2273885590"/>
                  </a:ext>
                </a:extLst>
              </a:tr>
              <a:tr h="490872">
                <a:tc>
                  <a:txBody>
                    <a:bodyPr/>
                    <a:lstStyle/>
                    <a:p>
                      <a:pPr algn="ctr"/>
                      <a:r>
                        <a:rPr lang="en-US" sz="1100" b="1" dirty="0">
                          <a:latin typeface="Source Sans Pro" panose="020B0503030403020204" pitchFamily="34" charset="0"/>
                          <a:ea typeface="Source Sans Pro" panose="020B0503030403020204" pitchFamily="34" charset="0"/>
                        </a:rPr>
                        <a:t>New London</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75</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35</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- 53.3% </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53</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38</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- 28.3%</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$229,568</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$311,615</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+ 35.7% </a:t>
                      </a:r>
                    </a:p>
                  </a:txBody>
                  <a:tcPr anchor="ctr"/>
                </a:tc>
                <a:extLst>
                  <a:ext uri="{0D108BD9-81ED-4DB2-BD59-A6C34878D82A}">
                    <a16:rowId xmlns:a16="http://schemas.microsoft.com/office/drawing/2014/main" val="280181161"/>
                  </a:ext>
                </a:extLst>
              </a:tr>
              <a:tr h="484540">
                <a:tc>
                  <a:txBody>
                    <a:bodyPr/>
                    <a:lstStyle/>
                    <a:p>
                      <a:pPr algn="ctr"/>
                      <a:r>
                        <a:rPr lang="en-US" sz="1100" b="1" dirty="0">
                          <a:latin typeface="Source Sans Pro" panose="020B0503030403020204" pitchFamily="34" charset="0"/>
                          <a:ea typeface="Source Sans Pro" panose="020B0503030403020204" pitchFamily="34" charset="0"/>
                        </a:rPr>
                        <a:t>Tolland</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31</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20</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- 35.5%</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29</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21</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- 27.6% </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$214,600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$228,574</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+ 6.5% </a:t>
                      </a:r>
                    </a:p>
                  </a:txBody>
                  <a:tcPr anchor="ctr"/>
                </a:tc>
                <a:extLst>
                  <a:ext uri="{0D108BD9-81ED-4DB2-BD59-A6C34878D82A}">
                    <a16:rowId xmlns:a16="http://schemas.microsoft.com/office/drawing/2014/main" val="2191195325"/>
                  </a:ext>
                </a:extLst>
              </a:tr>
              <a:tr h="611071">
                <a:tc>
                  <a:txBody>
                    <a:bodyPr/>
                    <a:lstStyle/>
                    <a:p>
                      <a:pPr algn="ctr"/>
                      <a:r>
                        <a:rPr lang="en-US" sz="1100" b="1" dirty="0">
                          <a:latin typeface="Source Sans Pro" panose="020B0503030403020204" pitchFamily="34" charset="0"/>
                          <a:ea typeface="Source Sans Pro" panose="020B0503030403020204" pitchFamily="34" charset="0"/>
                        </a:rPr>
                        <a:t>Windham </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10</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150.0%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14</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11</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- 21.4%</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$290,195</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$242,582</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- 16.4% </a:t>
                      </a:r>
                    </a:p>
                  </a:txBody>
                  <a:tcPr anchor="ctr">
                    <a:solidFill>
                      <a:schemeClr val="accent4">
                        <a:tint val="20000"/>
                      </a:schemeClr>
                    </a:solidFill>
                  </a:tcPr>
                </a:tc>
                <a:extLst>
                  <a:ext uri="{0D108BD9-81ED-4DB2-BD59-A6C34878D82A}">
                    <a16:rowId xmlns:a16="http://schemas.microsoft.com/office/drawing/2014/main" val="2475076609"/>
                  </a:ext>
                </a:extLst>
              </a:tr>
            </a:tbl>
          </a:graphicData>
        </a:graphic>
      </p:graphicFrame>
      <p:pic>
        <p:nvPicPr>
          <p:cNvPr id="2" name="Picture 1" descr="Icon&#10;&#10;Description automatically generated">
            <a:extLst>
              <a:ext uri="{FF2B5EF4-FFF2-40B4-BE49-F238E27FC236}">
                <a16:creationId xmlns:a16="http://schemas.microsoft.com/office/drawing/2014/main" id="{F7EC82CF-B45F-92E4-968D-06651C7F4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226" y="6388992"/>
            <a:ext cx="2322892" cy="305995"/>
          </a:xfrm>
          <a:prstGeom prst="rect">
            <a:avLst/>
          </a:prstGeom>
        </p:spPr>
      </p:pic>
      <p:sp>
        <p:nvSpPr>
          <p:cNvPr id="3" name="TextBox 2">
            <a:extLst>
              <a:ext uri="{FF2B5EF4-FFF2-40B4-BE49-F238E27FC236}">
                <a16:creationId xmlns:a16="http://schemas.microsoft.com/office/drawing/2014/main" id="{A94BF950-1512-68EF-30D2-D1B21EDFDF65}"/>
              </a:ext>
            </a:extLst>
          </p:cNvPr>
          <p:cNvSpPr txBox="1"/>
          <p:nvPr/>
        </p:nvSpPr>
        <p:spPr>
          <a:xfrm>
            <a:off x="3076575" y="6489795"/>
            <a:ext cx="6038849" cy="230832"/>
          </a:xfrm>
          <a:prstGeom prst="rect">
            <a:avLst/>
          </a:prstGeom>
          <a:noFill/>
        </p:spPr>
        <p:txBody>
          <a:bodyPr wrap="square" rtlCol="0">
            <a:spAutoFit/>
          </a:bodyPr>
          <a:lstStyle/>
          <a:p>
            <a:pPr algn="ctr"/>
            <a:r>
              <a:rPr lang="en-US" sz="900" dirty="0">
                <a:latin typeface="Source Sans Pro" panose="020B0503030403020204" pitchFamily="34" charset="0"/>
                <a:ea typeface="Source Sans Pro" panose="020B0503030403020204" pitchFamily="34" charset="0"/>
              </a:rPr>
              <a:t>The following data is current as of June 8th, 2023. All data from </a:t>
            </a:r>
            <a:r>
              <a:rPr lang="en-US" sz="900" dirty="0" err="1">
                <a:latin typeface="Source Sans Pro" panose="020B0503030403020204" pitchFamily="34" charset="0"/>
                <a:ea typeface="Source Sans Pro" panose="020B0503030403020204" pitchFamily="34" charset="0"/>
              </a:rPr>
              <a:t>SmartMLS</a:t>
            </a:r>
            <a:r>
              <a:rPr lang="en-US" sz="900" dirty="0">
                <a:latin typeface="Source Sans Pro" panose="020B0503030403020204" pitchFamily="34" charset="0"/>
                <a:ea typeface="Source Sans Pro" panose="020B0503030403020204" pitchFamily="34" charset="0"/>
              </a:rPr>
              <a:t>. Report © 2023 </a:t>
            </a:r>
            <a:r>
              <a:rPr lang="en-US" sz="900" dirty="0" err="1">
                <a:latin typeface="Source Sans Pro" panose="020B0503030403020204" pitchFamily="34" charset="0"/>
                <a:ea typeface="Source Sans Pro" panose="020B0503030403020204" pitchFamily="34" charset="0"/>
              </a:rPr>
              <a:t>ShowingTime</a:t>
            </a:r>
            <a:endParaRPr lang="en-US" sz="9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6843394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83ADC-96A9-118A-6908-2CC54D74D125}"/>
              </a:ext>
            </a:extLst>
          </p:cNvPr>
          <p:cNvSpPr txBox="1"/>
          <p:nvPr/>
        </p:nvSpPr>
        <p:spPr>
          <a:xfrm>
            <a:off x="65255" y="6410325"/>
            <a:ext cx="486836" cy="369332"/>
          </a:xfrm>
          <a:prstGeom prst="rect">
            <a:avLst/>
          </a:prstGeom>
          <a:noFill/>
        </p:spPr>
        <p:txBody>
          <a:bodyPr wrap="square" rtlCol="0">
            <a:spAutoFit/>
          </a:bodyPr>
          <a:lstStyle/>
          <a:p>
            <a:pPr algn="ctr"/>
            <a:r>
              <a:rPr lang="en-US" dirty="0"/>
              <a:t>9</a:t>
            </a:r>
          </a:p>
        </p:txBody>
      </p:sp>
      <p:sp>
        <p:nvSpPr>
          <p:cNvPr id="6" name="Title 1">
            <a:extLst>
              <a:ext uri="{FF2B5EF4-FFF2-40B4-BE49-F238E27FC236}">
                <a16:creationId xmlns:a16="http://schemas.microsoft.com/office/drawing/2014/main" id="{26347F0D-F1BD-B920-F4CE-3BB733B5F248}"/>
              </a:ext>
            </a:extLst>
          </p:cNvPr>
          <p:cNvSpPr>
            <a:spLocks noGrp="1"/>
          </p:cNvSpPr>
          <p:nvPr>
            <p:ph type="title"/>
          </p:nvPr>
        </p:nvSpPr>
        <p:spPr>
          <a:xfrm>
            <a:off x="838200" y="93668"/>
            <a:ext cx="10515600" cy="807249"/>
          </a:xfrm>
        </p:spPr>
        <p:txBody>
          <a:bodyPr>
            <a:noAutofit/>
          </a:bodyPr>
          <a:lstStyle/>
          <a:p>
            <a:pPr algn="ctr"/>
            <a:r>
              <a:rPr lang="en-US" sz="4000" b="1" dirty="0">
                <a:latin typeface="Source Sans Pro" panose="020B0503030403020204" pitchFamily="34" charset="0"/>
                <a:ea typeface="Source Sans Pro" panose="020B0503030403020204" pitchFamily="34" charset="0"/>
                <a:cs typeface="Times New Roman" panose="02020603050405020304" pitchFamily="18" charset="0"/>
              </a:rPr>
              <a:t>Rental Market Updates – By County</a:t>
            </a:r>
          </a:p>
        </p:txBody>
      </p:sp>
      <p:graphicFrame>
        <p:nvGraphicFramePr>
          <p:cNvPr id="27" name="Table 27">
            <a:extLst>
              <a:ext uri="{FF2B5EF4-FFF2-40B4-BE49-F238E27FC236}">
                <a16:creationId xmlns:a16="http://schemas.microsoft.com/office/drawing/2014/main" id="{CE3B6F60-1FAA-2070-DA87-FCCF9EFD99CA}"/>
              </a:ext>
            </a:extLst>
          </p:cNvPr>
          <p:cNvGraphicFramePr>
            <a:graphicFrameLocks noGrp="1"/>
          </p:cNvGraphicFramePr>
          <p:nvPr>
            <p:extLst>
              <p:ext uri="{D42A27DB-BD31-4B8C-83A1-F6EECF244321}">
                <p14:modId xmlns:p14="http://schemas.microsoft.com/office/powerpoint/2010/main" val="1515014326"/>
              </p:ext>
            </p:extLst>
          </p:nvPr>
        </p:nvGraphicFramePr>
        <p:xfrm>
          <a:off x="471894" y="962067"/>
          <a:ext cx="11393791" cy="5267283"/>
        </p:xfrm>
        <a:graphic>
          <a:graphicData uri="http://schemas.openxmlformats.org/drawingml/2006/table">
            <a:tbl>
              <a:tblPr firstRow="1" bandRow="1">
                <a:tableStyleId>{00A15C55-8517-42AA-B614-E9B94910E393}</a:tableStyleId>
              </a:tblPr>
              <a:tblGrid>
                <a:gridCol w="1157127">
                  <a:extLst>
                    <a:ext uri="{9D8B030D-6E8A-4147-A177-3AD203B41FA5}">
                      <a16:colId xmlns:a16="http://schemas.microsoft.com/office/drawing/2014/main" val="2212670635"/>
                    </a:ext>
                  </a:extLst>
                </a:gridCol>
                <a:gridCol w="1070565">
                  <a:extLst>
                    <a:ext uri="{9D8B030D-6E8A-4147-A177-3AD203B41FA5}">
                      <a16:colId xmlns:a16="http://schemas.microsoft.com/office/drawing/2014/main" val="3763166851"/>
                    </a:ext>
                  </a:extLst>
                </a:gridCol>
                <a:gridCol w="1196139">
                  <a:extLst>
                    <a:ext uri="{9D8B030D-6E8A-4147-A177-3AD203B41FA5}">
                      <a16:colId xmlns:a16="http://schemas.microsoft.com/office/drawing/2014/main" val="1361749739"/>
                    </a:ext>
                  </a:extLst>
                </a:gridCol>
                <a:gridCol w="835197">
                  <a:extLst>
                    <a:ext uri="{9D8B030D-6E8A-4147-A177-3AD203B41FA5}">
                      <a16:colId xmlns:a16="http://schemas.microsoft.com/office/drawing/2014/main" val="2908361652"/>
                    </a:ext>
                  </a:extLst>
                </a:gridCol>
                <a:gridCol w="1412703">
                  <a:extLst>
                    <a:ext uri="{9D8B030D-6E8A-4147-A177-3AD203B41FA5}">
                      <a16:colId xmlns:a16="http://schemas.microsoft.com/office/drawing/2014/main" val="4223237239"/>
                    </a:ext>
                  </a:extLst>
                </a:gridCol>
                <a:gridCol w="1162050">
                  <a:extLst>
                    <a:ext uri="{9D8B030D-6E8A-4147-A177-3AD203B41FA5}">
                      <a16:colId xmlns:a16="http://schemas.microsoft.com/office/drawing/2014/main" val="559402332"/>
                    </a:ext>
                  </a:extLst>
                </a:gridCol>
                <a:gridCol w="866775">
                  <a:extLst>
                    <a:ext uri="{9D8B030D-6E8A-4147-A177-3AD203B41FA5}">
                      <a16:colId xmlns:a16="http://schemas.microsoft.com/office/drawing/2014/main" val="2398635853"/>
                    </a:ext>
                  </a:extLst>
                </a:gridCol>
                <a:gridCol w="1543050">
                  <a:extLst>
                    <a:ext uri="{9D8B030D-6E8A-4147-A177-3AD203B41FA5}">
                      <a16:colId xmlns:a16="http://schemas.microsoft.com/office/drawing/2014/main" val="1875296296"/>
                    </a:ext>
                  </a:extLst>
                </a:gridCol>
                <a:gridCol w="1181100">
                  <a:extLst>
                    <a:ext uri="{9D8B030D-6E8A-4147-A177-3AD203B41FA5}">
                      <a16:colId xmlns:a16="http://schemas.microsoft.com/office/drawing/2014/main" val="3867151865"/>
                    </a:ext>
                  </a:extLst>
                </a:gridCol>
                <a:gridCol w="969085">
                  <a:extLst>
                    <a:ext uri="{9D8B030D-6E8A-4147-A177-3AD203B41FA5}">
                      <a16:colId xmlns:a16="http://schemas.microsoft.com/office/drawing/2014/main" val="3441976224"/>
                    </a:ext>
                  </a:extLst>
                </a:gridCol>
              </a:tblGrid>
              <a:tr h="1131714">
                <a:tc>
                  <a:txBody>
                    <a:bodyPr/>
                    <a:lstStyle/>
                    <a:p>
                      <a:pPr algn="ctr">
                        <a:lnSpc>
                          <a:spcPct val="150000"/>
                        </a:lnSpc>
                      </a:pPr>
                      <a:r>
                        <a:rPr lang="en-US" sz="1100" b="1" dirty="0">
                          <a:latin typeface="Source Sans Pro" panose="020B0503030403020204" pitchFamily="34" charset="0"/>
                          <a:ea typeface="Source Sans Pro" panose="020B0503030403020204" pitchFamily="34" charset="0"/>
                        </a:rPr>
                        <a:t>County</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Number of Active Rentals</a:t>
                      </a:r>
                    </a:p>
                    <a:p>
                      <a:pPr algn="ctr">
                        <a:lnSpc>
                          <a:spcPct val="150000"/>
                        </a:lnSpc>
                      </a:pPr>
                      <a:r>
                        <a:rPr lang="en-US" sz="1100" dirty="0">
                          <a:latin typeface="Source Sans Pro" panose="020B0503030403020204" pitchFamily="34" charset="0"/>
                          <a:ea typeface="Source Sans Pro" panose="020B0503030403020204" pitchFamily="34" charset="0"/>
                        </a:rPr>
                        <a:t>(June 2022) </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Number of Active Rentals (June 2023) </a:t>
                      </a:r>
                    </a:p>
                  </a:txBody>
                  <a:tcPr anchor="ctr">
                    <a:solidFill>
                      <a:srgbClr val="244C5A"/>
                    </a:solidFill>
                  </a:tcPr>
                </a:tc>
                <a:tc>
                  <a:txBody>
                    <a:bodyPr/>
                    <a:lstStyle/>
                    <a:p>
                      <a:pPr algn="ctr">
                        <a:lnSpc>
                          <a:spcPct val="150000"/>
                        </a:lnSpc>
                      </a:pPr>
                      <a:r>
                        <a:rPr lang="en-US" sz="11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Number of Properties Leased (June 2022) </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Number of Properties Leased</a:t>
                      </a:r>
                    </a:p>
                    <a:p>
                      <a:pPr algn="ctr">
                        <a:lnSpc>
                          <a:spcPct val="150000"/>
                        </a:lnSpc>
                      </a:pPr>
                      <a:r>
                        <a:rPr lang="en-US" sz="1100" dirty="0">
                          <a:latin typeface="Source Sans Pro" panose="020B0503030403020204" pitchFamily="34" charset="0"/>
                          <a:ea typeface="Source Sans Pro" panose="020B0503030403020204" pitchFamily="34" charset="0"/>
                        </a:rPr>
                        <a:t> (June 2023)</a:t>
                      </a:r>
                    </a:p>
                  </a:txBody>
                  <a:tcPr anchor="ctr">
                    <a:solidFill>
                      <a:srgbClr val="244C5A"/>
                    </a:solidFill>
                  </a:tcPr>
                </a:tc>
                <a:tc>
                  <a:txBody>
                    <a:bodyPr/>
                    <a:lstStyle/>
                    <a:p>
                      <a:pPr algn="ctr">
                        <a:lnSpc>
                          <a:spcPct val="150000"/>
                        </a:lnSpc>
                      </a:pPr>
                      <a:r>
                        <a:rPr lang="en-US" sz="11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Average Monthly Lease Price </a:t>
                      </a:r>
                    </a:p>
                    <a:p>
                      <a:pPr algn="ctr">
                        <a:lnSpc>
                          <a:spcPct val="150000"/>
                        </a:lnSpc>
                      </a:pPr>
                      <a:r>
                        <a:rPr lang="en-US" sz="1100" dirty="0">
                          <a:latin typeface="Source Sans Pro" panose="020B0503030403020204" pitchFamily="34" charset="0"/>
                          <a:ea typeface="Source Sans Pro" panose="020B0503030403020204" pitchFamily="34" charset="0"/>
                        </a:rPr>
                        <a:t>(June 2022) </a:t>
                      </a:r>
                    </a:p>
                  </a:txBody>
                  <a:tcPr anchor="ctr">
                    <a:solidFill>
                      <a:srgbClr val="244C5A"/>
                    </a:solidFill>
                  </a:tcPr>
                </a:tc>
                <a:tc>
                  <a:txBody>
                    <a:bodyPr/>
                    <a:lstStyle/>
                    <a:p>
                      <a:pPr algn="ctr">
                        <a:lnSpc>
                          <a:spcPct val="150000"/>
                        </a:lnSpc>
                      </a:pPr>
                      <a:r>
                        <a:rPr lang="en-US" sz="1100" dirty="0">
                          <a:latin typeface="Source Sans Pro" panose="020B0503030403020204" pitchFamily="34" charset="0"/>
                          <a:ea typeface="Source Sans Pro" panose="020B0503030403020204" pitchFamily="34" charset="0"/>
                        </a:rPr>
                        <a:t>Average Monthly Lease Price </a:t>
                      </a:r>
                    </a:p>
                    <a:p>
                      <a:pPr algn="ctr">
                        <a:lnSpc>
                          <a:spcPct val="150000"/>
                        </a:lnSpc>
                      </a:pPr>
                      <a:r>
                        <a:rPr lang="en-US" sz="1100" dirty="0">
                          <a:latin typeface="Source Sans Pro" panose="020B0503030403020204" pitchFamily="34" charset="0"/>
                          <a:ea typeface="Source Sans Pro" panose="020B0503030403020204" pitchFamily="34" charset="0"/>
                        </a:rPr>
                        <a:t>(June 2023) </a:t>
                      </a:r>
                    </a:p>
                  </a:txBody>
                  <a:tcPr anchor="ctr">
                    <a:solidFill>
                      <a:srgbClr val="244C5A"/>
                    </a:solidFill>
                  </a:tcPr>
                </a:tc>
                <a:tc>
                  <a:txBody>
                    <a:bodyPr/>
                    <a:lstStyle/>
                    <a:p>
                      <a:pPr algn="ctr">
                        <a:lnSpc>
                          <a:spcPct val="150000"/>
                        </a:lnSpc>
                      </a:pPr>
                      <a:r>
                        <a:rPr lang="en-US" sz="1100" b="1" dirty="0">
                          <a:latin typeface="Source Sans Pro" panose="020B0503030403020204" pitchFamily="34" charset="0"/>
                          <a:ea typeface="Source Sans Pro" panose="020B0503030403020204" pitchFamily="34" charset="0"/>
                        </a:rPr>
                        <a:t>Percent Change </a:t>
                      </a:r>
                    </a:p>
                  </a:txBody>
                  <a:tcPr anchor="ctr">
                    <a:solidFill>
                      <a:srgbClr val="244C5A"/>
                    </a:solidFill>
                  </a:tcPr>
                </a:tc>
                <a:extLst>
                  <a:ext uri="{0D108BD9-81ED-4DB2-BD59-A6C34878D82A}">
                    <a16:rowId xmlns:a16="http://schemas.microsoft.com/office/drawing/2014/main" val="3844811707"/>
                  </a:ext>
                </a:extLst>
              </a:tr>
              <a:tr h="490307">
                <a:tc>
                  <a:txBody>
                    <a:bodyPr/>
                    <a:lstStyle/>
                    <a:p>
                      <a:pPr algn="ctr"/>
                      <a:r>
                        <a:rPr lang="en-US" sz="1100" b="1" dirty="0">
                          <a:latin typeface="Source Sans Pro" panose="020B0503030403020204" pitchFamily="34" charset="0"/>
                          <a:ea typeface="Source Sans Pro" panose="020B0503030403020204" pitchFamily="34" charset="0"/>
                        </a:rPr>
                        <a:t>Fairfield</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969</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1,156</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+ 19.3%</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400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533</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+ 33.3%</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$5,174</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$4,662</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- 9.9% </a:t>
                      </a:r>
                    </a:p>
                  </a:txBody>
                  <a:tcPr anchor="ctr"/>
                </a:tc>
                <a:extLst>
                  <a:ext uri="{0D108BD9-81ED-4DB2-BD59-A6C34878D82A}">
                    <a16:rowId xmlns:a16="http://schemas.microsoft.com/office/drawing/2014/main" val="657283649"/>
                  </a:ext>
                </a:extLst>
              </a:tr>
              <a:tr h="441539">
                <a:tc>
                  <a:txBody>
                    <a:bodyPr/>
                    <a:lstStyle/>
                    <a:p>
                      <a:pPr algn="ctr"/>
                      <a:r>
                        <a:rPr lang="en-US" sz="1100" b="1" dirty="0">
                          <a:latin typeface="Source Sans Pro" panose="020B0503030403020204" pitchFamily="34" charset="0"/>
                          <a:ea typeface="Source Sans Pro" panose="020B0503030403020204" pitchFamily="34" charset="0"/>
                        </a:rPr>
                        <a:t>Hartford</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455</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609</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+ 33.8%</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166</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260</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+ 56.6%</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$2,175</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$1,983</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- 8.8%</a:t>
                      </a:r>
                    </a:p>
                  </a:txBody>
                  <a:tcPr anchor="ctr"/>
                </a:tc>
                <a:extLst>
                  <a:ext uri="{0D108BD9-81ED-4DB2-BD59-A6C34878D82A}">
                    <a16:rowId xmlns:a16="http://schemas.microsoft.com/office/drawing/2014/main" val="1204782669"/>
                  </a:ext>
                </a:extLst>
              </a:tr>
              <a:tr h="503354">
                <a:tc>
                  <a:txBody>
                    <a:bodyPr/>
                    <a:lstStyle/>
                    <a:p>
                      <a:pPr algn="ctr"/>
                      <a:r>
                        <a:rPr lang="en-US" sz="1100" b="1" dirty="0">
                          <a:latin typeface="Source Sans Pro" panose="020B0503030403020204" pitchFamily="34" charset="0"/>
                          <a:ea typeface="Source Sans Pro" panose="020B0503030403020204" pitchFamily="34" charset="0"/>
                        </a:rPr>
                        <a:t>Lichfield</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231</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300</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+ 29.9%</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81</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57</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- 29.6%</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$6,050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$4,420</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- 26.9%</a:t>
                      </a:r>
                    </a:p>
                  </a:txBody>
                  <a:tcPr anchor="ctr"/>
                </a:tc>
                <a:extLst>
                  <a:ext uri="{0D108BD9-81ED-4DB2-BD59-A6C34878D82A}">
                    <a16:rowId xmlns:a16="http://schemas.microsoft.com/office/drawing/2014/main" val="4032596333"/>
                  </a:ext>
                </a:extLst>
              </a:tr>
              <a:tr h="582755">
                <a:tc>
                  <a:txBody>
                    <a:bodyPr/>
                    <a:lstStyle/>
                    <a:p>
                      <a:pPr algn="ctr"/>
                      <a:r>
                        <a:rPr lang="en-US" sz="1100" b="1" dirty="0">
                          <a:latin typeface="Source Sans Pro" panose="020B0503030403020204" pitchFamily="34" charset="0"/>
                          <a:ea typeface="Source Sans Pro" panose="020B0503030403020204" pitchFamily="34" charset="0"/>
                        </a:rPr>
                        <a:t>Middlesex</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140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190</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+ 35.7%</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40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58</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+ 45.0%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$2,165</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$2,429</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+ 12.2%</a:t>
                      </a:r>
                    </a:p>
                  </a:txBody>
                  <a:tcPr anchor="ctr"/>
                </a:tc>
                <a:extLst>
                  <a:ext uri="{0D108BD9-81ED-4DB2-BD59-A6C34878D82A}">
                    <a16:rowId xmlns:a16="http://schemas.microsoft.com/office/drawing/2014/main" val="2689695530"/>
                  </a:ext>
                </a:extLst>
              </a:tr>
              <a:tr h="597005">
                <a:tc>
                  <a:txBody>
                    <a:bodyPr/>
                    <a:lstStyle/>
                    <a:p>
                      <a:pPr algn="ctr"/>
                      <a:r>
                        <a:rPr lang="en-US" sz="1100" b="1" dirty="0">
                          <a:latin typeface="Source Sans Pro" panose="020B0503030403020204" pitchFamily="34" charset="0"/>
                          <a:ea typeface="Source Sans Pro" panose="020B0503030403020204" pitchFamily="34" charset="0"/>
                        </a:rPr>
                        <a:t>New Haven</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604</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877</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+ 45.2%</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262</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341</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+ 30.2%</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$1,973</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$2,338</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+ 18.5% </a:t>
                      </a:r>
                    </a:p>
                  </a:txBody>
                  <a:tcPr anchor="ctr"/>
                </a:tc>
                <a:extLst>
                  <a:ext uri="{0D108BD9-81ED-4DB2-BD59-A6C34878D82A}">
                    <a16:rowId xmlns:a16="http://schemas.microsoft.com/office/drawing/2014/main" val="2273885590"/>
                  </a:ext>
                </a:extLst>
              </a:tr>
              <a:tr h="479573">
                <a:tc>
                  <a:txBody>
                    <a:bodyPr/>
                    <a:lstStyle/>
                    <a:p>
                      <a:pPr algn="ctr"/>
                      <a:r>
                        <a:rPr lang="en-US" sz="1100" b="1" dirty="0">
                          <a:latin typeface="Source Sans Pro" panose="020B0503030403020204" pitchFamily="34" charset="0"/>
                          <a:ea typeface="Source Sans Pro" panose="020B0503030403020204" pitchFamily="34" charset="0"/>
                        </a:rPr>
                        <a:t>New London</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274</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313</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+14.2% </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66</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78</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+ 18.2%</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$2,179</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$2,502</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+ 14.8% </a:t>
                      </a:r>
                    </a:p>
                  </a:txBody>
                  <a:tcPr anchor="ctr"/>
                </a:tc>
                <a:extLst>
                  <a:ext uri="{0D108BD9-81ED-4DB2-BD59-A6C34878D82A}">
                    <a16:rowId xmlns:a16="http://schemas.microsoft.com/office/drawing/2014/main" val="280181161"/>
                  </a:ext>
                </a:extLst>
              </a:tr>
              <a:tr h="444031">
                <a:tc>
                  <a:txBody>
                    <a:bodyPr/>
                    <a:lstStyle/>
                    <a:p>
                      <a:pPr algn="ctr"/>
                      <a:r>
                        <a:rPr lang="en-US" sz="1100" b="1" dirty="0">
                          <a:latin typeface="Source Sans Pro" panose="020B0503030403020204" pitchFamily="34" charset="0"/>
                          <a:ea typeface="Source Sans Pro" panose="020B0503030403020204" pitchFamily="34" charset="0"/>
                        </a:rPr>
                        <a:t>Tolland</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77</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83</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+ 7.8%</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18</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27</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+ 50.0%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$1,879</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$1,758</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- 6.4%</a:t>
                      </a:r>
                    </a:p>
                  </a:txBody>
                  <a:tcPr anchor="ctr"/>
                </a:tc>
                <a:extLst>
                  <a:ext uri="{0D108BD9-81ED-4DB2-BD59-A6C34878D82A}">
                    <a16:rowId xmlns:a16="http://schemas.microsoft.com/office/drawing/2014/main" val="2191195325"/>
                  </a:ext>
                </a:extLst>
              </a:tr>
              <a:tr h="597005">
                <a:tc>
                  <a:txBody>
                    <a:bodyPr/>
                    <a:lstStyle/>
                    <a:p>
                      <a:pPr algn="ctr"/>
                      <a:r>
                        <a:rPr lang="en-US" sz="1100" b="1" dirty="0">
                          <a:latin typeface="Source Sans Pro" panose="020B0503030403020204" pitchFamily="34" charset="0"/>
                          <a:ea typeface="Source Sans Pro" panose="020B0503030403020204" pitchFamily="34" charset="0"/>
                        </a:rPr>
                        <a:t>Windham </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52</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53</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+ 1.9%</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11</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7</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- 36.4%</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$1,130</a:t>
                      </a:r>
                    </a:p>
                  </a:txBody>
                  <a:tcPr anchor="ctr"/>
                </a:tc>
                <a:tc>
                  <a:txBody>
                    <a:bodyPr/>
                    <a:lstStyle/>
                    <a:p>
                      <a:pPr algn="ctr"/>
                      <a:r>
                        <a:rPr lang="en-US" sz="1100" dirty="0">
                          <a:latin typeface="Source Sans Pro" panose="020B0503030403020204" pitchFamily="34" charset="0"/>
                          <a:ea typeface="Source Sans Pro" panose="020B0503030403020204" pitchFamily="34" charset="0"/>
                        </a:rPr>
                        <a:t>$2,021</a:t>
                      </a:r>
                    </a:p>
                  </a:txBody>
                  <a:tcPr anchor="ctr"/>
                </a:tc>
                <a:tc>
                  <a:txBody>
                    <a:bodyPr/>
                    <a:lstStyle/>
                    <a:p>
                      <a:pPr algn="ctr"/>
                      <a:r>
                        <a:rPr lang="en-US" sz="1100" b="1" dirty="0">
                          <a:latin typeface="Source Sans Pro" panose="020B0503030403020204" pitchFamily="34" charset="0"/>
                          <a:ea typeface="Source Sans Pro" panose="020B0503030403020204" pitchFamily="34" charset="0"/>
                        </a:rPr>
                        <a:t>+ 78.9% </a:t>
                      </a:r>
                    </a:p>
                  </a:txBody>
                  <a:tcPr anchor="ctr">
                    <a:solidFill>
                      <a:schemeClr val="accent4">
                        <a:tint val="20000"/>
                      </a:schemeClr>
                    </a:solidFill>
                  </a:tcPr>
                </a:tc>
                <a:extLst>
                  <a:ext uri="{0D108BD9-81ED-4DB2-BD59-A6C34878D82A}">
                    <a16:rowId xmlns:a16="http://schemas.microsoft.com/office/drawing/2014/main" val="2475076609"/>
                  </a:ext>
                </a:extLst>
              </a:tr>
            </a:tbl>
          </a:graphicData>
        </a:graphic>
      </p:graphicFrame>
      <p:pic>
        <p:nvPicPr>
          <p:cNvPr id="2" name="Picture 1" descr="Icon&#10;&#10;Description automatically generated">
            <a:extLst>
              <a:ext uri="{FF2B5EF4-FFF2-40B4-BE49-F238E27FC236}">
                <a16:creationId xmlns:a16="http://schemas.microsoft.com/office/drawing/2014/main" id="{05662A0E-E7F0-2640-8214-E3114CF18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226" y="6388992"/>
            <a:ext cx="2322892" cy="305995"/>
          </a:xfrm>
          <a:prstGeom prst="rect">
            <a:avLst/>
          </a:prstGeom>
        </p:spPr>
      </p:pic>
      <p:sp>
        <p:nvSpPr>
          <p:cNvPr id="3" name="TextBox 2">
            <a:extLst>
              <a:ext uri="{FF2B5EF4-FFF2-40B4-BE49-F238E27FC236}">
                <a16:creationId xmlns:a16="http://schemas.microsoft.com/office/drawing/2014/main" id="{4E968936-A338-AC3A-C616-E1EB6C38D9C4}"/>
              </a:ext>
            </a:extLst>
          </p:cNvPr>
          <p:cNvSpPr txBox="1"/>
          <p:nvPr/>
        </p:nvSpPr>
        <p:spPr>
          <a:xfrm>
            <a:off x="3076575" y="6489795"/>
            <a:ext cx="6038849" cy="230832"/>
          </a:xfrm>
          <a:prstGeom prst="rect">
            <a:avLst/>
          </a:prstGeom>
          <a:noFill/>
        </p:spPr>
        <p:txBody>
          <a:bodyPr wrap="square" rtlCol="0">
            <a:spAutoFit/>
          </a:bodyPr>
          <a:lstStyle/>
          <a:p>
            <a:pPr algn="ctr"/>
            <a:r>
              <a:rPr lang="en-US" sz="900" dirty="0">
                <a:latin typeface="Source Sans Pro" panose="020B0503030403020204" pitchFamily="34" charset="0"/>
                <a:ea typeface="Source Sans Pro" panose="020B0503030403020204" pitchFamily="34" charset="0"/>
              </a:rPr>
              <a:t>The following data is current as of June 8th, 2023. All data from </a:t>
            </a:r>
            <a:r>
              <a:rPr lang="en-US" sz="900" dirty="0" err="1">
                <a:latin typeface="Source Sans Pro" panose="020B0503030403020204" pitchFamily="34" charset="0"/>
                <a:ea typeface="Source Sans Pro" panose="020B0503030403020204" pitchFamily="34" charset="0"/>
              </a:rPr>
              <a:t>SmartMLS</a:t>
            </a:r>
            <a:r>
              <a:rPr lang="en-US" sz="900" dirty="0">
                <a:latin typeface="Source Sans Pro" panose="020B0503030403020204" pitchFamily="34" charset="0"/>
                <a:ea typeface="Source Sans Pro" panose="020B0503030403020204" pitchFamily="34" charset="0"/>
              </a:rPr>
              <a:t>. Report © 2023 </a:t>
            </a:r>
            <a:r>
              <a:rPr lang="en-US" sz="900" dirty="0" err="1">
                <a:latin typeface="Source Sans Pro" panose="020B0503030403020204" pitchFamily="34" charset="0"/>
                <a:ea typeface="Source Sans Pro" panose="020B0503030403020204" pitchFamily="34" charset="0"/>
              </a:rPr>
              <a:t>ShowingTime</a:t>
            </a:r>
            <a:endParaRPr lang="en-US" sz="9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5669255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38968</TotalTime>
  <Words>1577</Words>
  <Application>Microsoft Office PowerPoint</Application>
  <PresentationFormat>Widescreen</PresentationFormat>
  <Paragraphs>371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Source Sans Pro</vt:lpstr>
      <vt:lpstr>Office Theme</vt:lpstr>
      <vt:lpstr>Broker Slides</vt:lpstr>
      <vt:lpstr>Table of Contents</vt:lpstr>
      <vt:lpstr>connectMLS- Transition Extension</vt:lpstr>
      <vt:lpstr>connectMLS- Product Developments</vt:lpstr>
      <vt:lpstr>SmartTax Replacing Realist</vt:lpstr>
      <vt:lpstr>PowerPoint Presentation</vt:lpstr>
      <vt:lpstr>Single - Family Market Updates – By County</vt:lpstr>
      <vt:lpstr>Condo/Townhouse Market Updates – By County</vt:lpstr>
      <vt:lpstr>Rental Market Updates – By County</vt:lpstr>
      <vt:lpstr>Compliance Updates – Scam Alert</vt:lpstr>
      <vt:lpstr>2023 – 2024 Tax Updates</vt:lpstr>
      <vt:lpstr>Need Help with Something Else?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Broker Slides</dc:title>
  <dc:creator>Jessica Rubin</dc:creator>
  <cp:lastModifiedBy>Jessica Rubin</cp:lastModifiedBy>
  <cp:revision>91</cp:revision>
  <cp:lastPrinted>2023-03-01T15:18:20Z</cp:lastPrinted>
  <dcterms:created xsi:type="dcterms:W3CDTF">2023-02-13T16:19:49Z</dcterms:created>
  <dcterms:modified xsi:type="dcterms:W3CDTF">2023-08-09T13:43:35Z</dcterms:modified>
</cp:coreProperties>
</file>