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65" r:id="rId2"/>
    <p:sldId id="256" r:id="rId3"/>
    <p:sldId id="275" r:id="rId4"/>
    <p:sldId id="285" r:id="rId5"/>
    <p:sldId id="283" r:id="rId6"/>
    <p:sldId id="284" r:id="rId7"/>
    <p:sldId id="286" r:id="rId8"/>
    <p:sldId id="281" r:id="rId9"/>
    <p:sldId id="258" r:id="rId10"/>
    <p:sldId id="280" r:id="rId11"/>
    <p:sldId id="279" r:id="rId12"/>
    <p:sldId id="276" r:id="rId13"/>
    <p:sldId id="263"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6AE0F8-6384-40B0-8884-0D6DF844B9C5}">
          <p14:sldIdLst>
            <p14:sldId id="265"/>
            <p14:sldId id="256"/>
            <p14:sldId id="275"/>
            <p14:sldId id="285"/>
            <p14:sldId id="283"/>
            <p14:sldId id="284"/>
            <p14:sldId id="286"/>
            <p14:sldId id="281"/>
            <p14:sldId id="258"/>
            <p14:sldId id="280"/>
            <p14:sldId id="279"/>
            <p14:sldId id="276"/>
          </p14:sldIdLst>
        </p14:section>
        <p14:section name="Untitled Section" id="{CE931877-8DDE-4C1E-86E3-C4000869A0D3}">
          <p14:sldIdLst>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DE"/>
    <a:srgbClr val="244C5A"/>
    <a:srgbClr val="C6C6C5"/>
    <a:srgbClr val="0067A0"/>
    <a:srgbClr val="3A7B92"/>
    <a:srgbClr val="A7B1A9"/>
    <a:srgbClr val="1C2A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56FAF5-A373-4975-A015-4492493BFBE1}" type="datetimeFigureOut">
              <a:rPr lang="en-US" smtClean="0"/>
              <a:t>9/5/2023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B5FDA9-FC64-4842-8C98-624BAB8D18D4}" type="slidenum">
              <a:rPr lang="en-US" smtClean="0"/>
              <a:t>‹#›</a:t>
            </a:fld>
            <a:endParaRPr lang="en-US"/>
          </a:p>
        </p:txBody>
      </p:sp>
    </p:spTree>
    <p:extLst>
      <p:ext uri="{BB962C8B-B14F-4D97-AF65-F5344CB8AC3E}">
        <p14:creationId xmlns:p14="http://schemas.microsoft.com/office/powerpoint/2010/main" val="376977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F44993-29BF-41FE-8816-F269B27B5B1B}"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43201235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DB008-7EED-4F3B-B948-BA2B137BA46A}"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414145984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F4DAB4-F901-46C6-BA8C-40EB8878F5C1}"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78224028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2CF4-9213-45F8-AA74-3BEF228805FC}"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2275116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30D1E-AA8A-4CB9-9B57-148B29ADE2DF}" type="datetime1">
              <a:rPr lang="en-US" smtClean="0"/>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0166879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8931A-1C1B-4AD1-A20E-1CD127B38D8F}"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3125578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D36DC4-BAF4-4AA6-AD02-A2964E29A486}" type="datetime1">
              <a:rPr lang="en-US" smtClean="0"/>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273667951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EDDEFB-EADC-4998-9747-A4A6E418AC82}" type="datetime1">
              <a:rPr lang="en-US" smtClean="0"/>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426621963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3A82B-4306-4E4A-91F7-13BB593303DE}" type="datetime1">
              <a:rPr lang="en-US" smtClean="0"/>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97954901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513E0B-8FF9-4973-BEAB-7DA09C45F89B}"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6448735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31939A-7EBD-4940-85C3-9AE448940579}" type="datetime1">
              <a:rPr lang="en-US" smtClean="0"/>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149C2-C58D-4FB5-B028-C551C9FBC7B8}" type="slidenum">
              <a:rPr lang="en-US" smtClean="0"/>
              <a:t>‹#›</a:t>
            </a:fld>
            <a:endParaRPr lang="en-US"/>
          </a:p>
        </p:txBody>
      </p:sp>
    </p:spTree>
    <p:extLst>
      <p:ext uri="{BB962C8B-B14F-4D97-AF65-F5344CB8AC3E}">
        <p14:creationId xmlns:p14="http://schemas.microsoft.com/office/powerpoint/2010/main" val="10499486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A535A-34BD-4FC0-B312-B5248DADFEA7}" type="datetime1">
              <a:rPr lang="en-US" smtClean="0"/>
              <a:t>9/5/2023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149C2-C58D-4FB5-B028-C551C9FBC7B8}" type="slidenum">
              <a:rPr lang="en-US" smtClean="0"/>
              <a:t>‹#›</a:t>
            </a:fld>
            <a:endParaRPr lang="en-US"/>
          </a:p>
        </p:txBody>
      </p:sp>
    </p:spTree>
    <p:extLst>
      <p:ext uri="{BB962C8B-B14F-4D97-AF65-F5344CB8AC3E}">
        <p14:creationId xmlns:p14="http://schemas.microsoft.com/office/powerpoint/2010/main" val="2036221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tax@smartmls.com"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matrix.smartmls.com/hc/en-us/articles/13118591681947-Updating-the-tax-data-on-your-own-listings" TargetMode="External"/><Relationship Id="rId5" Type="http://schemas.openxmlformats.org/officeDocument/2006/relationships/hyperlink" Target="https://matrix.smartmls.com/hc/en-us/articles/13118388614427-Fix-incorrect-tax-data" TargetMode="External"/><Relationship Id="rId4" Type="http://schemas.openxmlformats.org/officeDocument/2006/relationships/hyperlink" Target="https://smartmls.com/wp-content/uploads/2023/08/8.29.23-WK-34-Update-v2.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martdesk.smartmls.com/hc/en-us" TargetMode="External"/><Relationship Id="rId7"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hyperlink" Target="https://smartmlshelp.dynaconnections.net/article-categories/hold-my-hand-webina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hyperlink" Target="http://smartmls-public.stats.showingtime.com/docs/mmi/2023-07/x/EntireSmartMLSArea?src=pag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1F16F9-8EC7-6225-2798-B28FB4CC7918}"/>
              </a:ext>
            </a:extLst>
          </p:cNvPr>
          <p:cNvSpPr>
            <a:spLocks noGrp="1"/>
          </p:cNvSpPr>
          <p:nvPr>
            <p:ph type="ctrTitle"/>
          </p:nvPr>
        </p:nvSpPr>
        <p:spPr>
          <a:xfrm>
            <a:off x="7787323" y="1920005"/>
            <a:ext cx="4805569" cy="1162396"/>
          </a:xfrm>
          <a:effectLst/>
          <a:scene3d>
            <a:camera prst="orthographicFront"/>
            <a:lightRig rig="threePt" dir="t"/>
          </a:scene3d>
        </p:spPr>
        <p:txBody>
          <a:bodyPr>
            <a:noAutofit/>
          </a:bodyPr>
          <a:lstStyle/>
          <a:p>
            <a:r>
              <a:rPr lang="en-US" sz="4000" b="1" dirty="0">
                <a:latin typeface="Source Sans Pro" panose="020B0503030403020204" pitchFamily="34" charset="0"/>
                <a:ea typeface="Source Sans Pro" panose="020B0503030403020204" pitchFamily="34" charset="0"/>
                <a:cs typeface="Times New Roman" panose="02020603050405020304" pitchFamily="18" charset="0"/>
              </a:rPr>
              <a:t>Broker Slides</a:t>
            </a:r>
          </a:p>
        </p:txBody>
      </p:sp>
      <p:grpSp>
        <p:nvGrpSpPr>
          <p:cNvPr id="6" name="Group 5">
            <a:extLst>
              <a:ext uri="{FF2B5EF4-FFF2-40B4-BE49-F238E27FC236}">
                <a16:creationId xmlns:a16="http://schemas.microsoft.com/office/drawing/2014/main" id="{2BAA9D33-D32C-3EE1-EB01-487186A4A360}"/>
              </a:ext>
            </a:extLst>
          </p:cNvPr>
          <p:cNvGrpSpPr/>
          <p:nvPr/>
        </p:nvGrpSpPr>
        <p:grpSpPr>
          <a:xfrm>
            <a:off x="8002782" y="4094954"/>
            <a:ext cx="4189217" cy="1162396"/>
            <a:chOff x="8002782" y="4094954"/>
            <a:chExt cx="4189217" cy="1162396"/>
          </a:xfrm>
        </p:grpSpPr>
        <p:sp>
          <p:nvSpPr>
            <p:cNvPr id="15" name="Rectangle 14">
              <a:extLst>
                <a:ext uri="{FF2B5EF4-FFF2-40B4-BE49-F238E27FC236}">
                  <a16:creationId xmlns:a16="http://schemas.microsoft.com/office/drawing/2014/main" id="{B8B7A70F-82F4-F5AE-BFEB-6BE046A6D29A}"/>
                </a:ext>
              </a:extLst>
            </p:cNvPr>
            <p:cNvSpPr/>
            <p:nvPr/>
          </p:nvSpPr>
          <p:spPr>
            <a:xfrm>
              <a:off x="8002782" y="4094954"/>
              <a:ext cx="4189217" cy="1162396"/>
            </a:xfrm>
            <a:prstGeom prst="rect">
              <a:avLst/>
            </a:prstGeom>
            <a:solidFill>
              <a:schemeClr val="bg1">
                <a:lumMod val="65000"/>
                <a:alpha val="38000"/>
              </a:schemeClr>
            </a:solidFill>
            <a:ln>
              <a:solidFill>
                <a:srgbClr val="244C5A">
                  <a:alpha val="5000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8806F97-2B3F-36ED-7212-24F4549D915C}"/>
                </a:ext>
              </a:extLst>
            </p:cNvPr>
            <p:cNvSpPr txBox="1"/>
            <p:nvPr/>
          </p:nvSpPr>
          <p:spPr>
            <a:xfrm>
              <a:off x="8212723" y="4322209"/>
              <a:ext cx="3769334" cy="692497"/>
            </a:xfrm>
            <a:prstGeom prst="rect">
              <a:avLst/>
            </a:prstGeom>
            <a:noFill/>
          </p:spPr>
          <p:txBody>
            <a:bodyPr wrap="square">
              <a:spAutoFit/>
            </a:bodyPr>
            <a:lstStyle/>
            <a:p>
              <a:r>
                <a:rPr lang="en-US" sz="3900" b="1" dirty="0">
                  <a:latin typeface="Source Sans Pro" panose="020B0503030403020204" pitchFamily="34" charset="0"/>
                  <a:ea typeface="Source Sans Pro" panose="020B0503030403020204" pitchFamily="34" charset="0"/>
                  <a:cs typeface="Times New Roman" panose="02020603050405020304" pitchFamily="18" charset="0"/>
                </a:rPr>
                <a:t>September 2023</a:t>
              </a:r>
              <a:endParaRPr lang="en-US" sz="3900" b="1" dirty="0">
                <a:latin typeface="Source Sans Pro" panose="020B0503030403020204" pitchFamily="34" charset="0"/>
                <a:ea typeface="Source Sans Pro" panose="020B0503030403020204" pitchFamily="34" charset="0"/>
              </a:endParaRPr>
            </a:p>
          </p:txBody>
        </p:sp>
      </p:grpSp>
      <p:pic>
        <p:nvPicPr>
          <p:cNvPr id="18" name="Picture 17" descr="Icon&#10;&#10;Description automatically generated">
            <a:extLst>
              <a:ext uri="{FF2B5EF4-FFF2-40B4-BE49-F238E27FC236}">
                <a16:creationId xmlns:a16="http://schemas.microsoft.com/office/drawing/2014/main" id="{266F0CD6-3190-2813-FF96-B83161A75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992" y="376477"/>
            <a:ext cx="4818016" cy="634678"/>
          </a:xfrm>
          <a:prstGeom prst="rect">
            <a:avLst/>
          </a:prstGeom>
        </p:spPr>
      </p:pic>
      <p:grpSp>
        <p:nvGrpSpPr>
          <p:cNvPr id="4" name="Group 3">
            <a:extLst>
              <a:ext uri="{FF2B5EF4-FFF2-40B4-BE49-F238E27FC236}">
                <a16:creationId xmlns:a16="http://schemas.microsoft.com/office/drawing/2014/main" id="{FE7BAE01-2996-FC13-BA95-8CD4782C00C2}"/>
              </a:ext>
            </a:extLst>
          </p:cNvPr>
          <p:cNvGrpSpPr/>
          <p:nvPr/>
        </p:nvGrpSpPr>
        <p:grpSpPr>
          <a:xfrm>
            <a:off x="795814" y="1524574"/>
            <a:ext cx="6969918" cy="5322246"/>
            <a:chOff x="795814" y="1524574"/>
            <a:chExt cx="6969918" cy="5322246"/>
          </a:xfrm>
        </p:grpSpPr>
        <p:sp>
          <p:nvSpPr>
            <p:cNvPr id="2" name="Rectangle 1">
              <a:extLst>
                <a:ext uri="{FF2B5EF4-FFF2-40B4-BE49-F238E27FC236}">
                  <a16:creationId xmlns:a16="http://schemas.microsoft.com/office/drawing/2014/main" id="{91B750D9-627D-DD43-AD97-B6743160C80C}"/>
                </a:ext>
              </a:extLst>
            </p:cNvPr>
            <p:cNvSpPr/>
            <p:nvPr/>
          </p:nvSpPr>
          <p:spPr>
            <a:xfrm>
              <a:off x="1216342" y="2384935"/>
              <a:ext cx="6549390" cy="4461885"/>
            </a:xfrm>
            <a:prstGeom prst="rect">
              <a:avLst/>
            </a:prstGeom>
            <a:solidFill>
              <a:schemeClr val="bg1">
                <a:lumMod val="85000"/>
                <a:alpha val="65000"/>
              </a:scheme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057A151-1DE3-A52F-1CAB-89939973FC63}"/>
                </a:ext>
              </a:extLst>
            </p:cNvPr>
            <p:cNvSpPr/>
            <p:nvPr/>
          </p:nvSpPr>
          <p:spPr>
            <a:xfrm>
              <a:off x="795814" y="1524574"/>
              <a:ext cx="6549390" cy="4883999"/>
            </a:xfrm>
            <a:prstGeom prst="rect">
              <a:avLst/>
            </a:prstGeom>
            <a:noFill/>
            <a:ln w="889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F2B8968-A4DC-704E-8852-239E4DEEDE2A}"/>
              </a:ext>
            </a:extLst>
          </p:cNvPr>
          <p:cNvSpPr txBox="1"/>
          <p:nvPr/>
        </p:nvSpPr>
        <p:spPr>
          <a:xfrm>
            <a:off x="8816651" y="3252380"/>
            <a:ext cx="3733865" cy="523220"/>
          </a:xfrm>
          <a:prstGeom prst="rect">
            <a:avLst/>
          </a:prstGeom>
          <a:noFill/>
        </p:spPr>
        <p:txBody>
          <a:bodyPr wrap="square">
            <a:spAutoFit/>
          </a:bodyPr>
          <a:lstStyle/>
          <a:p>
            <a:r>
              <a:rPr lang="en-US" sz="2800" dirty="0">
                <a:latin typeface="Source Sans Pro" panose="020B0503030403020204" pitchFamily="34" charset="0"/>
                <a:ea typeface="Source Sans Pro" panose="020B0503030403020204" pitchFamily="34" charset="0"/>
                <a:cs typeface="Times New Roman" panose="02020603050405020304" pitchFamily="18" charset="0"/>
              </a:rPr>
              <a:t>Monthly Updates</a:t>
            </a:r>
            <a:endParaRPr lang="en-US" sz="2800" dirty="0">
              <a:latin typeface="Source Sans Pro" panose="020B0503030403020204" pitchFamily="34" charset="0"/>
              <a:ea typeface="Source Sans Pro" panose="020B0503030403020204" pitchFamily="34" charset="0"/>
            </a:endParaRPr>
          </a:p>
        </p:txBody>
      </p:sp>
      <p:grpSp>
        <p:nvGrpSpPr>
          <p:cNvPr id="34" name="Group 33">
            <a:extLst>
              <a:ext uri="{FF2B5EF4-FFF2-40B4-BE49-F238E27FC236}">
                <a16:creationId xmlns:a16="http://schemas.microsoft.com/office/drawing/2014/main" id="{E66E23BB-224B-8710-42F2-F3C18C2B2D90}"/>
              </a:ext>
            </a:extLst>
          </p:cNvPr>
          <p:cNvGrpSpPr/>
          <p:nvPr/>
        </p:nvGrpSpPr>
        <p:grpSpPr>
          <a:xfrm>
            <a:off x="9773821" y="5682002"/>
            <a:ext cx="1253673" cy="397094"/>
            <a:chOff x="11100311" y="6555890"/>
            <a:chExt cx="908811" cy="249308"/>
          </a:xfrm>
        </p:grpSpPr>
        <p:sp>
          <p:nvSpPr>
            <p:cNvPr id="31" name="Rectangle 30">
              <a:extLst>
                <a:ext uri="{FF2B5EF4-FFF2-40B4-BE49-F238E27FC236}">
                  <a16:creationId xmlns:a16="http://schemas.microsoft.com/office/drawing/2014/main" id="{3C8865BD-0BED-BB3A-0845-0898C271DBFB}"/>
                </a:ext>
              </a:extLst>
            </p:cNvPr>
            <p:cNvSpPr/>
            <p:nvPr/>
          </p:nvSpPr>
          <p:spPr>
            <a:xfrm>
              <a:off x="11759815" y="6555890"/>
              <a:ext cx="249307" cy="249307"/>
            </a:xfrm>
            <a:prstGeom prst="rect">
              <a:avLst/>
            </a:prstGeom>
            <a:solidFill>
              <a:srgbClr val="224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94D5B7A-AA5E-EBEC-C8F8-0D5EAC828790}"/>
                </a:ext>
              </a:extLst>
            </p:cNvPr>
            <p:cNvSpPr/>
            <p:nvPr/>
          </p:nvSpPr>
          <p:spPr>
            <a:xfrm>
              <a:off x="11434226" y="6555890"/>
              <a:ext cx="249307" cy="249307"/>
            </a:xfrm>
            <a:prstGeom prst="rect">
              <a:avLst/>
            </a:prstGeom>
            <a:solidFill>
              <a:srgbClr val="0066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F09964E-7F37-9F23-7E83-06493A591312}"/>
                </a:ext>
              </a:extLst>
            </p:cNvPr>
            <p:cNvSpPr/>
            <p:nvPr/>
          </p:nvSpPr>
          <p:spPr>
            <a:xfrm>
              <a:off x="11100311" y="6555891"/>
              <a:ext cx="249307" cy="249307"/>
            </a:xfrm>
            <a:prstGeom prst="rect">
              <a:avLst/>
            </a:prstGeom>
            <a:solidFill>
              <a:srgbClr val="00A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A boat tied to a dock&#10;&#10;Description automatically generated">
            <a:extLst>
              <a:ext uri="{FF2B5EF4-FFF2-40B4-BE49-F238E27FC236}">
                <a16:creationId xmlns:a16="http://schemas.microsoft.com/office/drawing/2014/main" id="{414A4585-B65F-AFD1-1357-DBF8BDBDC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48" y="1663242"/>
            <a:ext cx="8774592" cy="4606661"/>
          </a:xfrm>
          <a:prstGeom prst="rect">
            <a:avLst/>
          </a:prstGeom>
        </p:spPr>
      </p:pic>
    </p:spTree>
    <p:extLst>
      <p:ext uri="{BB962C8B-B14F-4D97-AF65-F5344CB8AC3E}">
        <p14:creationId xmlns:p14="http://schemas.microsoft.com/office/powerpoint/2010/main" val="3997156736"/>
      </p:ext>
    </p:extLst>
  </p:cSld>
  <p:clrMapOvr>
    <a:masterClrMapping/>
  </p:clrMapOvr>
  <mc:AlternateContent xmlns:mc="http://schemas.openxmlformats.org/markup-compatibility/2006" xmlns:p14="http://schemas.microsoft.com/office/powerpoint/2010/main">
    <mc:Choice Requires="p14">
      <p:transition spd="slow" p14:dur="3000" advTm="8000">
        <p14:revea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D8436AF6-409B-61B7-EF3A-A2060CA87C61}"/>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7283ADC-96A9-118A-6908-2CC54D74D125}"/>
              </a:ext>
            </a:extLst>
          </p:cNvPr>
          <p:cNvSpPr txBox="1"/>
          <p:nvPr/>
        </p:nvSpPr>
        <p:spPr>
          <a:xfrm>
            <a:off x="65255" y="6410325"/>
            <a:ext cx="478209" cy="369332"/>
          </a:xfrm>
          <a:prstGeom prst="rect">
            <a:avLst/>
          </a:prstGeom>
          <a:noFill/>
        </p:spPr>
        <p:txBody>
          <a:bodyPr wrap="square" rtlCol="0">
            <a:spAutoFit/>
          </a:bodyPr>
          <a:lstStyle/>
          <a:p>
            <a:pPr algn="ctr"/>
            <a:r>
              <a:rPr lang="en-US" dirty="0"/>
              <a:t>10</a:t>
            </a:r>
          </a:p>
        </p:txBody>
      </p:sp>
      <p:sp>
        <p:nvSpPr>
          <p:cNvPr id="6" name="Title 1">
            <a:extLst>
              <a:ext uri="{FF2B5EF4-FFF2-40B4-BE49-F238E27FC236}">
                <a16:creationId xmlns:a16="http://schemas.microsoft.com/office/drawing/2014/main" id="{26347F0D-F1BD-B920-F4CE-3BB733B5F248}"/>
              </a:ext>
            </a:extLst>
          </p:cNvPr>
          <p:cNvSpPr>
            <a:spLocks noGrp="1"/>
          </p:cNvSpPr>
          <p:nvPr>
            <p:ph type="title"/>
          </p:nvPr>
        </p:nvSpPr>
        <p:spPr>
          <a:xfrm>
            <a:off x="543464" y="93669"/>
            <a:ext cx="11322221" cy="691336"/>
          </a:xfrm>
        </p:spPr>
        <p:txBody>
          <a:bodyPr>
            <a:noAutofit/>
          </a:bodyPr>
          <a:lstStyle/>
          <a:p>
            <a:pPr algn="ctr"/>
            <a:r>
              <a:rPr lang="en-US" sz="3600" b="1" dirty="0">
                <a:latin typeface="Source Sans Pro" panose="020B0503030403020204" pitchFamily="34" charset="0"/>
                <a:ea typeface="Source Sans Pro" panose="020B0503030403020204" pitchFamily="34" charset="0"/>
                <a:cs typeface="Times New Roman" panose="02020603050405020304" pitchFamily="18" charset="0"/>
              </a:rPr>
              <a:t>Condo/Townhouse Market Updates – By County</a:t>
            </a:r>
          </a:p>
        </p:txBody>
      </p:sp>
      <p:graphicFrame>
        <p:nvGraphicFramePr>
          <p:cNvPr id="27" name="Table 27">
            <a:extLst>
              <a:ext uri="{FF2B5EF4-FFF2-40B4-BE49-F238E27FC236}">
                <a16:creationId xmlns:a16="http://schemas.microsoft.com/office/drawing/2014/main" id="{CE3B6F60-1FAA-2070-DA87-FCCF9EFD99CA}"/>
              </a:ext>
            </a:extLst>
          </p:cNvPr>
          <p:cNvGraphicFramePr>
            <a:graphicFrameLocks noGrp="1"/>
          </p:cNvGraphicFramePr>
          <p:nvPr>
            <p:extLst>
              <p:ext uri="{D42A27DB-BD31-4B8C-83A1-F6EECF244321}">
                <p14:modId xmlns:p14="http://schemas.microsoft.com/office/powerpoint/2010/main" val="1218908992"/>
              </p:ext>
            </p:extLst>
          </p:nvPr>
        </p:nvGraphicFramePr>
        <p:xfrm>
          <a:off x="355002" y="708205"/>
          <a:ext cx="11510683" cy="5657034"/>
        </p:xfrm>
        <a:graphic>
          <a:graphicData uri="http://schemas.openxmlformats.org/drawingml/2006/table">
            <a:tbl>
              <a:tblPr firstRow="1" bandRow="1">
                <a:tableStyleId>{00A15C55-8517-42AA-B614-E9B94910E393}</a:tableStyleId>
              </a:tblPr>
              <a:tblGrid>
                <a:gridCol w="1068356">
                  <a:extLst>
                    <a:ext uri="{9D8B030D-6E8A-4147-A177-3AD203B41FA5}">
                      <a16:colId xmlns:a16="http://schemas.microsoft.com/office/drawing/2014/main" val="2212670635"/>
                    </a:ext>
                  </a:extLst>
                </a:gridCol>
                <a:gridCol w="986467">
                  <a:extLst>
                    <a:ext uri="{9D8B030D-6E8A-4147-A177-3AD203B41FA5}">
                      <a16:colId xmlns:a16="http://schemas.microsoft.com/office/drawing/2014/main" val="3763166851"/>
                    </a:ext>
                  </a:extLst>
                </a:gridCol>
                <a:gridCol w="942975">
                  <a:extLst>
                    <a:ext uri="{9D8B030D-6E8A-4147-A177-3AD203B41FA5}">
                      <a16:colId xmlns:a16="http://schemas.microsoft.com/office/drawing/2014/main" val="1361749739"/>
                    </a:ext>
                  </a:extLst>
                </a:gridCol>
                <a:gridCol w="1245079">
                  <a:extLst>
                    <a:ext uri="{9D8B030D-6E8A-4147-A177-3AD203B41FA5}">
                      <a16:colId xmlns:a16="http://schemas.microsoft.com/office/drawing/2014/main" val="2908361652"/>
                    </a:ext>
                  </a:extLst>
                </a:gridCol>
                <a:gridCol w="1050446">
                  <a:extLst>
                    <a:ext uri="{9D8B030D-6E8A-4147-A177-3AD203B41FA5}">
                      <a16:colId xmlns:a16="http://schemas.microsoft.com/office/drawing/2014/main" val="4223237239"/>
                    </a:ext>
                  </a:extLst>
                </a:gridCol>
                <a:gridCol w="1063026">
                  <a:extLst>
                    <a:ext uri="{9D8B030D-6E8A-4147-A177-3AD203B41FA5}">
                      <a16:colId xmlns:a16="http://schemas.microsoft.com/office/drawing/2014/main" val="559402332"/>
                    </a:ext>
                  </a:extLst>
                </a:gridCol>
                <a:gridCol w="1181819">
                  <a:extLst>
                    <a:ext uri="{9D8B030D-6E8A-4147-A177-3AD203B41FA5}">
                      <a16:colId xmlns:a16="http://schemas.microsoft.com/office/drawing/2014/main" val="2398635853"/>
                    </a:ext>
                  </a:extLst>
                </a:gridCol>
                <a:gridCol w="1362973">
                  <a:extLst>
                    <a:ext uri="{9D8B030D-6E8A-4147-A177-3AD203B41FA5}">
                      <a16:colId xmlns:a16="http://schemas.microsoft.com/office/drawing/2014/main" val="1875296296"/>
                    </a:ext>
                  </a:extLst>
                </a:gridCol>
                <a:gridCol w="1406106">
                  <a:extLst>
                    <a:ext uri="{9D8B030D-6E8A-4147-A177-3AD203B41FA5}">
                      <a16:colId xmlns:a16="http://schemas.microsoft.com/office/drawing/2014/main" val="3867151865"/>
                    </a:ext>
                  </a:extLst>
                </a:gridCol>
                <a:gridCol w="1203436">
                  <a:extLst>
                    <a:ext uri="{9D8B030D-6E8A-4147-A177-3AD203B41FA5}">
                      <a16:colId xmlns:a16="http://schemas.microsoft.com/office/drawing/2014/main" val="3441976224"/>
                    </a:ext>
                  </a:extLst>
                </a:gridCol>
              </a:tblGrid>
              <a:tr h="1196349">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County</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New Listings</a:t>
                      </a:r>
                    </a:p>
                    <a:p>
                      <a:pPr algn="ctr">
                        <a:lnSpc>
                          <a:spcPct val="150000"/>
                        </a:lnSpc>
                      </a:pPr>
                      <a:r>
                        <a:rPr lang="en-US" sz="1200" dirty="0">
                          <a:latin typeface="Source Sans Pro" panose="020B0503030403020204" pitchFamily="34" charset="0"/>
                          <a:ea typeface="Source Sans Pro" panose="020B0503030403020204" pitchFamily="34" charset="0"/>
                        </a:rPr>
                        <a:t>(July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New  Listings (July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Closed Sales (July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Closed Sales (July 2023)</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Average Sales Price (July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Average Sales Price (July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 </a:t>
                      </a:r>
                    </a:p>
                  </a:txBody>
                  <a:tcPr anchor="ctr">
                    <a:solidFill>
                      <a:srgbClr val="244C5A"/>
                    </a:solidFill>
                  </a:tcPr>
                </a:tc>
                <a:extLst>
                  <a:ext uri="{0D108BD9-81ED-4DB2-BD59-A6C34878D82A}">
                    <a16:rowId xmlns:a16="http://schemas.microsoft.com/office/drawing/2014/main" val="3844811707"/>
                  </a:ext>
                </a:extLst>
              </a:tr>
              <a:tr h="528853">
                <a:tc>
                  <a:txBody>
                    <a:bodyPr/>
                    <a:lstStyle/>
                    <a:p>
                      <a:pPr algn="ctr"/>
                      <a:r>
                        <a:rPr lang="en-US" sz="1300" b="1" dirty="0">
                          <a:latin typeface="Source Sans Pro" panose="020B0503030403020204" pitchFamily="34" charset="0"/>
                          <a:ea typeface="Source Sans Pro" panose="020B0503030403020204" pitchFamily="34" charset="0"/>
                        </a:rPr>
                        <a:t>Fairfield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329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213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- 35.3%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293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- 29.0%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$454,965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$463,593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+ 1.9%</a:t>
                      </a:r>
                    </a:p>
                  </a:txBody>
                  <a:tcPr anchor="ctr"/>
                </a:tc>
                <a:extLst>
                  <a:ext uri="{0D108BD9-81ED-4DB2-BD59-A6C34878D82A}">
                    <a16:rowId xmlns:a16="http://schemas.microsoft.com/office/drawing/2014/main" val="657283649"/>
                  </a:ext>
                </a:extLst>
              </a:tr>
              <a:tr h="476250">
                <a:tc>
                  <a:txBody>
                    <a:bodyPr/>
                    <a:lstStyle/>
                    <a:p>
                      <a:pPr algn="ctr"/>
                      <a:r>
                        <a:rPr lang="en-US" sz="1300" b="1" dirty="0">
                          <a:latin typeface="Source Sans Pro" panose="020B0503030403020204" pitchFamily="34" charset="0"/>
                          <a:ea typeface="Source Sans Pro" panose="020B0503030403020204" pitchFamily="34" charset="0"/>
                        </a:rPr>
                        <a:t>Hartford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- 12.8%</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211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153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- 27.5%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$235,587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$266,534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+ 13.1%</a:t>
                      </a:r>
                    </a:p>
                  </a:txBody>
                  <a:tcPr anchor="ctr"/>
                </a:tc>
                <a:extLst>
                  <a:ext uri="{0D108BD9-81ED-4DB2-BD59-A6C34878D82A}">
                    <a16:rowId xmlns:a16="http://schemas.microsoft.com/office/drawing/2014/main" val="1204782669"/>
                  </a:ext>
                </a:extLst>
              </a:tr>
              <a:tr h="542925">
                <a:tc>
                  <a:txBody>
                    <a:bodyPr/>
                    <a:lstStyle/>
                    <a:p>
                      <a:pPr algn="ctr"/>
                      <a:r>
                        <a:rPr lang="en-US" sz="1300" b="1" dirty="0">
                          <a:latin typeface="Source Sans Pro" panose="020B0503030403020204" pitchFamily="34" charset="0"/>
                          <a:ea typeface="Source Sans Pro" panose="020B0503030403020204" pitchFamily="34" charset="0"/>
                        </a:rPr>
                        <a:t>Lichfield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- 32.1%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- 20.6%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$239,537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$222,126</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- 7.3%</a:t>
                      </a:r>
                    </a:p>
                  </a:txBody>
                  <a:tcPr anchor="ctr"/>
                </a:tc>
                <a:extLst>
                  <a:ext uri="{0D108BD9-81ED-4DB2-BD59-A6C34878D82A}">
                    <a16:rowId xmlns:a16="http://schemas.microsoft.com/office/drawing/2014/main" val="4032596333"/>
                  </a:ext>
                </a:extLst>
              </a:tr>
              <a:tr h="628568">
                <a:tc>
                  <a:txBody>
                    <a:bodyPr/>
                    <a:lstStyle/>
                    <a:p>
                      <a:pPr algn="ctr"/>
                      <a:r>
                        <a:rPr lang="en-US" sz="1300" b="1" dirty="0">
                          <a:latin typeface="Source Sans Pro" panose="020B0503030403020204" pitchFamily="34" charset="0"/>
                          <a:ea typeface="Source Sans Pro" panose="020B0503030403020204" pitchFamily="34" charset="0"/>
                        </a:rPr>
                        <a:t>Middlesex</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+ 7.3%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- 34.1 %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$239,360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$275,370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+ 15.0% </a:t>
                      </a:r>
                    </a:p>
                  </a:txBody>
                  <a:tcPr anchor="ctr"/>
                </a:tc>
                <a:extLst>
                  <a:ext uri="{0D108BD9-81ED-4DB2-BD59-A6C34878D82A}">
                    <a16:rowId xmlns:a16="http://schemas.microsoft.com/office/drawing/2014/main" val="2689695530"/>
                  </a:ext>
                </a:extLst>
              </a:tr>
              <a:tr h="643938">
                <a:tc>
                  <a:txBody>
                    <a:bodyPr/>
                    <a:lstStyle/>
                    <a:p>
                      <a:pPr algn="ctr"/>
                      <a:r>
                        <a:rPr lang="en-US" sz="1300" b="1" dirty="0">
                          <a:latin typeface="Source Sans Pro" panose="020B0503030403020204" pitchFamily="34" charset="0"/>
                          <a:ea typeface="Source Sans Pro" panose="020B0503030403020204" pitchFamily="34" charset="0"/>
                        </a:rPr>
                        <a:t>New Haven</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210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196</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- 6.7%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240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157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- 34.6%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$246,539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$274,501</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+ 11.3%</a:t>
                      </a:r>
                    </a:p>
                  </a:txBody>
                  <a:tcPr anchor="ctr"/>
                </a:tc>
                <a:extLst>
                  <a:ext uri="{0D108BD9-81ED-4DB2-BD59-A6C34878D82A}">
                    <a16:rowId xmlns:a16="http://schemas.microsoft.com/office/drawing/2014/main" val="2273885590"/>
                  </a:ext>
                </a:extLst>
              </a:tr>
              <a:tr h="517274">
                <a:tc>
                  <a:txBody>
                    <a:bodyPr/>
                    <a:lstStyle/>
                    <a:p>
                      <a:pPr algn="ctr"/>
                      <a:r>
                        <a:rPr lang="en-US" sz="1300" b="1" dirty="0">
                          <a:latin typeface="Source Sans Pro" panose="020B0503030403020204" pitchFamily="34" charset="0"/>
                          <a:ea typeface="Source Sans Pro" panose="020B0503030403020204" pitchFamily="34" charset="0"/>
                        </a:rPr>
                        <a:t>New London</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- 31.5%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- 41.1%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$228,710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$276,015</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+20.7% </a:t>
                      </a:r>
                    </a:p>
                  </a:txBody>
                  <a:tcPr anchor="ctr"/>
                </a:tc>
                <a:extLst>
                  <a:ext uri="{0D108BD9-81ED-4DB2-BD59-A6C34878D82A}">
                    <a16:rowId xmlns:a16="http://schemas.microsoft.com/office/drawing/2014/main" val="280181161"/>
                  </a:ext>
                </a:extLst>
              </a:tr>
              <a:tr h="478939">
                <a:tc>
                  <a:txBody>
                    <a:bodyPr/>
                    <a:lstStyle/>
                    <a:p>
                      <a:pPr algn="ctr"/>
                      <a:r>
                        <a:rPr lang="en-US" sz="1300" b="1" dirty="0">
                          <a:latin typeface="Source Sans Pro" panose="020B0503030403020204" pitchFamily="34" charset="0"/>
                          <a:ea typeface="Source Sans Pro" panose="020B0503030403020204" pitchFamily="34" charset="0"/>
                        </a:rPr>
                        <a:t>Tolland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+ 9.5 %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12</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- 58.6%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$200,972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$238,308</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+ 18.6%</a:t>
                      </a:r>
                    </a:p>
                  </a:txBody>
                  <a:tcPr anchor="ctr"/>
                </a:tc>
                <a:extLst>
                  <a:ext uri="{0D108BD9-81ED-4DB2-BD59-A6C34878D82A}">
                    <a16:rowId xmlns:a16="http://schemas.microsoft.com/office/drawing/2014/main" val="2191195325"/>
                  </a:ext>
                </a:extLst>
              </a:tr>
              <a:tr h="643938">
                <a:tc>
                  <a:txBody>
                    <a:bodyPr/>
                    <a:lstStyle/>
                    <a:p>
                      <a:pPr algn="ctr"/>
                      <a:r>
                        <a:rPr lang="en-US" sz="1300" b="1" dirty="0">
                          <a:latin typeface="Source Sans Pro" panose="020B0503030403020204" pitchFamily="34" charset="0"/>
                          <a:ea typeface="Source Sans Pro" panose="020B0503030403020204" pitchFamily="34" charset="0"/>
                        </a:rPr>
                        <a:t>Windham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- 36.4%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8</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- 37.5%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$200,375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$310,800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+ 55.1% </a:t>
                      </a:r>
                    </a:p>
                  </a:txBody>
                  <a:tcPr anchor="ctr">
                    <a:solidFill>
                      <a:schemeClr val="accent4">
                        <a:tint val="20000"/>
                      </a:schemeClr>
                    </a:solidFill>
                  </a:tcPr>
                </a:tc>
                <a:extLst>
                  <a:ext uri="{0D108BD9-81ED-4DB2-BD59-A6C34878D82A}">
                    <a16:rowId xmlns:a16="http://schemas.microsoft.com/office/drawing/2014/main" val="2475076609"/>
                  </a:ext>
                </a:extLst>
              </a:tr>
            </a:tbl>
          </a:graphicData>
        </a:graphic>
      </p:graphicFrame>
      <p:sp>
        <p:nvSpPr>
          <p:cNvPr id="2" name="TextBox 1">
            <a:extLst>
              <a:ext uri="{FF2B5EF4-FFF2-40B4-BE49-F238E27FC236}">
                <a16:creationId xmlns:a16="http://schemas.microsoft.com/office/drawing/2014/main" id="{C5ADBFA3-3E02-632E-4118-0932A3AA60D2}"/>
              </a:ext>
            </a:extLst>
          </p:cNvPr>
          <p:cNvSpPr txBox="1"/>
          <p:nvPr/>
        </p:nvSpPr>
        <p:spPr>
          <a:xfrm>
            <a:off x="2946416" y="6559045"/>
            <a:ext cx="6094562" cy="230832"/>
          </a:xfrm>
          <a:prstGeom prst="rect">
            <a:avLst/>
          </a:prstGeom>
          <a:noFill/>
        </p:spPr>
        <p:txBody>
          <a:bodyPr wrap="square">
            <a:spAutoFit/>
          </a:bodyPr>
          <a:lstStyle/>
          <a:p>
            <a:pPr algn="ctr"/>
            <a:r>
              <a:rPr lang="en-US" sz="900" dirty="0">
                <a:latin typeface="Source Sans Pro" panose="020B0503030403020204" pitchFamily="34" charset="0"/>
                <a:ea typeface="Source Sans Pro" panose="020B0503030403020204" pitchFamily="34" charset="0"/>
              </a:rPr>
              <a:t>The following data is current as of August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96843394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236B8B7-BEDD-D238-4B29-08F9DF32E1D2}"/>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7283ADC-96A9-118A-6908-2CC54D74D125}"/>
              </a:ext>
            </a:extLst>
          </p:cNvPr>
          <p:cNvSpPr txBox="1"/>
          <p:nvPr/>
        </p:nvSpPr>
        <p:spPr>
          <a:xfrm>
            <a:off x="65255" y="6410325"/>
            <a:ext cx="521341" cy="369332"/>
          </a:xfrm>
          <a:prstGeom prst="rect">
            <a:avLst/>
          </a:prstGeom>
          <a:noFill/>
        </p:spPr>
        <p:txBody>
          <a:bodyPr wrap="square" rtlCol="0">
            <a:spAutoFit/>
          </a:bodyPr>
          <a:lstStyle/>
          <a:p>
            <a:pPr algn="ctr"/>
            <a:r>
              <a:rPr lang="en-US" dirty="0"/>
              <a:t>11</a:t>
            </a:r>
          </a:p>
        </p:txBody>
      </p:sp>
      <p:sp>
        <p:nvSpPr>
          <p:cNvPr id="6" name="Title 1">
            <a:extLst>
              <a:ext uri="{FF2B5EF4-FFF2-40B4-BE49-F238E27FC236}">
                <a16:creationId xmlns:a16="http://schemas.microsoft.com/office/drawing/2014/main" id="{26347F0D-F1BD-B920-F4CE-3BB733B5F248}"/>
              </a:ext>
            </a:extLst>
          </p:cNvPr>
          <p:cNvSpPr>
            <a:spLocks noGrp="1"/>
          </p:cNvSpPr>
          <p:nvPr>
            <p:ph type="title"/>
          </p:nvPr>
        </p:nvSpPr>
        <p:spPr>
          <a:xfrm>
            <a:off x="838200" y="93668"/>
            <a:ext cx="10515600" cy="807249"/>
          </a:xfrm>
        </p:spPr>
        <p:txBody>
          <a:bodyPr>
            <a:noAutofit/>
          </a:bodyPr>
          <a:lstStyle/>
          <a:p>
            <a:pPr algn="ctr"/>
            <a:r>
              <a:rPr lang="en-US" b="1" dirty="0">
                <a:latin typeface="Source Sans Pro" panose="020B0503030403020204" pitchFamily="34" charset="0"/>
                <a:ea typeface="Source Sans Pro" panose="020B0503030403020204" pitchFamily="34" charset="0"/>
                <a:cs typeface="Times New Roman" panose="02020603050405020304" pitchFamily="18" charset="0"/>
              </a:rPr>
              <a:t>Rental Market Updates – By County</a:t>
            </a:r>
          </a:p>
        </p:txBody>
      </p:sp>
      <p:graphicFrame>
        <p:nvGraphicFramePr>
          <p:cNvPr id="27" name="Table 27">
            <a:extLst>
              <a:ext uri="{FF2B5EF4-FFF2-40B4-BE49-F238E27FC236}">
                <a16:creationId xmlns:a16="http://schemas.microsoft.com/office/drawing/2014/main" id="{CE3B6F60-1FAA-2070-DA87-FCCF9EFD99CA}"/>
              </a:ext>
            </a:extLst>
          </p:cNvPr>
          <p:cNvGraphicFramePr>
            <a:graphicFrameLocks noGrp="1"/>
          </p:cNvGraphicFramePr>
          <p:nvPr>
            <p:extLst>
              <p:ext uri="{D42A27DB-BD31-4B8C-83A1-F6EECF244321}">
                <p14:modId xmlns:p14="http://schemas.microsoft.com/office/powerpoint/2010/main" val="2741360261"/>
              </p:ext>
            </p:extLst>
          </p:nvPr>
        </p:nvGraphicFramePr>
        <p:xfrm>
          <a:off x="471894" y="962067"/>
          <a:ext cx="11393791" cy="5295397"/>
        </p:xfrm>
        <a:graphic>
          <a:graphicData uri="http://schemas.openxmlformats.org/drawingml/2006/table">
            <a:tbl>
              <a:tblPr firstRow="1" bandRow="1">
                <a:tableStyleId>{00A15C55-8517-42AA-B614-E9B94910E393}</a:tableStyleId>
              </a:tblPr>
              <a:tblGrid>
                <a:gridCol w="1157127">
                  <a:extLst>
                    <a:ext uri="{9D8B030D-6E8A-4147-A177-3AD203B41FA5}">
                      <a16:colId xmlns:a16="http://schemas.microsoft.com/office/drawing/2014/main" val="2212670635"/>
                    </a:ext>
                  </a:extLst>
                </a:gridCol>
                <a:gridCol w="1070565">
                  <a:extLst>
                    <a:ext uri="{9D8B030D-6E8A-4147-A177-3AD203B41FA5}">
                      <a16:colId xmlns:a16="http://schemas.microsoft.com/office/drawing/2014/main" val="3763166851"/>
                    </a:ext>
                  </a:extLst>
                </a:gridCol>
                <a:gridCol w="1182301">
                  <a:extLst>
                    <a:ext uri="{9D8B030D-6E8A-4147-A177-3AD203B41FA5}">
                      <a16:colId xmlns:a16="http://schemas.microsoft.com/office/drawing/2014/main" val="1361749739"/>
                    </a:ext>
                  </a:extLst>
                </a:gridCol>
                <a:gridCol w="849035">
                  <a:extLst>
                    <a:ext uri="{9D8B030D-6E8A-4147-A177-3AD203B41FA5}">
                      <a16:colId xmlns:a16="http://schemas.microsoft.com/office/drawing/2014/main" val="2908361652"/>
                    </a:ext>
                  </a:extLst>
                </a:gridCol>
                <a:gridCol w="1164887">
                  <a:extLst>
                    <a:ext uri="{9D8B030D-6E8A-4147-A177-3AD203B41FA5}">
                      <a16:colId xmlns:a16="http://schemas.microsoft.com/office/drawing/2014/main" val="4223237239"/>
                    </a:ext>
                  </a:extLst>
                </a:gridCol>
                <a:gridCol w="1241984">
                  <a:extLst>
                    <a:ext uri="{9D8B030D-6E8A-4147-A177-3AD203B41FA5}">
                      <a16:colId xmlns:a16="http://schemas.microsoft.com/office/drawing/2014/main" val="559402332"/>
                    </a:ext>
                  </a:extLst>
                </a:gridCol>
                <a:gridCol w="862521">
                  <a:extLst>
                    <a:ext uri="{9D8B030D-6E8A-4147-A177-3AD203B41FA5}">
                      <a16:colId xmlns:a16="http://schemas.microsoft.com/office/drawing/2014/main" val="2398635853"/>
                    </a:ext>
                  </a:extLst>
                </a:gridCol>
                <a:gridCol w="1331051">
                  <a:extLst>
                    <a:ext uri="{9D8B030D-6E8A-4147-A177-3AD203B41FA5}">
                      <a16:colId xmlns:a16="http://schemas.microsoft.com/office/drawing/2014/main" val="1875296296"/>
                    </a:ext>
                  </a:extLst>
                </a:gridCol>
                <a:gridCol w="1394940">
                  <a:extLst>
                    <a:ext uri="{9D8B030D-6E8A-4147-A177-3AD203B41FA5}">
                      <a16:colId xmlns:a16="http://schemas.microsoft.com/office/drawing/2014/main" val="3867151865"/>
                    </a:ext>
                  </a:extLst>
                </a:gridCol>
                <a:gridCol w="1139380">
                  <a:extLst>
                    <a:ext uri="{9D8B030D-6E8A-4147-A177-3AD203B41FA5}">
                      <a16:colId xmlns:a16="http://schemas.microsoft.com/office/drawing/2014/main" val="3441976224"/>
                    </a:ext>
                  </a:extLst>
                </a:gridCol>
              </a:tblGrid>
              <a:tr h="1131714">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County</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Active Rentals</a:t>
                      </a:r>
                    </a:p>
                    <a:p>
                      <a:pPr algn="ctr">
                        <a:lnSpc>
                          <a:spcPct val="150000"/>
                        </a:lnSpc>
                      </a:pPr>
                      <a:r>
                        <a:rPr lang="en-US" sz="1200" dirty="0">
                          <a:latin typeface="Source Sans Pro" panose="020B0503030403020204" pitchFamily="34" charset="0"/>
                          <a:ea typeface="Source Sans Pro" panose="020B0503030403020204" pitchFamily="34" charset="0"/>
                        </a:rPr>
                        <a:t>(July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Active Rentals (July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Properties Leased (July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Number of Properties Leased (July 2023)</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Average Monthly Lease Price (July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rPr>
                        <a:t>Average Monthly Lease Price (July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rPr>
                        <a:t>Percent Change </a:t>
                      </a:r>
                    </a:p>
                  </a:txBody>
                  <a:tcPr anchor="ctr">
                    <a:solidFill>
                      <a:srgbClr val="244C5A"/>
                    </a:solidFill>
                  </a:tcPr>
                </a:tc>
                <a:extLst>
                  <a:ext uri="{0D108BD9-81ED-4DB2-BD59-A6C34878D82A}">
                    <a16:rowId xmlns:a16="http://schemas.microsoft.com/office/drawing/2014/main" val="3844811707"/>
                  </a:ext>
                </a:extLst>
              </a:tr>
              <a:tr h="490307">
                <a:tc>
                  <a:txBody>
                    <a:bodyPr/>
                    <a:lstStyle/>
                    <a:p>
                      <a:pPr algn="ctr"/>
                      <a:r>
                        <a:rPr lang="en-US" sz="1300" b="1" dirty="0">
                          <a:latin typeface="Source Sans Pro" panose="020B0503030403020204" pitchFamily="34" charset="0"/>
                          <a:ea typeface="Source Sans Pro" panose="020B0503030403020204" pitchFamily="34" charset="0"/>
                        </a:rPr>
                        <a:t>Fairfield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973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1,133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+ 16.4%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422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489</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+ 15.9%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$5,185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$4,306</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- 17.0% </a:t>
                      </a:r>
                    </a:p>
                  </a:txBody>
                  <a:tcPr anchor="ctr"/>
                </a:tc>
                <a:extLst>
                  <a:ext uri="{0D108BD9-81ED-4DB2-BD59-A6C34878D82A}">
                    <a16:rowId xmlns:a16="http://schemas.microsoft.com/office/drawing/2014/main" val="657283649"/>
                  </a:ext>
                </a:extLst>
              </a:tr>
              <a:tr h="441539">
                <a:tc>
                  <a:txBody>
                    <a:bodyPr/>
                    <a:lstStyle/>
                    <a:p>
                      <a:pPr algn="ctr"/>
                      <a:r>
                        <a:rPr lang="en-US" sz="1300" b="1" dirty="0">
                          <a:latin typeface="Source Sans Pro" panose="020B0503030403020204" pitchFamily="34" charset="0"/>
                          <a:ea typeface="Source Sans Pro" panose="020B0503030403020204" pitchFamily="34" charset="0"/>
                        </a:rPr>
                        <a:t>Hartford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536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587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+ 9.5%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176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255</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+ 44.9%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$1,833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$1,904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+ 3.9%</a:t>
                      </a:r>
                    </a:p>
                  </a:txBody>
                  <a:tcPr anchor="ctr"/>
                </a:tc>
                <a:extLst>
                  <a:ext uri="{0D108BD9-81ED-4DB2-BD59-A6C34878D82A}">
                    <a16:rowId xmlns:a16="http://schemas.microsoft.com/office/drawing/2014/main" val="1204782669"/>
                  </a:ext>
                </a:extLst>
              </a:tr>
              <a:tr h="503354">
                <a:tc>
                  <a:txBody>
                    <a:bodyPr/>
                    <a:lstStyle/>
                    <a:p>
                      <a:pPr algn="ctr"/>
                      <a:r>
                        <a:rPr lang="en-US" sz="1300" b="1" dirty="0">
                          <a:latin typeface="Source Sans Pro" panose="020B0503030403020204" pitchFamily="34" charset="0"/>
                          <a:ea typeface="Source Sans Pro" panose="020B0503030403020204" pitchFamily="34" charset="0"/>
                        </a:rPr>
                        <a:t>Lichfield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245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277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+ 13.1%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83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+ 50.9%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$5,069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$4,761</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- 6.1%</a:t>
                      </a:r>
                    </a:p>
                  </a:txBody>
                  <a:tcPr anchor="ctr"/>
                </a:tc>
                <a:extLst>
                  <a:ext uri="{0D108BD9-81ED-4DB2-BD59-A6C34878D82A}">
                    <a16:rowId xmlns:a16="http://schemas.microsoft.com/office/drawing/2014/main" val="4032596333"/>
                  </a:ext>
                </a:extLst>
              </a:tr>
              <a:tr h="582755">
                <a:tc>
                  <a:txBody>
                    <a:bodyPr/>
                    <a:lstStyle/>
                    <a:p>
                      <a:pPr algn="ctr"/>
                      <a:r>
                        <a:rPr lang="en-US" sz="1300" b="1" dirty="0">
                          <a:latin typeface="Source Sans Pro" panose="020B0503030403020204" pitchFamily="34" charset="0"/>
                          <a:ea typeface="Source Sans Pro" panose="020B0503030403020204" pitchFamily="34" charset="0"/>
                        </a:rPr>
                        <a:t>Middlesex</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151</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194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+ 28.5%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- 4.4%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$2,367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$3,004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+ 26.9%</a:t>
                      </a:r>
                    </a:p>
                  </a:txBody>
                  <a:tcPr anchor="ctr"/>
                </a:tc>
                <a:extLst>
                  <a:ext uri="{0D108BD9-81ED-4DB2-BD59-A6C34878D82A}">
                    <a16:rowId xmlns:a16="http://schemas.microsoft.com/office/drawing/2014/main" val="2689695530"/>
                  </a:ext>
                </a:extLst>
              </a:tr>
              <a:tr h="597005">
                <a:tc>
                  <a:txBody>
                    <a:bodyPr/>
                    <a:lstStyle/>
                    <a:p>
                      <a:pPr algn="ctr"/>
                      <a:r>
                        <a:rPr lang="en-US" sz="1300" b="1" dirty="0">
                          <a:latin typeface="Source Sans Pro" panose="020B0503030403020204" pitchFamily="34" charset="0"/>
                          <a:ea typeface="Source Sans Pro" panose="020B0503030403020204" pitchFamily="34" charset="0"/>
                        </a:rPr>
                        <a:t>New Haven</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633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843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+ 33.2%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260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330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+ 26.9%</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$2,093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$2,173</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+ 3.8% </a:t>
                      </a:r>
                    </a:p>
                  </a:txBody>
                  <a:tcPr anchor="ctr"/>
                </a:tc>
                <a:extLst>
                  <a:ext uri="{0D108BD9-81ED-4DB2-BD59-A6C34878D82A}">
                    <a16:rowId xmlns:a16="http://schemas.microsoft.com/office/drawing/2014/main" val="2273885590"/>
                  </a:ext>
                </a:extLst>
              </a:tr>
              <a:tr h="479573">
                <a:tc>
                  <a:txBody>
                    <a:bodyPr/>
                    <a:lstStyle/>
                    <a:p>
                      <a:pPr algn="ctr"/>
                      <a:r>
                        <a:rPr lang="en-US" sz="1300" b="1" dirty="0">
                          <a:latin typeface="Source Sans Pro" panose="020B0503030403020204" pitchFamily="34" charset="0"/>
                          <a:ea typeface="Source Sans Pro" panose="020B0503030403020204" pitchFamily="34" charset="0"/>
                        </a:rPr>
                        <a:t>New London</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294</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311</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+ 5.8%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68</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82</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+ 20.6%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$2,247</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$1,925</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-14.3% </a:t>
                      </a:r>
                    </a:p>
                  </a:txBody>
                  <a:tcPr anchor="ctr"/>
                </a:tc>
                <a:extLst>
                  <a:ext uri="{0D108BD9-81ED-4DB2-BD59-A6C34878D82A}">
                    <a16:rowId xmlns:a16="http://schemas.microsoft.com/office/drawing/2014/main" val="280181161"/>
                  </a:ext>
                </a:extLst>
              </a:tr>
              <a:tr h="444031">
                <a:tc>
                  <a:txBody>
                    <a:bodyPr/>
                    <a:lstStyle/>
                    <a:p>
                      <a:pPr algn="ctr"/>
                      <a:r>
                        <a:rPr lang="en-US" sz="1300" b="1" dirty="0">
                          <a:latin typeface="Source Sans Pro" panose="020B0503030403020204" pitchFamily="34" charset="0"/>
                          <a:ea typeface="Source Sans Pro" panose="020B0503030403020204" pitchFamily="34" charset="0"/>
                        </a:rPr>
                        <a:t>Tolland</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86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80</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- 7.0%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16</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14</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- 12.5%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$1,560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$2,087</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+ 33.7%</a:t>
                      </a:r>
                    </a:p>
                  </a:txBody>
                  <a:tcPr anchor="ctr"/>
                </a:tc>
                <a:extLst>
                  <a:ext uri="{0D108BD9-81ED-4DB2-BD59-A6C34878D82A}">
                    <a16:rowId xmlns:a16="http://schemas.microsoft.com/office/drawing/2014/main" val="2191195325"/>
                  </a:ext>
                </a:extLst>
              </a:tr>
              <a:tr h="597005">
                <a:tc>
                  <a:txBody>
                    <a:bodyPr/>
                    <a:lstStyle/>
                    <a:p>
                      <a:pPr algn="ctr"/>
                      <a:r>
                        <a:rPr lang="en-US" sz="1300" b="1" dirty="0">
                          <a:latin typeface="Source Sans Pro" panose="020B0503030403020204" pitchFamily="34" charset="0"/>
                          <a:ea typeface="Source Sans Pro" panose="020B0503030403020204" pitchFamily="34" charset="0"/>
                        </a:rPr>
                        <a:t>Windham </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53</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49</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- 7.5%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12</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9</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- 25.0%</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$1,515</a:t>
                      </a:r>
                    </a:p>
                  </a:txBody>
                  <a:tcPr anchor="ctr"/>
                </a:tc>
                <a:tc>
                  <a:txBody>
                    <a:bodyPr/>
                    <a:lstStyle/>
                    <a:p>
                      <a:pPr algn="ctr"/>
                      <a:r>
                        <a:rPr lang="en-US" sz="1300" dirty="0">
                          <a:latin typeface="Source Sans Pro" panose="020B0503030403020204" pitchFamily="34" charset="0"/>
                          <a:ea typeface="Source Sans Pro" panose="020B0503030403020204" pitchFamily="34" charset="0"/>
                        </a:rPr>
                        <a:t>$1,342</a:t>
                      </a:r>
                    </a:p>
                  </a:txBody>
                  <a:tcPr anchor="ctr"/>
                </a:tc>
                <a:tc>
                  <a:txBody>
                    <a:bodyPr/>
                    <a:lstStyle/>
                    <a:p>
                      <a:pPr algn="ctr"/>
                      <a:r>
                        <a:rPr lang="en-US" sz="1300" b="1" dirty="0">
                          <a:latin typeface="Source Sans Pro" panose="020B0503030403020204" pitchFamily="34" charset="0"/>
                          <a:ea typeface="Source Sans Pro" panose="020B0503030403020204" pitchFamily="34" charset="0"/>
                        </a:rPr>
                        <a:t>+ 20.4% </a:t>
                      </a:r>
                    </a:p>
                  </a:txBody>
                  <a:tcPr anchor="ctr">
                    <a:solidFill>
                      <a:schemeClr val="accent4">
                        <a:tint val="20000"/>
                      </a:schemeClr>
                    </a:solidFill>
                  </a:tcPr>
                </a:tc>
                <a:extLst>
                  <a:ext uri="{0D108BD9-81ED-4DB2-BD59-A6C34878D82A}">
                    <a16:rowId xmlns:a16="http://schemas.microsoft.com/office/drawing/2014/main" val="2475076609"/>
                  </a:ext>
                </a:extLst>
              </a:tr>
            </a:tbl>
          </a:graphicData>
        </a:graphic>
      </p:graphicFrame>
      <p:sp>
        <p:nvSpPr>
          <p:cNvPr id="2" name="TextBox 1">
            <a:extLst>
              <a:ext uri="{FF2B5EF4-FFF2-40B4-BE49-F238E27FC236}">
                <a16:creationId xmlns:a16="http://schemas.microsoft.com/office/drawing/2014/main" id="{78F23A0D-6DB4-375D-04BA-B09321C98F5D}"/>
              </a:ext>
            </a:extLst>
          </p:cNvPr>
          <p:cNvSpPr txBox="1"/>
          <p:nvPr/>
        </p:nvSpPr>
        <p:spPr>
          <a:xfrm>
            <a:off x="2946416" y="6559045"/>
            <a:ext cx="6094562" cy="230832"/>
          </a:xfrm>
          <a:prstGeom prst="rect">
            <a:avLst/>
          </a:prstGeom>
          <a:noFill/>
        </p:spPr>
        <p:txBody>
          <a:bodyPr wrap="square">
            <a:spAutoFit/>
          </a:bodyPr>
          <a:lstStyle/>
          <a:p>
            <a:pPr algn="ctr"/>
            <a:r>
              <a:rPr lang="en-US" sz="900" dirty="0">
                <a:latin typeface="Source Sans Pro" panose="020B0503030403020204" pitchFamily="34" charset="0"/>
                <a:ea typeface="Source Sans Pro" panose="020B0503030403020204" pitchFamily="34" charset="0"/>
              </a:rPr>
              <a:t>The following data is current as of August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45669255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14EF8BC7-B091-1287-CC5A-C0DB97C247A2}"/>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FB02DC5-4582-5C0E-A63C-88D691B00E56}"/>
              </a:ext>
            </a:extLst>
          </p:cNvPr>
          <p:cNvSpPr txBox="1"/>
          <p:nvPr/>
        </p:nvSpPr>
        <p:spPr>
          <a:xfrm>
            <a:off x="65255" y="6410325"/>
            <a:ext cx="571500" cy="369332"/>
          </a:xfrm>
          <a:prstGeom prst="rect">
            <a:avLst/>
          </a:prstGeom>
          <a:noFill/>
        </p:spPr>
        <p:txBody>
          <a:bodyPr wrap="square" rtlCol="0">
            <a:spAutoFit/>
          </a:bodyPr>
          <a:lstStyle/>
          <a:p>
            <a:pPr algn="ctr"/>
            <a:r>
              <a:rPr lang="en-US" dirty="0"/>
              <a:t>12</a:t>
            </a:r>
          </a:p>
        </p:txBody>
      </p:sp>
      <p:sp>
        <p:nvSpPr>
          <p:cNvPr id="3" name="Title 1">
            <a:extLst>
              <a:ext uri="{FF2B5EF4-FFF2-40B4-BE49-F238E27FC236}">
                <a16:creationId xmlns:a16="http://schemas.microsoft.com/office/drawing/2014/main" id="{6D46651A-F7E0-C944-013B-C842BF781D7C}"/>
              </a:ext>
            </a:extLst>
          </p:cNvPr>
          <p:cNvSpPr>
            <a:spLocks noGrp="1"/>
          </p:cNvSpPr>
          <p:nvPr>
            <p:ph type="title"/>
          </p:nvPr>
        </p:nvSpPr>
        <p:spPr>
          <a:xfrm>
            <a:off x="285312" y="476950"/>
            <a:ext cx="10515600" cy="962025"/>
          </a:xfrm>
        </p:spPr>
        <p:txBody>
          <a:bodyPr>
            <a:noAutofit/>
          </a:bodyPr>
          <a:lstStyle/>
          <a:p>
            <a:r>
              <a:rPr kumimoji="0" lang="en-US" sz="43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Compliance Updates – Final Ta</a:t>
            </a:r>
            <a:r>
              <a:rPr lang="en-US" sz="4300" b="1" dirty="0">
                <a:solidFill>
                  <a:prstClr val="black"/>
                </a:solidFill>
                <a:latin typeface="Source Sans Pro" panose="020B0503030403020204" pitchFamily="34" charset="0"/>
                <a:ea typeface="Source Sans Pro" panose="020B0503030403020204" pitchFamily="34" charset="0"/>
                <a:cs typeface="Times New Roman" panose="02020603050405020304" pitchFamily="18" charset="0"/>
              </a:rPr>
              <a:t>x Updates</a:t>
            </a:r>
            <a:endParaRPr lang="en-US" sz="4300" b="1" dirty="0">
              <a:latin typeface="Source Sans Pro" panose="020B0503030403020204" pitchFamily="34" charset="0"/>
              <a:ea typeface="Source Sans Pro" panose="020B050303040302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A19F84C7-6622-7017-B6CF-63AD97E48028}"/>
              </a:ext>
            </a:extLst>
          </p:cNvPr>
          <p:cNvGrpSpPr/>
          <p:nvPr/>
        </p:nvGrpSpPr>
        <p:grpSpPr>
          <a:xfrm>
            <a:off x="10317493" y="239632"/>
            <a:ext cx="1416199" cy="1451056"/>
            <a:chOff x="4460487" y="2703472"/>
            <a:chExt cx="1416199" cy="1451056"/>
          </a:xfrm>
        </p:grpSpPr>
        <p:grpSp>
          <p:nvGrpSpPr>
            <p:cNvPr id="9" name="Group 8">
              <a:extLst>
                <a:ext uri="{FF2B5EF4-FFF2-40B4-BE49-F238E27FC236}">
                  <a16:creationId xmlns:a16="http://schemas.microsoft.com/office/drawing/2014/main" id="{960C0A0F-42B6-0495-1878-744D1AC33447}"/>
                </a:ext>
              </a:extLst>
            </p:cNvPr>
            <p:cNvGrpSpPr/>
            <p:nvPr/>
          </p:nvGrpSpPr>
          <p:grpSpPr>
            <a:xfrm>
              <a:off x="4460487" y="2703472"/>
              <a:ext cx="1416199" cy="1451056"/>
              <a:chOff x="4460489" y="550390"/>
              <a:chExt cx="1416199" cy="1451056"/>
            </a:xfrm>
          </p:grpSpPr>
          <p:sp>
            <p:nvSpPr>
              <p:cNvPr id="14" name="Rectangle 13">
                <a:extLst>
                  <a:ext uri="{FF2B5EF4-FFF2-40B4-BE49-F238E27FC236}">
                    <a16:creationId xmlns:a16="http://schemas.microsoft.com/office/drawing/2014/main" id="{F31D9F96-C8EA-E701-4A8D-1E2F40AF2260}"/>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C4D8BD2-EF7F-E6E8-B579-90FEB83C9C6A}"/>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a:extLst>
                <a:ext uri="{FF2B5EF4-FFF2-40B4-BE49-F238E27FC236}">
                  <a16:creationId xmlns:a16="http://schemas.microsoft.com/office/drawing/2014/main" id="{2B4EB7C1-7B55-50F1-D6D1-B23FD0968342}"/>
                </a:ext>
              </a:extLst>
            </p:cNvPr>
            <p:cNvPicPr>
              <a:picLocks noChangeAspect="1"/>
            </p:cNvPicPr>
            <p:nvPr/>
          </p:nvPicPr>
          <p:blipFill rotWithShape="1">
            <a:blip r:embed="rId3">
              <a:extLst>
                <a:ext uri="{28A0092B-C50C-407E-A947-70E740481C1C}">
                  <a14:useLocalDpi xmlns:a14="http://schemas.microsoft.com/office/drawing/2010/main" val="0"/>
                </a:ext>
              </a:extLst>
            </a:blip>
            <a:srcRect l="22234" t="30856" r="18146" b="31591"/>
            <a:stretch/>
          </p:blipFill>
          <p:spPr>
            <a:xfrm>
              <a:off x="4625003" y="3154055"/>
              <a:ext cx="1086413" cy="885823"/>
            </a:xfrm>
            <a:prstGeom prst="rect">
              <a:avLst/>
            </a:prstGeom>
          </p:spPr>
        </p:pic>
      </p:grpSp>
      <p:sp>
        <p:nvSpPr>
          <p:cNvPr id="2" name="Content Placeholder 2">
            <a:extLst>
              <a:ext uri="{FF2B5EF4-FFF2-40B4-BE49-F238E27FC236}">
                <a16:creationId xmlns:a16="http://schemas.microsoft.com/office/drawing/2014/main" id="{DFEF38BE-03EC-BC98-6FD1-E244FBD97EDE}"/>
              </a:ext>
            </a:extLst>
          </p:cNvPr>
          <p:cNvSpPr>
            <a:spLocks noGrp="1"/>
          </p:cNvSpPr>
          <p:nvPr>
            <p:ph idx="1"/>
          </p:nvPr>
        </p:nvSpPr>
        <p:spPr>
          <a:xfrm>
            <a:off x="636755" y="1797322"/>
            <a:ext cx="10682718" cy="4713294"/>
          </a:xfrm>
        </p:spPr>
        <p:txBody>
          <a:bodyPr>
            <a:noAutofit/>
          </a:bodyPr>
          <a:lstStyle/>
          <a:p>
            <a:pPr algn="l"/>
            <a:r>
              <a:rPr lang="en-US" sz="1400" b="0" i="0" dirty="0">
                <a:solidFill>
                  <a:srgbClr val="000000"/>
                </a:solidFill>
                <a:effectLst/>
                <a:latin typeface="Source Sans Pro" panose="020B0503030403020204" pitchFamily="34" charset="0"/>
                <a:ea typeface="Source Sans Pro" panose="020B0503030403020204" pitchFamily="34" charset="0"/>
              </a:rPr>
              <a:t>SmartMLS has completed the 2023-2024 tax updates for all 169 towns in CT. </a:t>
            </a:r>
            <a:r>
              <a:rPr lang="en-US" sz="1400" b="0" i="0" dirty="0">
                <a:solidFill>
                  <a:srgbClr val="337AB7"/>
                </a:solidFill>
                <a:effectLst/>
                <a:latin typeface="Source Sans Pro" panose="020B0503030403020204" pitchFamily="34" charset="0"/>
                <a:ea typeface="Source Sans Pro" panose="020B0503030403020204" pitchFamily="34" charset="0"/>
                <a:hlinkClick r:id="rId4"/>
              </a:rPr>
              <a:t>Click here</a:t>
            </a:r>
            <a:r>
              <a:rPr lang="en-US" sz="1400" b="0" i="0" dirty="0">
                <a:solidFill>
                  <a:srgbClr val="000000"/>
                </a:solidFill>
                <a:effectLst/>
                <a:latin typeface="Source Sans Pro" panose="020B0503030403020204" pitchFamily="34" charset="0"/>
                <a:ea typeface="Source Sans Pro" panose="020B0503030403020204" pitchFamily="34" charset="0"/>
              </a:rPr>
              <a:t> to see the full list.</a:t>
            </a:r>
          </a:p>
          <a:p>
            <a:pPr marL="0" indent="0" algn="l">
              <a:buNone/>
            </a:pPr>
            <a:endParaRPr lang="en-US" sz="1400" b="0" i="0" dirty="0">
              <a:solidFill>
                <a:srgbClr val="000000"/>
              </a:solidFill>
              <a:effectLst/>
              <a:latin typeface="Source Sans Pro" panose="020B0503030403020204" pitchFamily="34" charset="0"/>
              <a:ea typeface="Source Sans Pro" panose="020B0503030403020204" pitchFamily="34" charset="0"/>
            </a:endParaRPr>
          </a:p>
          <a:p>
            <a:r>
              <a:rPr lang="en-US" sz="1400" b="0" i="0" dirty="0">
                <a:solidFill>
                  <a:srgbClr val="000000"/>
                </a:solidFill>
                <a:effectLst/>
                <a:latin typeface="Source Sans Pro" panose="020B0503030403020204" pitchFamily="34" charset="0"/>
                <a:ea typeface="Source Sans Pro" panose="020B0503030403020204" pitchFamily="34" charset="0"/>
              </a:rPr>
              <a:t>If you have listings in any of these towns, the tax information (tax amount, mil rate and tax year) was automatically updated in Connect and Matrix, unless the property is new construction or one of the rare instances where we do not have a tax record for the parcel. In these situations, the listing will need to be updated manually.</a:t>
            </a:r>
            <a:r>
              <a:rPr lang="en-US" sz="1400" dirty="0">
                <a:latin typeface="Source Sans Pro" panose="020B0503030403020204" pitchFamily="34" charset="0"/>
                <a:ea typeface="Source Sans Pro" panose="020B0503030403020204" pitchFamily="34" charset="0"/>
              </a:rPr>
              <a:t> </a:t>
            </a:r>
          </a:p>
          <a:p>
            <a:pPr marL="0" indent="0">
              <a:buNone/>
            </a:pPr>
            <a:endParaRPr lang="en-US" sz="1400" dirty="0">
              <a:latin typeface="Source Sans Pro" panose="020B0503030403020204" pitchFamily="34" charset="0"/>
              <a:ea typeface="Source Sans Pro" panose="020B0503030403020204" pitchFamily="34" charset="0"/>
            </a:endParaRPr>
          </a:p>
          <a:p>
            <a:r>
              <a:rPr lang="en-US" sz="1400" dirty="0">
                <a:latin typeface="Source Sans Pro" panose="020B0503030403020204" pitchFamily="34" charset="0"/>
                <a:ea typeface="Source Sans Pro" panose="020B0503030403020204" pitchFamily="34" charset="0"/>
              </a:rPr>
              <a:t>If tax record data is incorrect or needs to be updated, please use the tax discrepancy link at either the top or the bottom of the </a:t>
            </a:r>
            <a:r>
              <a:rPr lang="en-US" sz="1400" b="1" dirty="0">
                <a:latin typeface="Source Sans Pro" panose="020B0503030403020204" pitchFamily="34" charset="0"/>
                <a:ea typeface="Source Sans Pro" panose="020B0503030403020204" pitchFamily="34" charset="0"/>
              </a:rPr>
              <a:t>Full Tax display</a:t>
            </a:r>
            <a:r>
              <a:rPr lang="en-US" sz="1400" dirty="0">
                <a:latin typeface="Source Sans Pro" panose="020B0503030403020204" pitchFamily="34" charset="0"/>
                <a:ea typeface="Source Sans Pro" panose="020B0503030403020204" pitchFamily="34" charset="0"/>
              </a:rPr>
              <a:t> to report the error. </a:t>
            </a:r>
            <a:r>
              <a:rPr lang="en-US" sz="1400" dirty="0">
                <a:latin typeface="Source Sans Pro" panose="020B0503030403020204" pitchFamily="34" charset="0"/>
                <a:ea typeface="Source Sans Pro" panose="020B0503030403020204" pitchFamily="34" charset="0"/>
                <a:hlinkClick r:id="rId5"/>
              </a:rPr>
              <a:t>See the article linked here</a:t>
            </a:r>
            <a:r>
              <a:rPr lang="en-US" sz="1400" dirty="0">
                <a:latin typeface="Source Sans Pro" panose="020B0503030403020204" pitchFamily="34" charset="0"/>
                <a:ea typeface="Source Sans Pro" panose="020B0503030403020204" pitchFamily="34" charset="0"/>
              </a:rPr>
              <a:t> for full instructions.</a:t>
            </a:r>
          </a:p>
          <a:p>
            <a:pPr marL="0" indent="0">
              <a:buNone/>
            </a:pPr>
            <a:endParaRPr lang="en-US" sz="1400" b="0" i="0" dirty="0">
              <a:solidFill>
                <a:srgbClr val="000000"/>
              </a:solidFill>
              <a:effectLst/>
              <a:latin typeface="Source Sans Pro" panose="020B0503030403020204" pitchFamily="34" charset="0"/>
              <a:ea typeface="Source Sans Pro" panose="020B0503030403020204" pitchFamily="34" charset="0"/>
            </a:endParaRPr>
          </a:p>
          <a:p>
            <a:pPr algn="l"/>
            <a:r>
              <a:rPr lang="en-US" sz="1400" b="0" i="0" dirty="0">
                <a:solidFill>
                  <a:srgbClr val="000000"/>
                </a:solidFill>
                <a:effectLst/>
                <a:latin typeface="Source Sans Pro" panose="020B0503030403020204" pitchFamily="34" charset="0"/>
                <a:ea typeface="Source Sans Pro" panose="020B0503030403020204" pitchFamily="34" charset="0"/>
              </a:rPr>
              <a:t>You can update your listing using the My Listings Widget on the Matrix Dashboard. Simply select “My Listings Need Tax Updates”.  </a:t>
            </a:r>
          </a:p>
          <a:p>
            <a:pPr marL="0" indent="0" algn="l">
              <a:buNone/>
            </a:pPr>
            <a:endParaRPr lang="en-US" sz="1400" b="0" i="0" dirty="0">
              <a:solidFill>
                <a:srgbClr val="000000"/>
              </a:solidFill>
              <a:effectLst/>
              <a:latin typeface="Source Sans Pro" panose="020B0503030403020204" pitchFamily="34" charset="0"/>
              <a:ea typeface="Source Sans Pro" panose="020B0503030403020204" pitchFamily="34" charset="0"/>
            </a:endParaRPr>
          </a:p>
          <a:p>
            <a:r>
              <a:rPr lang="en-US" sz="1400" dirty="0">
                <a:latin typeface="Source Sans Pro" panose="020B0503030403020204" pitchFamily="34" charset="0"/>
                <a:ea typeface="Source Sans Pro" panose="020B0503030403020204" pitchFamily="34" charset="0"/>
              </a:rPr>
              <a:t>Please refer to the additional instructions found here: </a:t>
            </a:r>
            <a:r>
              <a:rPr lang="en-US" sz="1400" dirty="0">
                <a:latin typeface="Source Sans Pro" panose="020B0503030403020204" pitchFamily="34" charset="0"/>
                <a:ea typeface="Source Sans Pro" panose="020B0503030403020204" pitchFamily="34" charset="0"/>
                <a:hlinkClick r:id="rId6"/>
              </a:rPr>
              <a:t>Updating the tax data on your own listings</a:t>
            </a:r>
            <a:endParaRPr lang="en-US" sz="1400" dirty="0">
              <a:latin typeface="Source Sans Pro" panose="020B0503030403020204" pitchFamily="34" charset="0"/>
              <a:ea typeface="Source Sans Pro" panose="020B0503030403020204" pitchFamily="34" charset="0"/>
            </a:endParaRPr>
          </a:p>
          <a:p>
            <a:pPr marL="0" indent="0">
              <a:buNone/>
            </a:pPr>
            <a:endParaRPr lang="en-US" sz="1400" dirty="0">
              <a:latin typeface="Source Sans Pro" panose="020B0503030403020204" pitchFamily="34" charset="0"/>
              <a:ea typeface="Source Sans Pro" panose="020B0503030403020204" pitchFamily="34" charset="0"/>
            </a:endParaRPr>
          </a:p>
          <a:p>
            <a:r>
              <a:rPr lang="en-US" sz="1400" dirty="0">
                <a:latin typeface="Source Sans Pro" panose="020B0503030403020204" pitchFamily="34" charset="0"/>
                <a:ea typeface="Source Sans Pro" panose="020B0503030403020204" pitchFamily="34" charset="0"/>
              </a:rPr>
              <a:t>Email </a:t>
            </a:r>
            <a:r>
              <a:rPr lang="en-US" sz="1400" dirty="0">
                <a:latin typeface="Source Sans Pro" panose="020B0503030403020204" pitchFamily="34" charset="0"/>
                <a:ea typeface="Source Sans Pro" panose="020B0503030403020204" pitchFamily="34" charset="0"/>
                <a:hlinkClick r:id="rId7"/>
              </a:rPr>
              <a:t>tax@smartmls.com</a:t>
            </a:r>
            <a:r>
              <a:rPr lang="en-US" sz="1400" dirty="0">
                <a:latin typeface="Source Sans Pro" panose="020B0503030403020204" pitchFamily="34" charset="0"/>
                <a:ea typeface="Source Sans Pro" panose="020B0503030403020204" pitchFamily="34" charset="0"/>
              </a:rPr>
              <a:t> if you have any questions or issues.</a:t>
            </a:r>
          </a:p>
        </p:txBody>
      </p:sp>
    </p:spTree>
    <p:extLst>
      <p:ext uri="{BB962C8B-B14F-4D97-AF65-F5344CB8AC3E}">
        <p14:creationId xmlns:p14="http://schemas.microsoft.com/office/powerpoint/2010/main" val="300782806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8F065E22-BBBC-A0CB-E883-2A3D6575B09B}"/>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F32A33-8C96-EE0D-3FA1-6620BFB08CAE}"/>
              </a:ext>
            </a:extLst>
          </p:cNvPr>
          <p:cNvSpPr>
            <a:spLocks noGrp="1"/>
          </p:cNvSpPr>
          <p:nvPr>
            <p:ph type="title"/>
          </p:nvPr>
        </p:nvSpPr>
        <p:spPr>
          <a:xfrm>
            <a:off x="719745" y="69276"/>
            <a:ext cx="10515600" cy="1325563"/>
          </a:xfrm>
        </p:spPr>
        <p:txBody>
          <a:bodyPr/>
          <a:lstStyle/>
          <a:p>
            <a:r>
              <a:rPr lang="en-US" b="1" dirty="0">
                <a:latin typeface="Source Sans Pro" panose="020B0503030403020204" pitchFamily="34" charset="0"/>
                <a:ea typeface="Source Sans Pro" panose="020B0503030403020204" pitchFamily="34" charset="0"/>
                <a:cs typeface="Times New Roman" panose="02020603050405020304" pitchFamily="18" charset="0"/>
              </a:rPr>
              <a:t>Need Help with Something Else? </a:t>
            </a:r>
          </a:p>
        </p:txBody>
      </p:sp>
      <p:sp>
        <p:nvSpPr>
          <p:cNvPr id="3" name="Content Placeholder 2">
            <a:extLst>
              <a:ext uri="{FF2B5EF4-FFF2-40B4-BE49-F238E27FC236}">
                <a16:creationId xmlns:a16="http://schemas.microsoft.com/office/drawing/2014/main" id="{F3E8CF7F-BA6F-2DC5-EE53-0E72BC6483B2}"/>
              </a:ext>
            </a:extLst>
          </p:cNvPr>
          <p:cNvSpPr>
            <a:spLocks noGrp="1"/>
          </p:cNvSpPr>
          <p:nvPr>
            <p:ph idx="1"/>
          </p:nvPr>
        </p:nvSpPr>
        <p:spPr>
          <a:xfrm>
            <a:off x="1371229" y="1368762"/>
            <a:ext cx="9772426" cy="4351338"/>
          </a:xfrm>
        </p:spPr>
        <p:txBody>
          <a:bodyPr>
            <a:noAutofit/>
          </a:bodyPr>
          <a:lstStyle/>
          <a:p>
            <a:r>
              <a:rPr lang="en-US" sz="2200" dirty="0">
                <a:latin typeface="Source Sans Pro" panose="020B0503030403020204" pitchFamily="34" charset="0"/>
                <a:ea typeface="Source Sans Pro" panose="020B0503030403020204" pitchFamily="34" charset="0"/>
                <a:cs typeface="Times New Roman" panose="02020603050405020304" pitchFamily="18" charset="0"/>
              </a:rPr>
              <a:t>Access our 24/7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a:t>
            </a:r>
            <a:r>
              <a:rPr lang="en-US" sz="2200" dirty="0">
                <a:latin typeface="Source Sans Pro" panose="020B0503030403020204" pitchFamily="34" charset="0"/>
                <a:ea typeface="Source Sans Pro" panose="020B0503030403020204" pitchFamily="34" charset="0"/>
                <a:cs typeface="Times New Roman" panose="02020603050405020304" pitchFamily="18" charset="0"/>
                <a:hlinkClick r:id="rId3"/>
              </a:rPr>
              <a:t>HERE</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for answers to common questions. You can also utilize our chat feature by clicking this icon          located on the bottom right corner of the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screen.</a:t>
            </a:r>
          </a:p>
          <a:p>
            <a:pPr marL="0" indent="0">
              <a:buNone/>
            </a:pPr>
            <a:endParaRPr lang="en-US" sz="2200" dirty="0">
              <a:latin typeface="Source Sans Pro" panose="020B0503030403020204" pitchFamily="34" charset="0"/>
              <a:ea typeface="Source Sans Pro" panose="020B0503030403020204" pitchFamily="34" charset="0"/>
              <a:cs typeface="Times New Roman" panose="02020603050405020304" pitchFamily="18" charset="0"/>
            </a:endParaRPr>
          </a:p>
          <a:p>
            <a:r>
              <a:rPr lang="en-US" sz="2200" dirty="0">
                <a:latin typeface="Source Sans Pro" panose="020B0503030403020204" pitchFamily="34" charset="0"/>
                <a:ea typeface="Source Sans Pro" panose="020B0503030403020204" pitchFamily="34" charset="0"/>
                <a:cs typeface="Times New Roman" panose="02020603050405020304" pitchFamily="18" charset="0"/>
              </a:rPr>
              <a:t>Contact </a:t>
            </a:r>
            <a:r>
              <a:rPr lang="en-US" sz="2200" dirty="0" err="1">
                <a:latin typeface="Source Sans Pro" panose="020B0503030403020204" pitchFamily="34" charset="0"/>
                <a:ea typeface="Source Sans Pro" panose="020B0503030403020204" pitchFamily="34" charset="0"/>
                <a:cs typeface="Times New Roman" panose="02020603050405020304" pitchFamily="18" charset="0"/>
              </a:rPr>
              <a:t>SmartMLS</a:t>
            </a:r>
            <a:r>
              <a:rPr lang="en-US" sz="2200" dirty="0">
                <a:latin typeface="Source Sans Pro" panose="020B0503030403020204" pitchFamily="34" charset="0"/>
                <a:ea typeface="Source Sans Pro" panose="020B0503030403020204" pitchFamily="34" charset="0"/>
                <a:cs typeface="Times New Roman" panose="02020603050405020304" pitchFamily="18" charset="0"/>
              </a:rPr>
              <a:t> with assistance on Compliance, Technical Support, or Membership Questions:</a:t>
            </a:r>
          </a:p>
          <a:p>
            <a:pPr lvl="3"/>
            <a:r>
              <a:rPr lang="en-US" sz="2200" b="1" dirty="0">
                <a:latin typeface="Source Sans Pro" panose="020B0503030403020204" pitchFamily="34" charset="0"/>
                <a:ea typeface="Source Sans Pro" panose="020B0503030403020204" pitchFamily="34" charset="0"/>
                <a:cs typeface="Times New Roman" panose="02020603050405020304" pitchFamily="18" charset="0"/>
              </a:rPr>
              <a:t>203-750-6000</a:t>
            </a:r>
          </a:p>
          <a:p>
            <a:pPr lvl="3"/>
            <a:r>
              <a:rPr lang="en-US" sz="2200" b="1" dirty="0">
                <a:latin typeface="Source Sans Pro" panose="020B0503030403020204" pitchFamily="34" charset="0"/>
                <a:ea typeface="Source Sans Pro" panose="020B0503030403020204" pitchFamily="34" charset="0"/>
                <a:cs typeface="Times New Roman" panose="02020603050405020304" pitchFamily="18" charset="0"/>
              </a:rPr>
              <a:t>Support@Smartmls.com</a:t>
            </a:r>
          </a:p>
          <a:p>
            <a:pPr lvl="3"/>
            <a:endParaRPr lang="en-US" sz="2200" dirty="0">
              <a:latin typeface="Source Sans Pro" panose="020B0503030403020204" pitchFamily="34" charset="0"/>
              <a:ea typeface="Source Sans Pro" panose="020B0503030403020204" pitchFamily="34" charset="0"/>
              <a:cs typeface="Times New Roman" panose="02020603050405020304" pitchFamily="18" charset="0"/>
            </a:endParaRPr>
          </a:p>
          <a:p>
            <a:r>
              <a:rPr lang="en-US" sz="2200" dirty="0">
                <a:latin typeface="Source Sans Pro" panose="020B0503030403020204" pitchFamily="34" charset="0"/>
                <a:ea typeface="Source Sans Pro" panose="020B0503030403020204" pitchFamily="34" charset="0"/>
                <a:cs typeface="Times New Roman" panose="02020603050405020304" pitchFamily="18" charset="0"/>
              </a:rPr>
              <a:t>Hours of Operation:</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Monday- Thursday 8:30am-7:00pm</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Friday – 8:30am – 6:00pm</a:t>
            </a:r>
          </a:p>
          <a:p>
            <a:pPr lvl="3"/>
            <a:r>
              <a:rPr lang="en-US" sz="2200" dirty="0">
                <a:latin typeface="Source Sans Pro" panose="020B0503030403020204" pitchFamily="34" charset="0"/>
                <a:ea typeface="Source Sans Pro" panose="020B0503030403020204" pitchFamily="34" charset="0"/>
                <a:cs typeface="Times New Roman" panose="02020603050405020304" pitchFamily="18" charset="0"/>
              </a:rPr>
              <a:t>Weekends – 9am – 3:00pm</a:t>
            </a:r>
          </a:p>
        </p:txBody>
      </p:sp>
      <p:pic>
        <p:nvPicPr>
          <p:cNvPr id="9" name="Picture 8" descr="Qr code&#10;&#10;Description automatically generated with medium confidence">
            <a:extLst>
              <a:ext uri="{FF2B5EF4-FFF2-40B4-BE49-F238E27FC236}">
                <a16:creationId xmlns:a16="http://schemas.microsoft.com/office/drawing/2014/main" id="{D6F38821-2E5E-F5A6-0268-92C4838FCAFE}"/>
              </a:ext>
            </a:extLst>
          </p:cNvPr>
          <p:cNvPicPr>
            <a:picLocks noChangeAspect="1"/>
          </p:cNvPicPr>
          <p:nvPr/>
        </p:nvPicPr>
        <p:blipFill rotWithShape="1">
          <a:blip r:embed="rId4">
            <a:extLst>
              <a:ext uri="{28A0092B-C50C-407E-A947-70E740481C1C}">
                <a14:useLocalDpi xmlns:a14="http://schemas.microsoft.com/office/drawing/2010/main" val="0"/>
              </a:ext>
            </a:extLst>
          </a:blip>
          <a:srcRect l="27582" t="14712" r="33534" b="55862"/>
          <a:stretch/>
        </p:blipFill>
        <p:spPr>
          <a:xfrm>
            <a:off x="9324023" y="4270993"/>
            <a:ext cx="1687491" cy="1653052"/>
          </a:xfrm>
          <a:prstGeom prst="rect">
            <a:avLst/>
          </a:prstGeom>
        </p:spPr>
      </p:pic>
      <p:sp>
        <p:nvSpPr>
          <p:cNvPr id="7" name="TextBox 6">
            <a:extLst>
              <a:ext uri="{FF2B5EF4-FFF2-40B4-BE49-F238E27FC236}">
                <a16:creationId xmlns:a16="http://schemas.microsoft.com/office/drawing/2014/main" id="{82D584A9-A93F-C876-0E0F-CDF6B9EAB560}"/>
              </a:ext>
            </a:extLst>
          </p:cNvPr>
          <p:cNvSpPr txBox="1"/>
          <p:nvPr/>
        </p:nvSpPr>
        <p:spPr>
          <a:xfrm>
            <a:off x="65255" y="6410325"/>
            <a:ext cx="571500" cy="369332"/>
          </a:xfrm>
          <a:prstGeom prst="rect">
            <a:avLst/>
          </a:prstGeom>
          <a:noFill/>
        </p:spPr>
        <p:txBody>
          <a:bodyPr wrap="square" rtlCol="0">
            <a:spAutoFit/>
          </a:bodyPr>
          <a:lstStyle/>
          <a:p>
            <a:pPr algn="ctr"/>
            <a:r>
              <a:rPr lang="en-US" dirty="0"/>
              <a:t>13</a:t>
            </a:r>
          </a:p>
        </p:txBody>
      </p:sp>
      <p:pic>
        <p:nvPicPr>
          <p:cNvPr id="10" name="Picture 9" descr="A picture containing icon&#10;&#10;Description automatically generated">
            <a:extLst>
              <a:ext uri="{FF2B5EF4-FFF2-40B4-BE49-F238E27FC236}">
                <a16:creationId xmlns:a16="http://schemas.microsoft.com/office/drawing/2014/main" id="{351C7CEA-F60E-0C39-9CA5-738CC1ED2B22}"/>
              </a:ext>
            </a:extLst>
          </p:cNvPr>
          <p:cNvPicPr>
            <a:picLocks noChangeAspect="1"/>
          </p:cNvPicPr>
          <p:nvPr/>
        </p:nvPicPr>
        <p:blipFill rotWithShape="1">
          <a:blip r:embed="rId5">
            <a:extLst>
              <a:ext uri="{28A0092B-C50C-407E-A947-70E740481C1C}">
                <a14:useLocalDpi xmlns:a14="http://schemas.microsoft.com/office/drawing/2010/main" val="0"/>
              </a:ext>
            </a:extLst>
          </a:blip>
          <a:srcRect l="27123" t="33725" r="26580" b="34745"/>
          <a:stretch/>
        </p:blipFill>
        <p:spPr>
          <a:xfrm>
            <a:off x="10671625" y="69276"/>
            <a:ext cx="1248731" cy="1100854"/>
          </a:xfrm>
          <a:prstGeom prst="rect">
            <a:avLst/>
          </a:prstGeom>
        </p:spPr>
      </p:pic>
      <p:pic>
        <p:nvPicPr>
          <p:cNvPr id="6" name="Picture 5">
            <a:extLst>
              <a:ext uri="{FF2B5EF4-FFF2-40B4-BE49-F238E27FC236}">
                <a16:creationId xmlns:a16="http://schemas.microsoft.com/office/drawing/2014/main" id="{5CFBB9D0-9CA0-6037-D2DF-B2D33C1AB3BF}"/>
              </a:ext>
            </a:extLst>
          </p:cNvPr>
          <p:cNvPicPr>
            <a:picLocks noChangeAspect="1"/>
          </p:cNvPicPr>
          <p:nvPr/>
        </p:nvPicPr>
        <p:blipFill>
          <a:blip r:embed="rId6"/>
          <a:stretch>
            <a:fillRect/>
          </a:stretch>
        </p:blipFill>
        <p:spPr>
          <a:xfrm>
            <a:off x="7807576" y="6200554"/>
            <a:ext cx="4112780" cy="419541"/>
          </a:xfrm>
          <a:prstGeom prst="rect">
            <a:avLst/>
          </a:prstGeom>
        </p:spPr>
      </p:pic>
      <p:pic>
        <p:nvPicPr>
          <p:cNvPr id="15" name="Picture 14">
            <a:extLst>
              <a:ext uri="{FF2B5EF4-FFF2-40B4-BE49-F238E27FC236}">
                <a16:creationId xmlns:a16="http://schemas.microsoft.com/office/drawing/2014/main" id="{F89F9784-31CD-EAAF-CF38-42826F9ACEF9}"/>
              </a:ext>
            </a:extLst>
          </p:cNvPr>
          <p:cNvPicPr>
            <a:picLocks noChangeAspect="1"/>
          </p:cNvPicPr>
          <p:nvPr/>
        </p:nvPicPr>
        <p:blipFill>
          <a:blip r:embed="rId7"/>
          <a:stretch>
            <a:fillRect/>
          </a:stretch>
        </p:blipFill>
        <p:spPr>
          <a:xfrm>
            <a:off x="7243992" y="1656771"/>
            <a:ext cx="416724" cy="403902"/>
          </a:xfrm>
          <a:prstGeom prst="rect">
            <a:avLst/>
          </a:prstGeom>
        </p:spPr>
      </p:pic>
    </p:spTree>
    <p:extLst>
      <p:ext uri="{BB962C8B-B14F-4D97-AF65-F5344CB8AC3E}">
        <p14:creationId xmlns:p14="http://schemas.microsoft.com/office/powerpoint/2010/main" val="261537607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5B6644-CC94-42BD-6C23-16B5C76A24A1}"/>
              </a:ext>
            </a:extLst>
          </p:cNvPr>
          <p:cNvSpPr/>
          <p:nvPr/>
        </p:nvSpPr>
        <p:spPr>
          <a:xfrm>
            <a:off x="6096000" y="0"/>
            <a:ext cx="6106510" cy="6858000"/>
          </a:xfrm>
          <a:prstGeom prst="rect">
            <a:avLst/>
          </a:prstGeom>
          <a:solidFill>
            <a:schemeClr val="bg1">
              <a:lumMod val="85000"/>
              <a:alpha val="65000"/>
            </a:scheme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86D01-EE7E-8B14-3F6A-AFED8D5D0556}"/>
              </a:ext>
            </a:extLst>
          </p:cNvPr>
          <p:cNvSpPr>
            <a:spLocks noGrp="1"/>
          </p:cNvSpPr>
          <p:nvPr>
            <p:ph type="ctrTitle"/>
          </p:nvPr>
        </p:nvSpPr>
        <p:spPr>
          <a:xfrm rot="16200000">
            <a:off x="-2062541" y="2758538"/>
            <a:ext cx="5638800" cy="914855"/>
          </a:xfrm>
        </p:spPr>
        <p:txBody>
          <a:bodyPr>
            <a:normAutofit/>
          </a:bodyPr>
          <a:lstStyle/>
          <a:p>
            <a:r>
              <a:rPr lang="en-US" sz="4800" b="1" dirty="0">
                <a:latin typeface="Source Sans Pro" panose="020B0503030403020204" pitchFamily="34" charset="0"/>
                <a:ea typeface="Source Sans Pro" panose="020B0503030403020204" pitchFamily="34" charset="0"/>
                <a:cs typeface="Times New Roman" panose="02020603050405020304" pitchFamily="18" charset="0"/>
              </a:rPr>
              <a:t>Table of Contents</a:t>
            </a:r>
          </a:p>
        </p:txBody>
      </p:sp>
      <p:cxnSp>
        <p:nvCxnSpPr>
          <p:cNvPr id="5" name="Straight Connector 4">
            <a:extLst>
              <a:ext uri="{FF2B5EF4-FFF2-40B4-BE49-F238E27FC236}">
                <a16:creationId xmlns:a16="http://schemas.microsoft.com/office/drawing/2014/main" id="{4262A121-1AF5-9886-58F1-6E5F7D152A27}"/>
              </a:ext>
            </a:extLst>
          </p:cNvPr>
          <p:cNvCxnSpPr>
            <a:cxnSpLocks/>
          </p:cNvCxnSpPr>
          <p:nvPr/>
        </p:nvCxnSpPr>
        <p:spPr>
          <a:xfrm>
            <a:off x="1523003" y="0"/>
            <a:ext cx="0" cy="5674415"/>
          </a:xfrm>
          <a:prstGeom prst="line">
            <a:avLst/>
          </a:prstGeom>
          <a:ln w="76200" cmpd="sng">
            <a:solidFill>
              <a:srgbClr val="244C5A"/>
            </a:solidFill>
          </a:ln>
        </p:spPr>
        <p:style>
          <a:lnRef idx="3">
            <a:schemeClr val="accent6"/>
          </a:lnRef>
          <a:fillRef idx="0">
            <a:schemeClr val="accent6"/>
          </a:fillRef>
          <a:effectRef idx="2">
            <a:schemeClr val="accent6"/>
          </a:effectRef>
          <a:fontRef idx="minor">
            <a:schemeClr val="tx1"/>
          </a:fontRef>
        </p:style>
      </p:cxnSp>
      <p:sp>
        <p:nvSpPr>
          <p:cNvPr id="41" name="TextBox 40">
            <a:extLst>
              <a:ext uri="{FF2B5EF4-FFF2-40B4-BE49-F238E27FC236}">
                <a16:creationId xmlns:a16="http://schemas.microsoft.com/office/drawing/2014/main" id="{EF678B35-4257-3978-AC9B-6FE2F05F77FD}"/>
              </a:ext>
            </a:extLst>
          </p:cNvPr>
          <p:cNvSpPr txBox="1"/>
          <p:nvPr/>
        </p:nvSpPr>
        <p:spPr>
          <a:xfrm>
            <a:off x="6163842" y="1177748"/>
            <a:ext cx="5996787" cy="2123658"/>
          </a:xfrm>
          <a:prstGeom prst="rect">
            <a:avLst/>
          </a:prstGeom>
          <a:noFill/>
        </p:spPr>
        <p:txBody>
          <a:bodyPr wrap="square" rtlCol="0">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Market Statistics - </a:t>
            </a:r>
            <a:r>
              <a:rPr lang="en-US" sz="2400" b="1" dirty="0">
                <a:latin typeface="Source Sans Pro" panose="020B0503030403020204" pitchFamily="34" charset="0"/>
                <a:ea typeface="Source Sans Pro" panose="020B0503030403020204" pitchFamily="34" charset="0"/>
                <a:cs typeface="Times New Roman" panose="02020603050405020304" pitchFamily="18" charset="0"/>
              </a:rPr>
              <a:t>August</a:t>
            </a:r>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 2023</a:t>
            </a:r>
          </a:p>
          <a:p>
            <a:pPr algn="l"/>
            <a:endParaRPr lang="en-US" dirty="0">
              <a:latin typeface="Source Sans Pro" panose="020B0503030403020204" pitchFamily="34" charset="0"/>
              <a:ea typeface="Source Sans Pro" panose="020B0503030403020204" pitchFamily="34" charset="0"/>
              <a:cs typeface="Times New Roman" panose="02020603050405020304" pitchFamily="18" charset="0"/>
            </a:endParaRPr>
          </a:p>
          <a:p>
            <a:pPr lvl="1" algn="l">
              <a:buFont typeface="Arial" panose="020B0604020202020204" pitchFamily="34" charset="0"/>
              <a:buChar char="•"/>
            </a:pPr>
            <a:r>
              <a:rPr lang="en-US" sz="1800" dirty="0">
                <a:latin typeface="Source Sans Pro" panose="020B0503030403020204" pitchFamily="34" charset="0"/>
                <a:ea typeface="Source Sans Pro" panose="020B0503030403020204" pitchFamily="34" charset="0"/>
                <a:cs typeface="Times New Roman" panose="02020603050405020304" pitchFamily="18" charset="0"/>
              </a:rPr>
              <a:t>     Exclusive Summary of Market Statistics</a:t>
            </a:r>
            <a:endParaRPr lang="en-US" dirty="0">
              <a:latin typeface="Source Sans Pro" panose="020B0503030403020204" pitchFamily="34" charset="0"/>
              <a:ea typeface="Source Sans Pro" panose="020B0503030403020204" pitchFamily="34" charset="0"/>
              <a:cs typeface="Times New Roman" panose="02020603050405020304" pitchFamily="18" charset="0"/>
            </a:endParaRPr>
          </a:p>
          <a:p>
            <a:pPr lvl="1" algn="l">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a:t>
            </a:r>
            <a:r>
              <a:rPr lang="en-US" sz="1800" dirty="0">
                <a:latin typeface="Source Sans Pro" panose="020B0503030403020204" pitchFamily="34" charset="0"/>
                <a:ea typeface="Source Sans Pro" panose="020B0503030403020204" pitchFamily="34" charset="0"/>
                <a:cs typeface="Times New Roman" panose="02020603050405020304" pitchFamily="18" charset="0"/>
              </a:rPr>
              <a:t>Rental Report – By County</a:t>
            </a:r>
          </a:p>
          <a:p>
            <a:pPr lvl="1" algn="l">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Local market Updates – By County</a:t>
            </a:r>
          </a:p>
          <a:p>
            <a:pPr lvl="2">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Single – Family</a:t>
            </a:r>
          </a:p>
          <a:p>
            <a:pPr lvl="2">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     Townhouse/ Condos </a:t>
            </a:r>
          </a:p>
        </p:txBody>
      </p:sp>
      <p:sp>
        <p:nvSpPr>
          <p:cNvPr id="42" name="TextBox 41">
            <a:extLst>
              <a:ext uri="{FF2B5EF4-FFF2-40B4-BE49-F238E27FC236}">
                <a16:creationId xmlns:a16="http://schemas.microsoft.com/office/drawing/2014/main" id="{FD376BE2-F721-1E45-4F16-1D514D6B23DC}"/>
              </a:ext>
            </a:extLst>
          </p:cNvPr>
          <p:cNvSpPr txBox="1"/>
          <p:nvPr/>
        </p:nvSpPr>
        <p:spPr>
          <a:xfrm>
            <a:off x="6370386" y="3490114"/>
            <a:ext cx="5696009" cy="1107996"/>
          </a:xfrm>
          <a:prstGeom prst="rect">
            <a:avLst/>
          </a:prstGeom>
          <a:noFill/>
        </p:spPr>
        <p:txBody>
          <a:bodyPr wrap="square" rtlCol="0">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Compliance</a:t>
            </a:r>
          </a:p>
          <a:p>
            <a:pPr marL="342900" indent="-342900" algn="l">
              <a:buFont typeface="Arial" panose="020B0604020202020204" pitchFamily="34" charset="0"/>
              <a:buChar char="•"/>
            </a:pPr>
            <a:r>
              <a:rPr lang="en-US" i="0" dirty="0">
                <a:effectLst/>
                <a:latin typeface="Source Sans Pro" panose="020B0503030403020204" pitchFamily="34" charset="0"/>
                <a:ea typeface="Source Sans Pro" panose="020B0503030403020204" pitchFamily="34" charset="0"/>
                <a:cs typeface="Times New Roman" panose="02020603050405020304" pitchFamily="18" charset="0"/>
              </a:rPr>
              <a:t>Tax Update</a:t>
            </a:r>
          </a:p>
          <a:p>
            <a:pPr marL="342900" indent="-342900" algn="l">
              <a:buFont typeface="Arial" panose="020B0604020202020204" pitchFamily="34" charset="0"/>
              <a:buChar char="•"/>
            </a:pPr>
            <a:endParaRPr lang="en-US" sz="2400" i="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658076E8-5150-AF94-99C1-DC4465644647}"/>
              </a:ext>
            </a:extLst>
          </p:cNvPr>
          <p:cNvSpPr txBox="1"/>
          <p:nvPr/>
        </p:nvSpPr>
        <p:spPr>
          <a:xfrm>
            <a:off x="6345867" y="4861412"/>
            <a:ext cx="5606769" cy="1384995"/>
          </a:xfrm>
          <a:prstGeom prst="rect">
            <a:avLst/>
          </a:prstGeom>
          <a:noFill/>
        </p:spPr>
        <p:txBody>
          <a:bodyPr wrap="square" rtlCol="0">
            <a:spAutoFit/>
          </a:bodyPr>
          <a:lstStyle/>
          <a:p>
            <a:pPr algn="l"/>
            <a:r>
              <a:rPr lang="en-US" sz="2400" b="1" i="0" dirty="0" err="1">
                <a:effectLst/>
                <a:latin typeface="Source Sans Pro" panose="020B0503030403020204" pitchFamily="34" charset="0"/>
                <a:ea typeface="Source Sans Pro" panose="020B0503030403020204" pitchFamily="34" charset="0"/>
                <a:cs typeface="Times New Roman" panose="02020603050405020304" pitchFamily="18" charset="0"/>
              </a:rPr>
              <a:t>Smart</a:t>
            </a:r>
            <a:r>
              <a:rPr lang="en-US" sz="2400" b="1" dirty="0" err="1">
                <a:latin typeface="Source Sans Pro" panose="020B0503030403020204" pitchFamily="34" charset="0"/>
                <a:ea typeface="Source Sans Pro" panose="020B0503030403020204" pitchFamily="34" charset="0"/>
                <a:cs typeface="Times New Roman" panose="02020603050405020304" pitchFamily="18" charset="0"/>
              </a:rPr>
              <a:t>MLS</a:t>
            </a:r>
            <a:r>
              <a:rPr lang="en-US" sz="2400" b="1" dirty="0">
                <a:latin typeface="Source Sans Pro" panose="020B0503030403020204" pitchFamily="34" charset="0"/>
                <a:ea typeface="Source Sans Pro" panose="020B0503030403020204" pitchFamily="34" charset="0"/>
                <a:cs typeface="Times New Roman" panose="02020603050405020304" pitchFamily="18" charset="0"/>
              </a:rPr>
              <a:t> Updates and Resources</a:t>
            </a:r>
          </a:p>
          <a:p>
            <a:pPr algn="l"/>
            <a:endParaRPr lang="en-US" sz="2400" b="1" dirty="0">
              <a:latin typeface="Source Sans Pro" panose="020B0503030403020204" pitchFamily="34" charset="0"/>
              <a:ea typeface="Source Sans Pro" panose="020B0503030403020204" pitchFamily="34" charset="0"/>
              <a:cs typeface="Times New Roman" panose="02020603050405020304" pitchFamily="18" charset="0"/>
            </a:endParaRPr>
          </a:p>
          <a:p>
            <a:pPr marL="742950" lvl="1" indent="-285750">
              <a:buFont typeface="Arial" panose="020B0604020202020204" pitchFamily="34" charset="0"/>
              <a:buChar char="•"/>
            </a:pPr>
            <a:r>
              <a:rPr lang="en-US" dirty="0" err="1">
                <a:latin typeface="Source Sans Pro" panose="020B0503030403020204" pitchFamily="34" charset="0"/>
                <a:ea typeface="Source Sans Pro" panose="020B0503030403020204" pitchFamily="34" charset="0"/>
                <a:cs typeface="Times New Roman" panose="02020603050405020304" pitchFamily="18" charset="0"/>
              </a:rPr>
              <a:t>SmartDesk</a:t>
            </a:r>
            <a:r>
              <a:rPr lang="en-US" dirty="0">
                <a:latin typeface="Source Sans Pro" panose="020B0503030403020204" pitchFamily="34" charset="0"/>
                <a:ea typeface="Source Sans Pro" panose="020B0503030403020204" pitchFamily="34" charset="0"/>
                <a:cs typeface="Times New Roman" panose="02020603050405020304" pitchFamily="18" charset="0"/>
              </a:rPr>
              <a:t> Access</a:t>
            </a:r>
          </a:p>
          <a:p>
            <a:pPr marL="742950" lvl="1"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cs typeface="Times New Roman" panose="02020603050405020304" pitchFamily="18" charset="0"/>
              </a:rPr>
              <a:t>Hours of Operation</a:t>
            </a:r>
          </a:p>
        </p:txBody>
      </p:sp>
      <p:grpSp>
        <p:nvGrpSpPr>
          <p:cNvPr id="3" name="Group 2">
            <a:extLst>
              <a:ext uri="{FF2B5EF4-FFF2-40B4-BE49-F238E27FC236}">
                <a16:creationId xmlns:a16="http://schemas.microsoft.com/office/drawing/2014/main" id="{2FBE7162-C4E8-483F-1B9A-0CD9547CF888}"/>
              </a:ext>
            </a:extLst>
          </p:cNvPr>
          <p:cNvGrpSpPr/>
          <p:nvPr/>
        </p:nvGrpSpPr>
        <p:grpSpPr>
          <a:xfrm>
            <a:off x="3438285" y="1840366"/>
            <a:ext cx="1743076" cy="887139"/>
            <a:chOff x="2838013" y="544976"/>
            <a:chExt cx="2770177" cy="1451056"/>
          </a:xfrm>
        </p:grpSpPr>
        <p:grpSp>
          <p:nvGrpSpPr>
            <p:cNvPr id="38" name="Group 37">
              <a:extLst>
                <a:ext uri="{FF2B5EF4-FFF2-40B4-BE49-F238E27FC236}">
                  <a16:creationId xmlns:a16="http://schemas.microsoft.com/office/drawing/2014/main" id="{D14069EF-8615-3185-33BE-F527C56D4409}"/>
                </a:ext>
              </a:extLst>
            </p:cNvPr>
            <p:cNvGrpSpPr/>
            <p:nvPr/>
          </p:nvGrpSpPr>
          <p:grpSpPr>
            <a:xfrm>
              <a:off x="4191991" y="544976"/>
              <a:ext cx="1416199" cy="1451056"/>
              <a:chOff x="4460489" y="550390"/>
              <a:chExt cx="1416199" cy="1451056"/>
            </a:xfrm>
          </p:grpSpPr>
          <p:grpSp>
            <p:nvGrpSpPr>
              <p:cNvPr id="19" name="Group 18">
                <a:extLst>
                  <a:ext uri="{FF2B5EF4-FFF2-40B4-BE49-F238E27FC236}">
                    <a16:creationId xmlns:a16="http://schemas.microsoft.com/office/drawing/2014/main" id="{31B70768-7C46-1498-CD5C-F82A51A9EAF8}"/>
                  </a:ext>
                </a:extLst>
              </p:cNvPr>
              <p:cNvGrpSpPr/>
              <p:nvPr/>
            </p:nvGrpSpPr>
            <p:grpSpPr>
              <a:xfrm>
                <a:off x="4460489" y="550390"/>
                <a:ext cx="1416199" cy="1451056"/>
                <a:chOff x="4460489" y="550390"/>
                <a:chExt cx="1416199" cy="1451056"/>
              </a:xfrm>
            </p:grpSpPr>
            <p:sp>
              <p:nvSpPr>
                <p:cNvPr id="18" name="Rectangle 17">
                  <a:extLst>
                    <a:ext uri="{FF2B5EF4-FFF2-40B4-BE49-F238E27FC236}">
                      <a16:creationId xmlns:a16="http://schemas.microsoft.com/office/drawing/2014/main" id="{B48548C3-56EB-4A51-4B46-0A44EC5DB1EE}"/>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959C256-AFF5-2C5E-8DD6-B695CE07A6E6}"/>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descr="Company name&#10;&#10;Description automatically generated with medium confidence">
                <a:extLst>
                  <a:ext uri="{FF2B5EF4-FFF2-40B4-BE49-F238E27FC236}">
                    <a16:creationId xmlns:a16="http://schemas.microsoft.com/office/drawing/2014/main" id="{02494328-544A-13D9-B332-680766B003BA}"/>
                  </a:ext>
                </a:extLst>
              </p:cNvPr>
              <p:cNvPicPr>
                <a:picLocks noChangeAspect="1"/>
              </p:cNvPicPr>
              <p:nvPr/>
            </p:nvPicPr>
            <p:blipFill rotWithShape="1">
              <a:blip r:embed="rId2">
                <a:extLst>
                  <a:ext uri="{28A0092B-C50C-407E-A947-70E740481C1C}">
                    <a14:useLocalDpi xmlns:a14="http://schemas.microsoft.com/office/drawing/2010/main" val="0"/>
                  </a:ext>
                </a:extLst>
              </a:blip>
              <a:srcRect l="24002" t="16098" r="29269" b="46015"/>
              <a:stretch/>
            </p:blipFill>
            <p:spPr>
              <a:xfrm>
                <a:off x="4706002" y="934298"/>
                <a:ext cx="945604" cy="992458"/>
              </a:xfrm>
              <a:prstGeom prst="rect">
                <a:avLst/>
              </a:prstGeom>
            </p:spPr>
          </p:pic>
        </p:grpSp>
        <p:sp>
          <p:nvSpPr>
            <p:cNvPr id="44" name="Rectangle 43">
              <a:extLst>
                <a:ext uri="{FF2B5EF4-FFF2-40B4-BE49-F238E27FC236}">
                  <a16:creationId xmlns:a16="http://schemas.microsoft.com/office/drawing/2014/main" id="{4A316575-0CFC-2E10-F5A0-28D079040C49}"/>
                </a:ext>
              </a:extLst>
            </p:cNvPr>
            <p:cNvSpPr/>
            <p:nvPr/>
          </p:nvSpPr>
          <p:spPr>
            <a:xfrm>
              <a:off x="2838014" y="1079875"/>
              <a:ext cx="914856" cy="439066"/>
            </a:xfrm>
            <a:prstGeom prst="rect">
              <a:avLst/>
            </a:prstGeom>
            <a:solidFill>
              <a:srgbClr val="209B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a:t>8-11</a:t>
              </a:r>
            </a:p>
          </p:txBody>
        </p:sp>
      </p:grpSp>
      <p:grpSp>
        <p:nvGrpSpPr>
          <p:cNvPr id="4" name="Group 3">
            <a:extLst>
              <a:ext uri="{FF2B5EF4-FFF2-40B4-BE49-F238E27FC236}">
                <a16:creationId xmlns:a16="http://schemas.microsoft.com/office/drawing/2014/main" id="{F8B339DF-6E82-D7B5-9DF2-98482574E8F7}"/>
              </a:ext>
            </a:extLst>
          </p:cNvPr>
          <p:cNvGrpSpPr/>
          <p:nvPr/>
        </p:nvGrpSpPr>
        <p:grpSpPr>
          <a:xfrm>
            <a:off x="3428840" y="3486520"/>
            <a:ext cx="1819781" cy="887139"/>
            <a:chOff x="2838470" y="2703472"/>
            <a:chExt cx="2769716" cy="1451056"/>
          </a:xfrm>
        </p:grpSpPr>
        <p:grpSp>
          <p:nvGrpSpPr>
            <p:cNvPr id="39" name="Group 38">
              <a:extLst>
                <a:ext uri="{FF2B5EF4-FFF2-40B4-BE49-F238E27FC236}">
                  <a16:creationId xmlns:a16="http://schemas.microsoft.com/office/drawing/2014/main" id="{798DFB94-3EA3-CAAD-61A1-BEBD82C0E745}"/>
                </a:ext>
              </a:extLst>
            </p:cNvPr>
            <p:cNvGrpSpPr/>
            <p:nvPr/>
          </p:nvGrpSpPr>
          <p:grpSpPr>
            <a:xfrm>
              <a:off x="4191987" y="2703472"/>
              <a:ext cx="1416199" cy="1451056"/>
              <a:chOff x="4460487" y="2703472"/>
              <a:chExt cx="1416199" cy="1451056"/>
            </a:xfrm>
          </p:grpSpPr>
          <p:grpSp>
            <p:nvGrpSpPr>
              <p:cNvPr id="20" name="Group 19">
                <a:extLst>
                  <a:ext uri="{FF2B5EF4-FFF2-40B4-BE49-F238E27FC236}">
                    <a16:creationId xmlns:a16="http://schemas.microsoft.com/office/drawing/2014/main" id="{C6850AD5-DE3E-2B69-1ACD-5DF7AED04536}"/>
                  </a:ext>
                </a:extLst>
              </p:cNvPr>
              <p:cNvGrpSpPr/>
              <p:nvPr/>
            </p:nvGrpSpPr>
            <p:grpSpPr>
              <a:xfrm>
                <a:off x="4460487" y="2703472"/>
                <a:ext cx="1416199" cy="1451056"/>
                <a:chOff x="4460489" y="550390"/>
                <a:chExt cx="1416199" cy="1451056"/>
              </a:xfrm>
            </p:grpSpPr>
            <p:sp>
              <p:nvSpPr>
                <p:cNvPr id="21" name="Rectangle 20">
                  <a:extLst>
                    <a:ext uri="{FF2B5EF4-FFF2-40B4-BE49-F238E27FC236}">
                      <a16:creationId xmlns:a16="http://schemas.microsoft.com/office/drawing/2014/main" id="{7EE059BE-95EC-42F0-A2D0-C09887EE239B}"/>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C3E13CA-D25B-D9C7-6308-FE429ECA006A}"/>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descr="Icon&#10;&#10;Description automatically generated">
                <a:extLst>
                  <a:ext uri="{FF2B5EF4-FFF2-40B4-BE49-F238E27FC236}">
                    <a16:creationId xmlns:a16="http://schemas.microsoft.com/office/drawing/2014/main" id="{1F8FB2AD-9792-481E-952F-0C263D6C14B3}"/>
                  </a:ext>
                </a:extLst>
              </p:cNvPr>
              <p:cNvPicPr>
                <a:picLocks noChangeAspect="1"/>
              </p:cNvPicPr>
              <p:nvPr/>
            </p:nvPicPr>
            <p:blipFill rotWithShape="1">
              <a:blip r:embed="rId3">
                <a:extLst>
                  <a:ext uri="{28A0092B-C50C-407E-A947-70E740481C1C}">
                    <a14:useLocalDpi xmlns:a14="http://schemas.microsoft.com/office/drawing/2010/main" val="0"/>
                  </a:ext>
                </a:extLst>
              </a:blip>
              <a:srcRect l="22234" t="30856" r="18146" b="31591"/>
              <a:stretch/>
            </p:blipFill>
            <p:spPr>
              <a:xfrm>
                <a:off x="4625003" y="3154055"/>
                <a:ext cx="1086413" cy="885823"/>
              </a:xfrm>
              <a:prstGeom prst="rect">
                <a:avLst/>
              </a:prstGeom>
            </p:spPr>
          </p:pic>
        </p:grpSp>
        <p:sp>
          <p:nvSpPr>
            <p:cNvPr id="45" name="Rectangle 44">
              <a:extLst>
                <a:ext uri="{FF2B5EF4-FFF2-40B4-BE49-F238E27FC236}">
                  <a16:creationId xmlns:a16="http://schemas.microsoft.com/office/drawing/2014/main" id="{9B9C3B57-2678-E563-2BCD-D076BF91BA59}"/>
                </a:ext>
              </a:extLst>
            </p:cNvPr>
            <p:cNvSpPr/>
            <p:nvPr/>
          </p:nvSpPr>
          <p:spPr>
            <a:xfrm>
              <a:off x="2838470" y="3176436"/>
              <a:ext cx="914400" cy="439066"/>
            </a:xfrm>
            <a:prstGeom prst="rect">
              <a:avLst/>
            </a:prstGeom>
            <a:solidFill>
              <a:srgbClr val="0066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grpSp>
      <p:grpSp>
        <p:nvGrpSpPr>
          <p:cNvPr id="6" name="Group 5">
            <a:extLst>
              <a:ext uri="{FF2B5EF4-FFF2-40B4-BE49-F238E27FC236}">
                <a16:creationId xmlns:a16="http://schemas.microsoft.com/office/drawing/2014/main" id="{DED99895-B52E-460C-2EC3-8541B7F3053F}"/>
              </a:ext>
            </a:extLst>
          </p:cNvPr>
          <p:cNvGrpSpPr/>
          <p:nvPr/>
        </p:nvGrpSpPr>
        <p:grpSpPr>
          <a:xfrm>
            <a:off x="3448416" y="5046901"/>
            <a:ext cx="1831676" cy="887139"/>
            <a:chOff x="2838014" y="4861968"/>
            <a:chExt cx="2769794" cy="1451056"/>
          </a:xfrm>
        </p:grpSpPr>
        <p:grpSp>
          <p:nvGrpSpPr>
            <p:cNvPr id="40" name="Group 39">
              <a:extLst>
                <a:ext uri="{FF2B5EF4-FFF2-40B4-BE49-F238E27FC236}">
                  <a16:creationId xmlns:a16="http://schemas.microsoft.com/office/drawing/2014/main" id="{F57FBC8D-77DD-036C-8520-584397F89BF9}"/>
                </a:ext>
              </a:extLst>
            </p:cNvPr>
            <p:cNvGrpSpPr/>
            <p:nvPr/>
          </p:nvGrpSpPr>
          <p:grpSpPr>
            <a:xfrm>
              <a:off x="4191609" y="4861968"/>
              <a:ext cx="1416199" cy="1451056"/>
              <a:chOff x="4517186" y="4856554"/>
              <a:chExt cx="1416199" cy="1451056"/>
            </a:xfrm>
          </p:grpSpPr>
          <p:grpSp>
            <p:nvGrpSpPr>
              <p:cNvPr id="24" name="Group 23">
                <a:extLst>
                  <a:ext uri="{FF2B5EF4-FFF2-40B4-BE49-F238E27FC236}">
                    <a16:creationId xmlns:a16="http://schemas.microsoft.com/office/drawing/2014/main" id="{5E10410F-9F42-F29E-1B05-6A6AC905BFAB}"/>
                  </a:ext>
                </a:extLst>
              </p:cNvPr>
              <p:cNvGrpSpPr/>
              <p:nvPr/>
            </p:nvGrpSpPr>
            <p:grpSpPr>
              <a:xfrm>
                <a:off x="4517186" y="4856554"/>
                <a:ext cx="1416199" cy="1451056"/>
                <a:chOff x="4460489" y="550390"/>
                <a:chExt cx="1416199" cy="1451056"/>
              </a:xfrm>
            </p:grpSpPr>
            <p:sp>
              <p:nvSpPr>
                <p:cNvPr id="25" name="Rectangle 24">
                  <a:extLst>
                    <a:ext uri="{FF2B5EF4-FFF2-40B4-BE49-F238E27FC236}">
                      <a16:creationId xmlns:a16="http://schemas.microsoft.com/office/drawing/2014/main" id="{6B1E5729-F989-985A-99AC-D4B94980A5F3}"/>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BC46EC-0433-5BE4-A765-1281546EFE23}"/>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descr="Icon&#10;&#10;Description automatically generated">
                <a:extLst>
                  <a:ext uri="{FF2B5EF4-FFF2-40B4-BE49-F238E27FC236}">
                    <a16:creationId xmlns:a16="http://schemas.microsoft.com/office/drawing/2014/main" id="{1C0ADAE6-3D24-40A9-E1BE-7D86D212A0AC}"/>
                  </a:ext>
                </a:extLst>
              </p:cNvPr>
              <p:cNvPicPr>
                <a:picLocks noChangeAspect="1"/>
              </p:cNvPicPr>
              <p:nvPr/>
            </p:nvPicPr>
            <p:blipFill rotWithShape="1">
              <a:blip r:embed="rId4">
                <a:extLst>
                  <a:ext uri="{28A0092B-C50C-407E-A947-70E740481C1C}">
                    <a14:useLocalDpi xmlns:a14="http://schemas.microsoft.com/office/drawing/2010/main" val="0"/>
                  </a:ext>
                </a:extLst>
              </a:blip>
              <a:srcRect l="25233" t="29184" r="17094" b="36260"/>
              <a:stretch/>
            </p:blipFill>
            <p:spPr>
              <a:xfrm>
                <a:off x="4702135" y="5315152"/>
                <a:ext cx="1066732" cy="827370"/>
              </a:xfrm>
              <a:prstGeom prst="rect">
                <a:avLst/>
              </a:prstGeom>
            </p:spPr>
          </p:pic>
        </p:grpSp>
        <p:sp>
          <p:nvSpPr>
            <p:cNvPr id="46" name="Rectangle 45">
              <a:extLst>
                <a:ext uri="{FF2B5EF4-FFF2-40B4-BE49-F238E27FC236}">
                  <a16:creationId xmlns:a16="http://schemas.microsoft.com/office/drawing/2014/main" id="{03F71B41-8D81-6765-6291-8D648337092A}"/>
                </a:ext>
              </a:extLst>
            </p:cNvPr>
            <p:cNvSpPr/>
            <p:nvPr/>
          </p:nvSpPr>
          <p:spPr>
            <a:xfrm>
              <a:off x="2838014" y="5367963"/>
              <a:ext cx="914856" cy="439066"/>
            </a:xfrm>
            <a:prstGeom prst="rect">
              <a:avLst/>
            </a:prstGeom>
            <a:solidFill>
              <a:srgbClr val="224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grpSp>
      <p:pic>
        <p:nvPicPr>
          <p:cNvPr id="48" name="Picture 47" descr="Icon&#10;&#10;Description automatically generated">
            <a:extLst>
              <a:ext uri="{FF2B5EF4-FFF2-40B4-BE49-F238E27FC236}">
                <a16:creationId xmlns:a16="http://schemas.microsoft.com/office/drawing/2014/main" id="{40AA8626-B334-1F88-7E7E-13E5CAC09E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9367" y="6289558"/>
            <a:ext cx="3086868" cy="406634"/>
          </a:xfrm>
          <a:prstGeom prst="rect">
            <a:avLst/>
          </a:prstGeom>
        </p:spPr>
      </p:pic>
      <p:sp>
        <p:nvSpPr>
          <p:cNvPr id="49" name="Freeform 4">
            <a:extLst>
              <a:ext uri="{FF2B5EF4-FFF2-40B4-BE49-F238E27FC236}">
                <a16:creationId xmlns:a16="http://schemas.microsoft.com/office/drawing/2014/main" id="{18067EE1-D44E-0685-EEE7-DBF536CE1E30}"/>
              </a:ext>
            </a:extLst>
          </p:cNvPr>
          <p:cNvSpPr>
            <a:spLocks noEditPoints="1"/>
          </p:cNvSpPr>
          <p:nvPr/>
        </p:nvSpPr>
        <p:spPr bwMode="auto">
          <a:xfrm>
            <a:off x="688596" y="218387"/>
            <a:ext cx="203433" cy="178178"/>
          </a:xfrm>
          <a:custGeom>
            <a:avLst/>
            <a:gdLst>
              <a:gd name="T0" fmla="*/ 725 w 765"/>
              <a:gd name="T1" fmla="*/ 514 h 666"/>
              <a:gd name="T2" fmla="*/ 242 w 765"/>
              <a:gd name="T3" fmla="*/ 514 h 666"/>
              <a:gd name="T4" fmla="*/ 202 w 765"/>
              <a:gd name="T5" fmla="*/ 555 h 666"/>
              <a:gd name="T6" fmla="*/ 202 w 765"/>
              <a:gd name="T7" fmla="*/ 595 h 666"/>
              <a:gd name="T8" fmla="*/ 242 w 765"/>
              <a:gd name="T9" fmla="*/ 635 h 666"/>
              <a:gd name="T10" fmla="*/ 725 w 765"/>
              <a:gd name="T11" fmla="*/ 635 h 666"/>
              <a:gd name="T12" fmla="*/ 765 w 765"/>
              <a:gd name="T13" fmla="*/ 595 h 666"/>
              <a:gd name="T14" fmla="*/ 765 w 765"/>
              <a:gd name="T15" fmla="*/ 555 h 666"/>
              <a:gd name="T16" fmla="*/ 725 w 765"/>
              <a:gd name="T17" fmla="*/ 514 h 666"/>
              <a:gd name="T18" fmla="*/ 127 w 765"/>
              <a:gd name="T19" fmla="*/ 553 h 666"/>
              <a:gd name="T20" fmla="*/ 35 w 765"/>
              <a:gd name="T21" fmla="*/ 495 h 666"/>
              <a:gd name="T22" fmla="*/ 0 w 765"/>
              <a:gd name="T23" fmla="*/ 514 h 666"/>
              <a:gd name="T24" fmla="*/ 0 w 765"/>
              <a:gd name="T25" fmla="*/ 635 h 666"/>
              <a:gd name="T26" fmla="*/ 35 w 765"/>
              <a:gd name="T27" fmla="*/ 654 h 666"/>
              <a:gd name="T28" fmla="*/ 127 w 765"/>
              <a:gd name="T29" fmla="*/ 596 h 666"/>
              <a:gd name="T30" fmla="*/ 127 w 765"/>
              <a:gd name="T31" fmla="*/ 553 h 666"/>
              <a:gd name="T32" fmla="*/ 725 w 765"/>
              <a:gd name="T33" fmla="*/ 273 h 666"/>
              <a:gd name="T34" fmla="*/ 242 w 765"/>
              <a:gd name="T35" fmla="*/ 273 h 666"/>
              <a:gd name="T36" fmla="*/ 202 w 765"/>
              <a:gd name="T37" fmla="*/ 313 h 666"/>
              <a:gd name="T38" fmla="*/ 202 w 765"/>
              <a:gd name="T39" fmla="*/ 353 h 666"/>
              <a:gd name="T40" fmla="*/ 242 w 765"/>
              <a:gd name="T41" fmla="*/ 394 h 666"/>
              <a:gd name="T42" fmla="*/ 725 w 765"/>
              <a:gd name="T43" fmla="*/ 394 h 666"/>
              <a:gd name="T44" fmla="*/ 765 w 765"/>
              <a:gd name="T45" fmla="*/ 353 h 666"/>
              <a:gd name="T46" fmla="*/ 765 w 765"/>
              <a:gd name="T47" fmla="*/ 313 h 666"/>
              <a:gd name="T48" fmla="*/ 725 w 765"/>
              <a:gd name="T49" fmla="*/ 273 h 666"/>
              <a:gd name="T50" fmla="*/ 35 w 765"/>
              <a:gd name="T51" fmla="*/ 412 h 666"/>
              <a:gd name="T52" fmla="*/ 127 w 765"/>
              <a:gd name="T53" fmla="*/ 354 h 666"/>
              <a:gd name="T54" fmla="*/ 126 w 765"/>
              <a:gd name="T55" fmla="*/ 315 h 666"/>
              <a:gd name="T56" fmla="*/ 37 w 765"/>
              <a:gd name="T57" fmla="*/ 271 h 666"/>
              <a:gd name="T58" fmla="*/ 0 w 765"/>
              <a:gd name="T59" fmla="*/ 293 h 666"/>
              <a:gd name="T60" fmla="*/ 0 w 765"/>
              <a:gd name="T61" fmla="*/ 394 h 666"/>
              <a:gd name="T62" fmla="*/ 35 w 765"/>
              <a:gd name="T63" fmla="*/ 412 h 666"/>
              <a:gd name="T64" fmla="*/ 725 w 765"/>
              <a:gd name="T65" fmla="*/ 31 h 666"/>
              <a:gd name="T66" fmla="*/ 242 w 765"/>
              <a:gd name="T67" fmla="*/ 31 h 666"/>
              <a:gd name="T68" fmla="*/ 202 w 765"/>
              <a:gd name="T69" fmla="*/ 71 h 666"/>
              <a:gd name="T70" fmla="*/ 202 w 765"/>
              <a:gd name="T71" fmla="*/ 112 h 666"/>
              <a:gd name="T72" fmla="*/ 242 w 765"/>
              <a:gd name="T73" fmla="*/ 152 h 666"/>
              <a:gd name="T74" fmla="*/ 725 w 765"/>
              <a:gd name="T75" fmla="*/ 152 h 666"/>
              <a:gd name="T76" fmla="*/ 765 w 765"/>
              <a:gd name="T77" fmla="*/ 112 h 666"/>
              <a:gd name="T78" fmla="*/ 765 w 765"/>
              <a:gd name="T79" fmla="*/ 71 h 666"/>
              <a:gd name="T80" fmla="*/ 725 w 765"/>
              <a:gd name="T81" fmla="*/ 31 h 666"/>
              <a:gd name="T82" fmla="*/ 127 w 765"/>
              <a:gd name="T83" fmla="*/ 70 h 666"/>
              <a:gd name="T84" fmla="*/ 35 w 765"/>
              <a:gd name="T85" fmla="*/ 12 h 666"/>
              <a:gd name="T86" fmla="*/ 0 w 765"/>
              <a:gd name="T87" fmla="*/ 31 h 666"/>
              <a:gd name="T88" fmla="*/ 0 w 765"/>
              <a:gd name="T89" fmla="*/ 152 h 666"/>
              <a:gd name="T90" fmla="*/ 35 w 765"/>
              <a:gd name="T91" fmla="*/ 171 h 666"/>
              <a:gd name="T92" fmla="*/ 127 w 765"/>
              <a:gd name="T93" fmla="*/ 113 h 666"/>
              <a:gd name="T94" fmla="*/ 127 w 765"/>
              <a:gd name="T95" fmla="*/ 7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5" h="666">
                <a:moveTo>
                  <a:pt x="725" y="514"/>
                </a:moveTo>
                <a:lnTo>
                  <a:pt x="242" y="514"/>
                </a:lnTo>
                <a:cubicBezTo>
                  <a:pt x="220" y="514"/>
                  <a:pt x="202" y="532"/>
                  <a:pt x="202" y="555"/>
                </a:cubicBezTo>
                <a:lnTo>
                  <a:pt x="202" y="595"/>
                </a:lnTo>
                <a:cubicBezTo>
                  <a:pt x="202" y="617"/>
                  <a:pt x="220" y="635"/>
                  <a:pt x="242" y="635"/>
                </a:cubicBezTo>
                <a:lnTo>
                  <a:pt x="725" y="635"/>
                </a:lnTo>
                <a:cubicBezTo>
                  <a:pt x="747" y="635"/>
                  <a:pt x="765" y="617"/>
                  <a:pt x="765" y="595"/>
                </a:cubicBezTo>
                <a:lnTo>
                  <a:pt x="765" y="555"/>
                </a:lnTo>
                <a:cubicBezTo>
                  <a:pt x="765" y="532"/>
                  <a:pt x="747" y="514"/>
                  <a:pt x="725" y="514"/>
                </a:cubicBezTo>
                <a:close/>
                <a:moveTo>
                  <a:pt x="127" y="553"/>
                </a:moveTo>
                <a:lnTo>
                  <a:pt x="35" y="495"/>
                </a:lnTo>
                <a:cubicBezTo>
                  <a:pt x="16" y="484"/>
                  <a:pt x="0" y="492"/>
                  <a:pt x="0" y="514"/>
                </a:cubicBezTo>
                <a:lnTo>
                  <a:pt x="0" y="635"/>
                </a:lnTo>
                <a:cubicBezTo>
                  <a:pt x="0" y="657"/>
                  <a:pt x="16" y="666"/>
                  <a:pt x="35" y="654"/>
                </a:cubicBezTo>
                <a:lnTo>
                  <a:pt x="127" y="596"/>
                </a:lnTo>
                <a:cubicBezTo>
                  <a:pt x="146" y="584"/>
                  <a:pt x="146" y="565"/>
                  <a:pt x="127" y="553"/>
                </a:cubicBezTo>
                <a:close/>
                <a:moveTo>
                  <a:pt x="725" y="273"/>
                </a:moveTo>
                <a:lnTo>
                  <a:pt x="242" y="273"/>
                </a:lnTo>
                <a:cubicBezTo>
                  <a:pt x="220" y="273"/>
                  <a:pt x="202" y="291"/>
                  <a:pt x="202" y="313"/>
                </a:cubicBezTo>
                <a:lnTo>
                  <a:pt x="202" y="353"/>
                </a:lnTo>
                <a:cubicBezTo>
                  <a:pt x="202" y="375"/>
                  <a:pt x="220" y="394"/>
                  <a:pt x="242" y="394"/>
                </a:cubicBezTo>
                <a:lnTo>
                  <a:pt x="725" y="394"/>
                </a:lnTo>
                <a:cubicBezTo>
                  <a:pt x="747" y="394"/>
                  <a:pt x="765" y="375"/>
                  <a:pt x="765" y="353"/>
                </a:cubicBezTo>
                <a:lnTo>
                  <a:pt x="765" y="313"/>
                </a:lnTo>
                <a:cubicBezTo>
                  <a:pt x="765" y="291"/>
                  <a:pt x="747" y="273"/>
                  <a:pt x="725" y="273"/>
                </a:cubicBezTo>
                <a:close/>
                <a:moveTo>
                  <a:pt x="35" y="412"/>
                </a:moveTo>
                <a:lnTo>
                  <a:pt x="127" y="354"/>
                </a:lnTo>
                <a:cubicBezTo>
                  <a:pt x="146" y="343"/>
                  <a:pt x="145" y="325"/>
                  <a:pt x="126" y="315"/>
                </a:cubicBezTo>
                <a:lnTo>
                  <a:pt x="37" y="271"/>
                </a:lnTo>
                <a:cubicBezTo>
                  <a:pt x="17" y="261"/>
                  <a:pt x="0" y="271"/>
                  <a:pt x="0" y="293"/>
                </a:cubicBezTo>
                <a:lnTo>
                  <a:pt x="0" y="394"/>
                </a:lnTo>
                <a:cubicBezTo>
                  <a:pt x="0" y="416"/>
                  <a:pt x="16" y="424"/>
                  <a:pt x="35" y="412"/>
                </a:cubicBezTo>
                <a:close/>
                <a:moveTo>
                  <a:pt x="725" y="31"/>
                </a:moveTo>
                <a:lnTo>
                  <a:pt x="242" y="31"/>
                </a:lnTo>
                <a:cubicBezTo>
                  <a:pt x="220" y="31"/>
                  <a:pt x="202" y="49"/>
                  <a:pt x="202" y="71"/>
                </a:cubicBezTo>
                <a:lnTo>
                  <a:pt x="202" y="112"/>
                </a:lnTo>
                <a:cubicBezTo>
                  <a:pt x="202" y="134"/>
                  <a:pt x="220" y="152"/>
                  <a:pt x="242" y="152"/>
                </a:cubicBezTo>
                <a:lnTo>
                  <a:pt x="725" y="152"/>
                </a:lnTo>
                <a:cubicBezTo>
                  <a:pt x="747" y="152"/>
                  <a:pt x="765" y="134"/>
                  <a:pt x="765" y="112"/>
                </a:cubicBezTo>
                <a:lnTo>
                  <a:pt x="765" y="71"/>
                </a:lnTo>
                <a:cubicBezTo>
                  <a:pt x="765" y="49"/>
                  <a:pt x="747" y="31"/>
                  <a:pt x="725" y="31"/>
                </a:cubicBezTo>
                <a:close/>
                <a:moveTo>
                  <a:pt x="127" y="70"/>
                </a:moveTo>
                <a:lnTo>
                  <a:pt x="35" y="12"/>
                </a:lnTo>
                <a:cubicBezTo>
                  <a:pt x="16" y="0"/>
                  <a:pt x="0" y="9"/>
                  <a:pt x="0" y="31"/>
                </a:cubicBezTo>
                <a:lnTo>
                  <a:pt x="0" y="152"/>
                </a:lnTo>
                <a:cubicBezTo>
                  <a:pt x="0" y="174"/>
                  <a:pt x="16" y="183"/>
                  <a:pt x="35" y="171"/>
                </a:cubicBezTo>
                <a:lnTo>
                  <a:pt x="127" y="113"/>
                </a:lnTo>
                <a:cubicBezTo>
                  <a:pt x="146" y="101"/>
                  <a:pt x="146" y="82"/>
                  <a:pt x="127" y="70"/>
                </a:cubicBezTo>
                <a:close/>
              </a:path>
            </a:pathLst>
          </a:custGeom>
          <a:solidFill>
            <a:srgbClr val="244C5A"/>
          </a:solidFill>
          <a:ln>
            <a:noFill/>
          </a:ln>
        </p:spPr>
        <p:txBody>
          <a:bodyPr vert="horz" wrap="square" lIns="146078" tIns="73039" rIns="146078" bIns="73039" numCol="1" anchor="t" anchorCtr="0" compatLnSpc="1">
            <a:prstTxWarp prst="textNoShape">
              <a:avLst/>
            </a:prstTxWarp>
          </a:bodyPr>
          <a:lstStyle/>
          <a:p>
            <a:endParaRPr lang="en-US" sz="2876" dirty="0">
              <a:solidFill>
                <a:srgbClr val="121617"/>
              </a:solidFill>
            </a:endParaRPr>
          </a:p>
        </p:txBody>
      </p:sp>
      <p:sp>
        <p:nvSpPr>
          <p:cNvPr id="8" name="TextBox 7">
            <a:extLst>
              <a:ext uri="{FF2B5EF4-FFF2-40B4-BE49-F238E27FC236}">
                <a16:creationId xmlns:a16="http://schemas.microsoft.com/office/drawing/2014/main" id="{73E02224-F0DC-1436-4B3D-DF0597741353}"/>
              </a:ext>
            </a:extLst>
          </p:cNvPr>
          <p:cNvSpPr txBox="1"/>
          <p:nvPr/>
        </p:nvSpPr>
        <p:spPr>
          <a:xfrm>
            <a:off x="6137044" y="396565"/>
            <a:ext cx="6162694" cy="461665"/>
          </a:xfrm>
          <a:prstGeom prst="rect">
            <a:avLst/>
          </a:prstGeom>
          <a:noFill/>
        </p:spPr>
        <p:txBody>
          <a:bodyPr wrap="square">
            <a:spAutoFit/>
          </a:bodyPr>
          <a:lstStyle/>
          <a:p>
            <a:pPr algn="l"/>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News and Alerts – </a:t>
            </a:r>
            <a:r>
              <a:rPr lang="en-US" sz="2400" b="1" i="0" dirty="0" err="1">
                <a:effectLst/>
                <a:latin typeface="Source Sans Pro" panose="020B0503030403020204" pitchFamily="34" charset="0"/>
                <a:ea typeface="Source Sans Pro" panose="020B0503030403020204" pitchFamily="34" charset="0"/>
                <a:cs typeface="Times New Roman" panose="02020603050405020304" pitchFamily="18" charset="0"/>
              </a:rPr>
              <a:t>connectMLS</a:t>
            </a:r>
            <a:r>
              <a:rPr lang="en-US" sz="2400" b="1" i="0" dirty="0">
                <a:effectLst/>
                <a:latin typeface="Source Sans Pro" panose="020B0503030403020204" pitchFamily="34" charset="0"/>
                <a:ea typeface="Source Sans Pro" panose="020B0503030403020204" pitchFamily="34" charset="0"/>
                <a:cs typeface="Times New Roman" panose="02020603050405020304" pitchFamily="18" charset="0"/>
              </a:rPr>
              <a:t> Updates</a:t>
            </a:r>
          </a:p>
        </p:txBody>
      </p:sp>
      <p:grpSp>
        <p:nvGrpSpPr>
          <p:cNvPr id="28" name="Group 27">
            <a:extLst>
              <a:ext uri="{FF2B5EF4-FFF2-40B4-BE49-F238E27FC236}">
                <a16:creationId xmlns:a16="http://schemas.microsoft.com/office/drawing/2014/main" id="{13EB3D1F-E311-89C2-1DE9-D5B8676A0A6B}"/>
              </a:ext>
            </a:extLst>
          </p:cNvPr>
          <p:cNvGrpSpPr/>
          <p:nvPr/>
        </p:nvGrpSpPr>
        <p:grpSpPr>
          <a:xfrm>
            <a:off x="3448416" y="311356"/>
            <a:ext cx="1743075" cy="887139"/>
            <a:chOff x="3963585" y="262277"/>
            <a:chExt cx="1743075" cy="887139"/>
          </a:xfrm>
        </p:grpSpPr>
        <p:grpSp>
          <p:nvGrpSpPr>
            <p:cNvPr id="9" name="Group 8">
              <a:extLst>
                <a:ext uri="{FF2B5EF4-FFF2-40B4-BE49-F238E27FC236}">
                  <a16:creationId xmlns:a16="http://schemas.microsoft.com/office/drawing/2014/main" id="{93C6C5E5-2C4D-FCC3-2283-15BA1876A6E7}"/>
                </a:ext>
              </a:extLst>
            </p:cNvPr>
            <p:cNvGrpSpPr/>
            <p:nvPr/>
          </p:nvGrpSpPr>
          <p:grpSpPr>
            <a:xfrm>
              <a:off x="3963585" y="262277"/>
              <a:ext cx="1743075" cy="887139"/>
              <a:chOff x="2838014" y="544976"/>
              <a:chExt cx="2770176" cy="1451056"/>
            </a:xfrm>
          </p:grpSpPr>
          <p:grpSp>
            <p:nvGrpSpPr>
              <p:cNvPr id="13" name="Group 12">
                <a:extLst>
                  <a:ext uri="{FF2B5EF4-FFF2-40B4-BE49-F238E27FC236}">
                    <a16:creationId xmlns:a16="http://schemas.microsoft.com/office/drawing/2014/main" id="{568D6791-3F90-AAA2-B7F2-ACCACEEE9FC5}"/>
                  </a:ext>
                </a:extLst>
              </p:cNvPr>
              <p:cNvGrpSpPr/>
              <p:nvPr/>
            </p:nvGrpSpPr>
            <p:grpSpPr>
              <a:xfrm>
                <a:off x="4191992" y="544976"/>
                <a:ext cx="1416198" cy="1451056"/>
                <a:chOff x="4460489" y="550390"/>
                <a:chExt cx="1416199" cy="1451056"/>
              </a:xfrm>
            </p:grpSpPr>
            <p:sp>
              <p:nvSpPr>
                <p:cNvPr id="16" name="Rectangle 15">
                  <a:extLst>
                    <a:ext uri="{FF2B5EF4-FFF2-40B4-BE49-F238E27FC236}">
                      <a16:creationId xmlns:a16="http://schemas.microsoft.com/office/drawing/2014/main" id="{55E2EF49-2048-D86E-1625-65F4D84A65E2}"/>
                    </a:ext>
                  </a:extLst>
                </p:cNvPr>
                <p:cNvSpPr/>
                <p:nvPr/>
              </p:nvSpPr>
              <p:spPr>
                <a:xfrm>
                  <a:off x="4568306" y="550390"/>
                  <a:ext cx="1200563" cy="1451056"/>
                </a:xfrm>
                <a:prstGeom prst="rect">
                  <a:avLst/>
                </a:prstGeom>
                <a:solidFill>
                  <a:srgbClr val="C6C6C5">
                    <a:alpha val="65000"/>
                  </a:srgbClr>
                </a:solidFill>
                <a:ln>
                  <a:solidFill>
                    <a:srgbClr val="244C5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F6DE634-C083-2BCD-750E-063898356D18}"/>
                    </a:ext>
                  </a:extLst>
                </p:cNvPr>
                <p:cNvSpPr/>
                <p:nvPr/>
              </p:nvSpPr>
              <p:spPr>
                <a:xfrm>
                  <a:off x="4460489" y="779689"/>
                  <a:ext cx="1416199" cy="992458"/>
                </a:xfrm>
                <a:prstGeom prst="rect">
                  <a:avLst/>
                </a:prstGeom>
                <a:noFill/>
                <a:ln w="38100" cmpd="sng">
                  <a:solidFill>
                    <a:srgbClr val="244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C4371712-1891-5008-5646-A2F073EE883E}"/>
                  </a:ext>
                </a:extLst>
              </p:cNvPr>
              <p:cNvSpPr/>
              <p:nvPr/>
            </p:nvSpPr>
            <p:spPr>
              <a:xfrm>
                <a:off x="2838014" y="1079875"/>
                <a:ext cx="914856" cy="439066"/>
              </a:xfrm>
              <a:prstGeom prst="rect">
                <a:avLst/>
              </a:prstGeom>
              <a:solidFill>
                <a:srgbClr val="C6C6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3-7</a:t>
                </a:r>
              </a:p>
            </p:txBody>
          </p:sp>
        </p:grpSp>
        <p:pic>
          <p:nvPicPr>
            <p:cNvPr id="27" name="Graphic 26" descr="Megaphone1 with solid fill">
              <a:extLst>
                <a:ext uri="{FF2B5EF4-FFF2-40B4-BE49-F238E27FC236}">
                  <a16:creationId xmlns:a16="http://schemas.microsoft.com/office/drawing/2014/main" id="{E7A0C1CF-8E7F-24C3-EEAD-9B0E363ACF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7278" y="295461"/>
              <a:ext cx="822584" cy="822584"/>
            </a:xfrm>
            <a:prstGeom prst="rect">
              <a:avLst/>
            </a:prstGeom>
          </p:spPr>
        </p:pic>
      </p:grpSp>
    </p:spTree>
    <p:extLst>
      <p:ext uri="{BB962C8B-B14F-4D97-AF65-F5344CB8AC3E}">
        <p14:creationId xmlns:p14="http://schemas.microsoft.com/office/powerpoint/2010/main" val="201334955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643303-EE4F-A505-1CB9-3B2179A08E1E}"/>
              </a:ext>
            </a:extLst>
          </p:cNvPr>
          <p:cNvSpPr/>
          <p:nvPr/>
        </p:nvSpPr>
        <p:spPr>
          <a:xfrm>
            <a:off x="1526718" y="1279116"/>
            <a:ext cx="9308059" cy="646331"/>
          </a:xfrm>
          <a:prstGeom prst="rect">
            <a:avLst/>
          </a:prstGeom>
          <a:solidFill>
            <a:srgbClr val="FFFF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105EEB-CB99-479B-68A8-CE76AD00EF58}"/>
              </a:ext>
            </a:extLst>
          </p:cNvPr>
          <p:cNvSpPr/>
          <p:nvPr/>
        </p:nvSpPr>
        <p:spPr>
          <a:xfrm>
            <a:off x="1793335" y="2396797"/>
            <a:ext cx="8829964" cy="3409191"/>
          </a:xfrm>
          <a:prstGeom prst="rect">
            <a:avLst/>
          </a:prstGeom>
          <a:solidFill>
            <a:srgbClr val="009CDE">
              <a:alpha val="3800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926356" y="104898"/>
            <a:ext cx="10515600" cy="962025"/>
          </a:xfrm>
        </p:spPr>
        <p:txBody>
          <a:bodyPr>
            <a:noAutofit/>
          </a:bodyPr>
          <a:lstStyle/>
          <a:p>
            <a:pPr algn="ctr"/>
            <a:r>
              <a:rPr lang="en-US" b="1" dirty="0">
                <a:latin typeface="Source Sans Pro" panose="020B0503030403020204" pitchFamily="34" charset="0"/>
                <a:ea typeface="Source Sans Pro" panose="020B0503030403020204" pitchFamily="34" charset="0"/>
                <a:cs typeface="Times New Roman" panose="02020603050405020304" pitchFamily="18" charset="0"/>
              </a:rPr>
              <a:t>News and Alerts – </a:t>
            </a:r>
            <a:r>
              <a:rPr lang="en-US" b="1"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b="1" dirty="0">
                <a:latin typeface="Source Sans Pro" panose="020B0503030403020204" pitchFamily="34" charset="0"/>
                <a:ea typeface="Source Sans Pro" panose="020B0503030403020204" pitchFamily="34" charset="0"/>
                <a:cs typeface="Times New Roman" panose="02020603050405020304" pitchFamily="18" charset="0"/>
              </a:rPr>
              <a:t> Updates</a:t>
            </a:r>
          </a:p>
        </p:txBody>
      </p:sp>
      <p:sp>
        <p:nvSpPr>
          <p:cNvPr id="14" name="TextBox 13">
            <a:extLst>
              <a:ext uri="{FF2B5EF4-FFF2-40B4-BE49-F238E27FC236}">
                <a16:creationId xmlns:a16="http://schemas.microsoft.com/office/drawing/2014/main" id="{B370C438-3663-AB1F-FA6B-76D41BAA97B1}"/>
              </a:ext>
            </a:extLst>
          </p:cNvPr>
          <p:cNvSpPr txBox="1"/>
          <p:nvPr/>
        </p:nvSpPr>
        <p:spPr>
          <a:xfrm>
            <a:off x="0" y="6488668"/>
            <a:ext cx="571500" cy="369332"/>
          </a:xfrm>
          <a:prstGeom prst="rect">
            <a:avLst/>
          </a:prstGeom>
          <a:noFill/>
        </p:spPr>
        <p:txBody>
          <a:bodyPr wrap="square" rtlCol="0">
            <a:spAutoFit/>
          </a:bodyPr>
          <a:lstStyle/>
          <a:p>
            <a:pPr algn="ctr"/>
            <a:r>
              <a:rPr lang="en-US" dirty="0"/>
              <a:t>3</a:t>
            </a:r>
          </a:p>
        </p:txBody>
      </p:sp>
      <p:sp>
        <p:nvSpPr>
          <p:cNvPr id="10" name="TextBox 9">
            <a:extLst>
              <a:ext uri="{FF2B5EF4-FFF2-40B4-BE49-F238E27FC236}">
                <a16:creationId xmlns:a16="http://schemas.microsoft.com/office/drawing/2014/main" id="{0C0A357B-7AEC-7686-3CE3-D40C4FB722CA}"/>
              </a:ext>
            </a:extLst>
          </p:cNvPr>
          <p:cNvSpPr txBox="1"/>
          <p:nvPr/>
        </p:nvSpPr>
        <p:spPr>
          <a:xfrm>
            <a:off x="1793336" y="1280061"/>
            <a:ext cx="9239850" cy="646331"/>
          </a:xfrm>
          <a:prstGeom prst="rect">
            <a:avLst/>
          </a:prstGeom>
          <a:noFill/>
        </p:spPr>
        <p:txBody>
          <a:bodyPr wrap="square" rtlCol="0">
            <a:spAutoFit/>
          </a:bodyPr>
          <a:lstStyle/>
          <a:p>
            <a:r>
              <a:rPr lang="en-US" b="1" dirty="0">
                <a:latin typeface="Source Sans Pro" panose="020B0503030403020204" pitchFamily="34" charset="0"/>
                <a:ea typeface="Source Sans Pro" panose="020B0503030403020204" pitchFamily="34" charset="0"/>
              </a:rPr>
              <a:t>Gallery View in Search Results –</a:t>
            </a:r>
            <a:r>
              <a:rPr lang="en-US" dirty="0">
                <a:latin typeface="Source Sans Pro" panose="020B0503030403020204" pitchFamily="34" charset="0"/>
                <a:ea typeface="Source Sans Pro" panose="020B0503030403020204" pitchFamily="34" charset="0"/>
              </a:rPr>
              <a:t>We have updated the picture viewer to show listing agent information, last updated date, and a picture caption! </a:t>
            </a:r>
          </a:p>
        </p:txBody>
      </p:sp>
      <p:pic>
        <p:nvPicPr>
          <p:cNvPr id="13" name="Picture 12">
            <a:extLst>
              <a:ext uri="{FF2B5EF4-FFF2-40B4-BE49-F238E27FC236}">
                <a16:creationId xmlns:a16="http://schemas.microsoft.com/office/drawing/2014/main" id="{64C46F02-40CE-FA75-0A9A-4DB17810A3E5}"/>
              </a:ext>
            </a:extLst>
          </p:cNvPr>
          <p:cNvPicPr>
            <a:picLocks noChangeAspect="1"/>
          </p:cNvPicPr>
          <p:nvPr/>
        </p:nvPicPr>
        <p:blipFill rotWithShape="1">
          <a:blip r:embed="rId2"/>
          <a:srcRect l="6051" t="28050" r="-1" b="1014"/>
          <a:stretch/>
        </p:blipFill>
        <p:spPr>
          <a:xfrm>
            <a:off x="2200758" y="2512251"/>
            <a:ext cx="8015117" cy="3178282"/>
          </a:xfrm>
          <a:prstGeom prst="rect">
            <a:avLst/>
          </a:prstGeom>
        </p:spPr>
      </p:pic>
      <p:sp>
        <p:nvSpPr>
          <p:cNvPr id="8" name="Right Triangle 7">
            <a:extLst>
              <a:ext uri="{FF2B5EF4-FFF2-40B4-BE49-F238E27FC236}">
                <a16:creationId xmlns:a16="http://schemas.microsoft.com/office/drawing/2014/main" id="{9B1AFA90-819C-8BAD-53B0-BE995FE302C7}"/>
              </a:ext>
            </a:extLst>
          </p:cNvPr>
          <p:cNvSpPr/>
          <p:nvPr/>
        </p:nvSpPr>
        <p:spPr>
          <a:xfrm>
            <a:off x="0" y="5382269"/>
            <a:ext cx="2714625" cy="1504366"/>
          </a:xfrm>
          <a:prstGeom prst="rtTriangle">
            <a:avLst/>
          </a:prstGeom>
          <a:blipFill>
            <a:blip r:embed="rId3">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841547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7932ABE3-06D3-04B7-E8A0-717C5DB7E612}"/>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33CF8FE-7051-3817-E76C-02143A58335B}"/>
              </a:ext>
            </a:extLst>
          </p:cNvPr>
          <p:cNvSpPr/>
          <p:nvPr/>
        </p:nvSpPr>
        <p:spPr>
          <a:xfrm>
            <a:off x="2480675" y="1513172"/>
            <a:ext cx="7230650" cy="408027"/>
          </a:xfrm>
          <a:prstGeom prst="rect">
            <a:avLst/>
          </a:prstGeom>
          <a:solidFill>
            <a:srgbClr val="FFFF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53F166F-58C5-6377-8944-07984BBBAC1A}"/>
              </a:ext>
            </a:extLst>
          </p:cNvPr>
          <p:cNvSpPr/>
          <p:nvPr/>
        </p:nvSpPr>
        <p:spPr>
          <a:xfrm>
            <a:off x="1885010" y="2441275"/>
            <a:ext cx="8552164" cy="3493698"/>
          </a:xfrm>
          <a:prstGeom prst="rect">
            <a:avLst/>
          </a:prstGeom>
          <a:solidFill>
            <a:srgbClr val="009CDE">
              <a:alpha val="3800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926356" y="104898"/>
            <a:ext cx="10515600" cy="962025"/>
          </a:xfrm>
        </p:spPr>
        <p:txBody>
          <a:bodyPr>
            <a:noAutofit/>
          </a:bodyPr>
          <a:lstStyle/>
          <a:p>
            <a:pPr algn="ctr"/>
            <a:r>
              <a:rPr lang="en-US" b="1" dirty="0">
                <a:latin typeface="Source Sans Pro" panose="020B0503030403020204" pitchFamily="34" charset="0"/>
                <a:ea typeface="Source Sans Pro" panose="020B0503030403020204" pitchFamily="34" charset="0"/>
                <a:cs typeface="Times New Roman" panose="02020603050405020304" pitchFamily="18" charset="0"/>
              </a:rPr>
              <a:t>News and Alerts – </a:t>
            </a:r>
            <a:r>
              <a:rPr lang="en-US" b="1"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b="1" dirty="0">
                <a:latin typeface="Source Sans Pro" panose="020B0503030403020204" pitchFamily="34" charset="0"/>
                <a:ea typeface="Source Sans Pro" panose="020B0503030403020204" pitchFamily="34" charset="0"/>
                <a:cs typeface="Times New Roman" panose="02020603050405020304" pitchFamily="18" charset="0"/>
              </a:rPr>
              <a:t> Updates</a:t>
            </a:r>
          </a:p>
        </p:txBody>
      </p:sp>
      <p:sp>
        <p:nvSpPr>
          <p:cNvPr id="14" name="TextBox 13">
            <a:extLst>
              <a:ext uri="{FF2B5EF4-FFF2-40B4-BE49-F238E27FC236}">
                <a16:creationId xmlns:a16="http://schemas.microsoft.com/office/drawing/2014/main" id="{B370C438-3663-AB1F-FA6B-76D41BAA97B1}"/>
              </a:ext>
            </a:extLst>
          </p:cNvPr>
          <p:cNvSpPr txBox="1"/>
          <p:nvPr/>
        </p:nvSpPr>
        <p:spPr>
          <a:xfrm>
            <a:off x="0" y="6488668"/>
            <a:ext cx="571500" cy="369332"/>
          </a:xfrm>
          <a:prstGeom prst="rect">
            <a:avLst/>
          </a:prstGeom>
          <a:noFill/>
        </p:spPr>
        <p:txBody>
          <a:bodyPr wrap="square" rtlCol="0">
            <a:spAutoFit/>
          </a:bodyPr>
          <a:lstStyle/>
          <a:p>
            <a:pPr algn="ctr"/>
            <a:r>
              <a:rPr lang="en-US" dirty="0"/>
              <a:t>4</a:t>
            </a:r>
          </a:p>
        </p:txBody>
      </p:sp>
      <p:sp>
        <p:nvSpPr>
          <p:cNvPr id="4" name="TextBox 3">
            <a:extLst>
              <a:ext uri="{FF2B5EF4-FFF2-40B4-BE49-F238E27FC236}">
                <a16:creationId xmlns:a16="http://schemas.microsoft.com/office/drawing/2014/main" id="{0AF5259C-DA77-601C-83AB-A6FA6FF5146E}"/>
              </a:ext>
            </a:extLst>
          </p:cNvPr>
          <p:cNvSpPr txBox="1"/>
          <p:nvPr/>
        </p:nvSpPr>
        <p:spPr>
          <a:xfrm>
            <a:off x="1860187" y="1513172"/>
            <a:ext cx="8446803" cy="369332"/>
          </a:xfrm>
          <a:prstGeom prst="rect">
            <a:avLst/>
          </a:prstGeom>
          <a:noFill/>
        </p:spPr>
        <p:txBody>
          <a:bodyPr wrap="square" rtlCol="0">
            <a:spAutoFit/>
          </a:bodyPr>
          <a:lstStyle/>
          <a:p>
            <a:pPr algn="ctr"/>
            <a:r>
              <a:rPr lang="en-US" b="1" dirty="0">
                <a:latin typeface="Source Sans Pro" panose="020B0503030403020204" pitchFamily="34" charset="0"/>
                <a:ea typeface="Source Sans Pro" panose="020B0503030403020204" pitchFamily="34" charset="0"/>
              </a:rPr>
              <a:t>Proximity search </a:t>
            </a:r>
            <a:r>
              <a:rPr lang="en-US" dirty="0">
                <a:latin typeface="Source Sans Pro" panose="020B0503030403020204" pitchFamily="34" charset="0"/>
                <a:ea typeface="Source Sans Pro" panose="020B0503030403020204" pitchFamily="34" charset="0"/>
              </a:rPr>
              <a:t>is now an automatic default on your search screen. </a:t>
            </a:r>
          </a:p>
        </p:txBody>
      </p:sp>
      <p:pic>
        <p:nvPicPr>
          <p:cNvPr id="9" name="Picture 8">
            <a:extLst>
              <a:ext uri="{FF2B5EF4-FFF2-40B4-BE49-F238E27FC236}">
                <a16:creationId xmlns:a16="http://schemas.microsoft.com/office/drawing/2014/main" id="{9B1B3A18-5CB6-3DFA-4A9D-EBB11251A516}"/>
              </a:ext>
            </a:extLst>
          </p:cNvPr>
          <p:cNvPicPr>
            <a:picLocks noChangeAspect="1"/>
          </p:cNvPicPr>
          <p:nvPr/>
        </p:nvPicPr>
        <p:blipFill rotWithShape="1">
          <a:blip r:embed="rId3"/>
          <a:srcRect l="13836" t="2357" r="27559" b="4"/>
          <a:stretch/>
        </p:blipFill>
        <p:spPr>
          <a:xfrm>
            <a:off x="2077601" y="2573382"/>
            <a:ext cx="8229389" cy="3229484"/>
          </a:xfrm>
          <a:prstGeom prst="rect">
            <a:avLst/>
          </a:prstGeom>
        </p:spPr>
      </p:pic>
    </p:spTree>
    <p:extLst>
      <p:ext uri="{BB962C8B-B14F-4D97-AF65-F5344CB8AC3E}">
        <p14:creationId xmlns:p14="http://schemas.microsoft.com/office/powerpoint/2010/main" val="1717966549"/>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a:extLst>
              <a:ext uri="{FF2B5EF4-FFF2-40B4-BE49-F238E27FC236}">
                <a16:creationId xmlns:a16="http://schemas.microsoft.com/office/drawing/2014/main" id="{FC482881-BAB6-A895-DB71-EFD6A728F384}"/>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E478F49-9A26-3AF3-F097-7E20CE8BFC09}"/>
              </a:ext>
            </a:extLst>
          </p:cNvPr>
          <p:cNvPicPr>
            <a:picLocks noChangeAspect="1"/>
          </p:cNvPicPr>
          <p:nvPr/>
        </p:nvPicPr>
        <p:blipFill>
          <a:blip r:embed="rId3"/>
          <a:stretch>
            <a:fillRect/>
          </a:stretch>
        </p:blipFill>
        <p:spPr>
          <a:xfrm>
            <a:off x="6154919" y="2086481"/>
            <a:ext cx="3097036" cy="2286198"/>
          </a:xfrm>
          <a:prstGeom prst="rect">
            <a:avLst/>
          </a:prstGeom>
          <a:ln>
            <a:noFill/>
          </a:ln>
        </p:spPr>
      </p:pic>
      <p:sp>
        <p:nvSpPr>
          <p:cNvPr id="6" name="Rectangle 5">
            <a:extLst>
              <a:ext uri="{FF2B5EF4-FFF2-40B4-BE49-F238E27FC236}">
                <a16:creationId xmlns:a16="http://schemas.microsoft.com/office/drawing/2014/main" id="{CCECE8A8-32B8-1581-FF36-75376F1334E3}"/>
              </a:ext>
            </a:extLst>
          </p:cNvPr>
          <p:cNvSpPr/>
          <p:nvPr/>
        </p:nvSpPr>
        <p:spPr>
          <a:xfrm>
            <a:off x="8945592" y="4125757"/>
            <a:ext cx="3078817" cy="2276028"/>
          </a:xfrm>
          <a:prstGeom prst="rect">
            <a:avLst/>
          </a:prstGeom>
          <a:solidFill>
            <a:srgbClr val="009CDE">
              <a:alpha val="3800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28A3EE-B502-927B-A01A-6ADEDC9FD637}"/>
              </a:ext>
            </a:extLst>
          </p:cNvPr>
          <p:cNvSpPr/>
          <p:nvPr/>
        </p:nvSpPr>
        <p:spPr>
          <a:xfrm>
            <a:off x="607518" y="1236447"/>
            <a:ext cx="11094802" cy="646331"/>
          </a:xfrm>
          <a:prstGeom prst="rect">
            <a:avLst/>
          </a:prstGeom>
          <a:solidFill>
            <a:srgbClr val="FFFF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926356" y="203533"/>
            <a:ext cx="10515600" cy="962025"/>
          </a:xfrm>
        </p:spPr>
        <p:txBody>
          <a:bodyPr>
            <a:noAutofit/>
          </a:bodyPr>
          <a:lstStyle/>
          <a:p>
            <a:pPr algn="ctr"/>
            <a:r>
              <a:rPr lang="en-US" b="1" dirty="0">
                <a:latin typeface="Source Sans Pro" panose="020B0503030403020204" pitchFamily="34" charset="0"/>
                <a:ea typeface="Source Sans Pro" panose="020B0503030403020204" pitchFamily="34" charset="0"/>
                <a:cs typeface="Times New Roman" panose="02020603050405020304" pitchFamily="18" charset="0"/>
              </a:rPr>
              <a:t>News and Alerts – </a:t>
            </a:r>
            <a:r>
              <a:rPr lang="en-US" b="1"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b="1" dirty="0">
                <a:latin typeface="Source Sans Pro" panose="020B0503030403020204" pitchFamily="34" charset="0"/>
                <a:ea typeface="Source Sans Pro" panose="020B0503030403020204" pitchFamily="34" charset="0"/>
                <a:cs typeface="Times New Roman" panose="02020603050405020304" pitchFamily="18" charset="0"/>
              </a:rPr>
              <a:t> Updates</a:t>
            </a:r>
          </a:p>
        </p:txBody>
      </p:sp>
      <p:sp>
        <p:nvSpPr>
          <p:cNvPr id="14" name="TextBox 13">
            <a:extLst>
              <a:ext uri="{FF2B5EF4-FFF2-40B4-BE49-F238E27FC236}">
                <a16:creationId xmlns:a16="http://schemas.microsoft.com/office/drawing/2014/main" id="{B370C438-3663-AB1F-FA6B-76D41BAA97B1}"/>
              </a:ext>
            </a:extLst>
          </p:cNvPr>
          <p:cNvSpPr txBox="1"/>
          <p:nvPr/>
        </p:nvSpPr>
        <p:spPr>
          <a:xfrm>
            <a:off x="0" y="6488668"/>
            <a:ext cx="571500" cy="369332"/>
          </a:xfrm>
          <a:prstGeom prst="rect">
            <a:avLst/>
          </a:prstGeom>
          <a:noFill/>
        </p:spPr>
        <p:txBody>
          <a:bodyPr wrap="square" rtlCol="0">
            <a:spAutoFit/>
          </a:bodyPr>
          <a:lstStyle/>
          <a:p>
            <a:pPr algn="ctr"/>
            <a:r>
              <a:rPr lang="en-US" dirty="0"/>
              <a:t>5</a:t>
            </a:r>
          </a:p>
        </p:txBody>
      </p:sp>
      <p:sp>
        <p:nvSpPr>
          <p:cNvPr id="4" name="TextBox 3">
            <a:extLst>
              <a:ext uri="{FF2B5EF4-FFF2-40B4-BE49-F238E27FC236}">
                <a16:creationId xmlns:a16="http://schemas.microsoft.com/office/drawing/2014/main" id="{0AF5259C-DA77-601C-83AB-A6FA6FF5146E}"/>
              </a:ext>
            </a:extLst>
          </p:cNvPr>
          <p:cNvSpPr txBox="1"/>
          <p:nvPr/>
        </p:nvSpPr>
        <p:spPr>
          <a:xfrm>
            <a:off x="750044" y="1204211"/>
            <a:ext cx="10291767" cy="646331"/>
          </a:xfrm>
          <a:prstGeom prst="rect">
            <a:avLst/>
          </a:prstGeom>
          <a:noFill/>
        </p:spPr>
        <p:txBody>
          <a:bodyPr wrap="square" rtlCol="0">
            <a:spAutoFit/>
          </a:bodyPr>
          <a:lstStyle/>
          <a:p>
            <a:pPr algn="ctr"/>
            <a:r>
              <a:rPr lang="en-US" b="1" dirty="0" err="1">
                <a:latin typeface="Source Sans Pro" panose="020B0503030403020204" pitchFamily="34" charset="0"/>
                <a:ea typeface="Source Sans Pro" panose="020B0503030403020204" pitchFamily="34" charset="0"/>
              </a:rPr>
              <a:t>Walkscore</a:t>
            </a:r>
            <a:r>
              <a:rPr lang="en-US" b="1" dirty="0">
                <a:latin typeface="Source Sans Pro" panose="020B0503030403020204" pitchFamily="34" charset="0"/>
                <a:ea typeface="Source Sans Pro" panose="020B0503030403020204" pitchFamily="34" charset="0"/>
              </a:rPr>
              <a:t> – </a:t>
            </a:r>
            <a:r>
              <a:rPr lang="en-US" dirty="0">
                <a:latin typeface="Source Sans Pro" panose="020B0503030403020204" pitchFamily="34" charset="0"/>
                <a:ea typeface="Source Sans Pro" panose="020B0503030403020204" pitchFamily="34" charset="0"/>
              </a:rPr>
              <a:t>This unique addition allows you to find information about car dependency, transit opportunities, and bike scores in a given location. </a:t>
            </a:r>
          </a:p>
        </p:txBody>
      </p:sp>
      <p:pic>
        <p:nvPicPr>
          <p:cNvPr id="8" name="Picture 7">
            <a:extLst>
              <a:ext uri="{FF2B5EF4-FFF2-40B4-BE49-F238E27FC236}">
                <a16:creationId xmlns:a16="http://schemas.microsoft.com/office/drawing/2014/main" id="{EF25927F-5F9C-66E6-1339-9A2225AF9029}"/>
              </a:ext>
            </a:extLst>
          </p:cNvPr>
          <p:cNvPicPr>
            <a:picLocks noChangeAspect="1"/>
          </p:cNvPicPr>
          <p:nvPr/>
        </p:nvPicPr>
        <p:blipFill>
          <a:blip r:embed="rId4"/>
          <a:stretch>
            <a:fillRect/>
          </a:stretch>
        </p:blipFill>
        <p:spPr>
          <a:xfrm>
            <a:off x="6364088" y="2208360"/>
            <a:ext cx="5480758" cy="4036545"/>
          </a:xfrm>
          <a:prstGeom prst="rect">
            <a:avLst/>
          </a:prstGeom>
        </p:spPr>
      </p:pic>
      <p:sp>
        <p:nvSpPr>
          <p:cNvPr id="9" name="Rectangle 8">
            <a:extLst>
              <a:ext uri="{FF2B5EF4-FFF2-40B4-BE49-F238E27FC236}">
                <a16:creationId xmlns:a16="http://schemas.microsoft.com/office/drawing/2014/main" id="{C77F1F93-48A0-1553-11E9-A27C34B2C10A}"/>
              </a:ext>
            </a:extLst>
          </p:cNvPr>
          <p:cNvSpPr/>
          <p:nvPr/>
        </p:nvSpPr>
        <p:spPr>
          <a:xfrm>
            <a:off x="347154" y="2760454"/>
            <a:ext cx="5406665" cy="2708694"/>
          </a:xfrm>
          <a:prstGeom prst="rect">
            <a:avLst/>
          </a:prstGeom>
          <a:solidFill>
            <a:srgbClr val="009CDE">
              <a:alpha val="3800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653D43-1AE4-D2C6-5995-C1BDD34E2C9A}"/>
              </a:ext>
            </a:extLst>
          </p:cNvPr>
          <p:cNvPicPr>
            <a:picLocks noChangeAspect="1"/>
          </p:cNvPicPr>
          <p:nvPr/>
        </p:nvPicPr>
        <p:blipFill rotWithShape="1">
          <a:blip r:embed="rId5"/>
          <a:srcRect l="-1" r="-123" b="36752"/>
          <a:stretch/>
        </p:blipFill>
        <p:spPr>
          <a:xfrm>
            <a:off x="502488" y="2983920"/>
            <a:ext cx="5052770" cy="2261761"/>
          </a:xfrm>
          <a:prstGeom prst="rect">
            <a:avLst/>
          </a:prstGeom>
        </p:spPr>
      </p:pic>
    </p:spTree>
    <p:extLst>
      <p:ext uri="{BB962C8B-B14F-4D97-AF65-F5344CB8AC3E}">
        <p14:creationId xmlns:p14="http://schemas.microsoft.com/office/powerpoint/2010/main" val="111470283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87D61309-3158-F1C3-F0B3-E40DF89B271E}"/>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F1C17F3-09CB-0CF8-2A96-CEDDA3190C2C}"/>
              </a:ext>
            </a:extLst>
          </p:cNvPr>
          <p:cNvSpPr/>
          <p:nvPr/>
        </p:nvSpPr>
        <p:spPr>
          <a:xfrm>
            <a:off x="750044" y="1176752"/>
            <a:ext cx="10585065" cy="646331"/>
          </a:xfrm>
          <a:prstGeom prst="rect">
            <a:avLst/>
          </a:prstGeom>
          <a:solidFill>
            <a:srgbClr val="FFFF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C955EF-D134-99A3-4BDF-3D8889FD5041}"/>
              </a:ext>
            </a:extLst>
          </p:cNvPr>
          <p:cNvSpPr/>
          <p:nvPr/>
        </p:nvSpPr>
        <p:spPr>
          <a:xfrm>
            <a:off x="3562709" y="2127583"/>
            <a:ext cx="5124091" cy="4361085"/>
          </a:xfrm>
          <a:prstGeom prst="rect">
            <a:avLst/>
          </a:prstGeom>
          <a:solidFill>
            <a:srgbClr val="009CDE">
              <a:alpha val="3800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926356" y="203533"/>
            <a:ext cx="10515600" cy="962025"/>
          </a:xfrm>
        </p:spPr>
        <p:txBody>
          <a:bodyPr>
            <a:noAutofit/>
          </a:bodyPr>
          <a:lstStyle/>
          <a:p>
            <a:pPr algn="ctr"/>
            <a:r>
              <a:rPr lang="en-US" b="1" dirty="0">
                <a:latin typeface="Source Sans Pro" panose="020B0503030403020204" pitchFamily="34" charset="0"/>
                <a:ea typeface="Source Sans Pro" panose="020B0503030403020204" pitchFamily="34" charset="0"/>
                <a:cs typeface="Times New Roman" panose="02020603050405020304" pitchFamily="18" charset="0"/>
              </a:rPr>
              <a:t>News and Alerts – </a:t>
            </a:r>
            <a:r>
              <a:rPr lang="en-US" b="1"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b="1" dirty="0">
                <a:latin typeface="Source Sans Pro" panose="020B0503030403020204" pitchFamily="34" charset="0"/>
                <a:ea typeface="Source Sans Pro" panose="020B0503030403020204" pitchFamily="34" charset="0"/>
                <a:cs typeface="Times New Roman" panose="02020603050405020304" pitchFamily="18" charset="0"/>
              </a:rPr>
              <a:t> Updates</a:t>
            </a:r>
          </a:p>
        </p:txBody>
      </p:sp>
      <p:sp>
        <p:nvSpPr>
          <p:cNvPr id="14" name="TextBox 13">
            <a:extLst>
              <a:ext uri="{FF2B5EF4-FFF2-40B4-BE49-F238E27FC236}">
                <a16:creationId xmlns:a16="http://schemas.microsoft.com/office/drawing/2014/main" id="{B370C438-3663-AB1F-FA6B-76D41BAA97B1}"/>
              </a:ext>
            </a:extLst>
          </p:cNvPr>
          <p:cNvSpPr txBox="1"/>
          <p:nvPr/>
        </p:nvSpPr>
        <p:spPr>
          <a:xfrm>
            <a:off x="0" y="6488668"/>
            <a:ext cx="571500" cy="369332"/>
          </a:xfrm>
          <a:prstGeom prst="rect">
            <a:avLst/>
          </a:prstGeom>
          <a:noFill/>
        </p:spPr>
        <p:txBody>
          <a:bodyPr wrap="square" rtlCol="0">
            <a:spAutoFit/>
          </a:bodyPr>
          <a:lstStyle/>
          <a:p>
            <a:pPr algn="ctr"/>
            <a:r>
              <a:rPr lang="en-US" dirty="0"/>
              <a:t>6</a:t>
            </a:r>
          </a:p>
        </p:txBody>
      </p:sp>
      <p:sp>
        <p:nvSpPr>
          <p:cNvPr id="4" name="TextBox 3">
            <a:extLst>
              <a:ext uri="{FF2B5EF4-FFF2-40B4-BE49-F238E27FC236}">
                <a16:creationId xmlns:a16="http://schemas.microsoft.com/office/drawing/2014/main" id="{0AF5259C-DA77-601C-83AB-A6FA6FF5146E}"/>
              </a:ext>
            </a:extLst>
          </p:cNvPr>
          <p:cNvSpPr txBox="1"/>
          <p:nvPr/>
        </p:nvSpPr>
        <p:spPr>
          <a:xfrm>
            <a:off x="702450" y="1165558"/>
            <a:ext cx="10739506" cy="646331"/>
          </a:xfrm>
          <a:prstGeom prst="rect">
            <a:avLst/>
          </a:prstGeom>
          <a:noFill/>
        </p:spPr>
        <p:txBody>
          <a:bodyPr wrap="square" rtlCol="0">
            <a:spAutoFit/>
          </a:bodyPr>
          <a:lstStyle/>
          <a:p>
            <a:pPr algn="ctr"/>
            <a:r>
              <a:rPr lang="en-US" dirty="0">
                <a:latin typeface="Source Sans Pro" panose="020B0503030403020204" pitchFamily="34" charset="0"/>
                <a:ea typeface="Source Sans Pro" panose="020B0503030403020204" pitchFamily="34" charset="0"/>
              </a:rPr>
              <a:t>Under the Market Activity Widget, we have added a designated section for “My Team Activity”, which shows all activity for on-market listings and off-market listings.  </a:t>
            </a:r>
          </a:p>
        </p:txBody>
      </p:sp>
      <p:pic>
        <p:nvPicPr>
          <p:cNvPr id="5" name="Picture 4">
            <a:extLst>
              <a:ext uri="{FF2B5EF4-FFF2-40B4-BE49-F238E27FC236}">
                <a16:creationId xmlns:a16="http://schemas.microsoft.com/office/drawing/2014/main" id="{11BB4CDE-DC6E-D392-EE9A-27E6E5EF24BB}"/>
              </a:ext>
            </a:extLst>
          </p:cNvPr>
          <p:cNvPicPr>
            <a:picLocks noChangeAspect="1"/>
          </p:cNvPicPr>
          <p:nvPr/>
        </p:nvPicPr>
        <p:blipFill rotWithShape="1">
          <a:blip r:embed="rId3"/>
          <a:srcRect t="1248"/>
          <a:stretch/>
        </p:blipFill>
        <p:spPr>
          <a:xfrm>
            <a:off x="3747688" y="2233921"/>
            <a:ext cx="4872936" cy="4148407"/>
          </a:xfrm>
          <a:prstGeom prst="rect">
            <a:avLst/>
          </a:prstGeom>
        </p:spPr>
      </p:pic>
    </p:spTree>
    <p:extLst>
      <p:ext uri="{BB962C8B-B14F-4D97-AF65-F5344CB8AC3E}">
        <p14:creationId xmlns:p14="http://schemas.microsoft.com/office/powerpoint/2010/main" val="185770688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87D61309-3158-F1C3-F0B3-E40DF89B271E}"/>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674EC-46D7-EB3F-A98E-8B94EBF8E2F5}"/>
              </a:ext>
            </a:extLst>
          </p:cNvPr>
          <p:cNvSpPr/>
          <p:nvPr/>
        </p:nvSpPr>
        <p:spPr>
          <a:xfrm>
            <a:off x="8716514" y="4323079"/>
            <a:ext cx="2863071" cy="1749402"/>
          </a:xfrm>
          <a:prstGeom prst="rect">
            <a:avLst/>
          </a:prstGeom>
          <a:solidFill>
            <a:srgbClr val="009CDE">
              <a:alpha val="3800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B4A7AD-83B2-1D91-F68D-50A8445DF63C}"/>
              </a:ext>
            </a:extLst>
          </p:cNvPr>
          <p:cNvSpPr/>
          <p:nvPr/>
        </p:nvSpPr>
        <p:spPr>
          <a:xfrm>
            <a:off x="5770441" y="2083333"/>
            <a:ext cx="2863071" cy="1887307"/>
          </a:xfrm>
          <a:prstGeom prst="rect">
            <a:avLst/>
          </a:prstGeom>
          <a:solidFill>
            <a:srgbClr val="009CDE">
              <a:alpha val="3800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0C955EF-D134-99A3-4BDF-3D8889FD5041}"/>
              </a:ext>
            </a:extLst>
          </p:cNvPr>
          <p:cNvSpPr/>
          <p:nvPr/>
        </p:nvSpPr>
        <p:spPr>
          <a:xfrm>
            <a:off x="1042932" y="2106723"/>
            <a:ext cx="3602131" cy="546606"/>
          </a:xfrm>
          <a:prstGeom prst="rect">
            <a:avLst/>
          </a:prstGeom>
          <a:solidFill>
            <a:srgbClr val="009CDE">
              <a:alpha val="38000"/>
            </a:srgb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rgbClr val="FFFF00"/>
                </a:solidFill>
              </a:rPr>
              <a:t>Hold My Hand Series</a:t>
            </a:r>
          </a:p>
        </p:txBody>
      </p:sp>
      <p:sp>
        <p:nvSpPr>
          <p:cNvPr id="2" name="Title 1">
            <a:extLst>
              <a:ext uri="{FF2B5EF4-FFF2-40B4-BE49-F238E27FC236}">
                <a16:creationId xmlns:a16="http://schemas.microsoft.com/office/drawing/2014/main" id="{047DBBC3-7EE1-9C33-34E4-16E598BE1275}"/>
              </a:ext>
            </a:extLst>
          </p:cNvPr>
          <p:cNvSpPr>
            <a:spLocks noGrp="1"/>
          </p:cNvSpPr>
          <p:nvPr>
            <p:ph type="title"/>
          </p:nvPr>
        </p:nvSpPr>
        <p:spPr>
          <a:xfrm>
            <a:off x="926356" y="203533"/>
            <a:ext cx="10515600" cy="962025"/>
          </a:xfrm>
        </p:spPr>
        <p:txBody>
          <a:bodyPr>
            <a:noAutofit/>
          </a:bodyPr>
          <a:lstStyle/>
          <a:p>
            <a:pPr algn="ctr"/>
            <a:r>
              <a:rPr lang="en-US" b="1" dirty="0">
                <a:latin typeface="Source Sans Pro" panose="020B0503030403020204" pitchFamily="34" charset="0"/>
                <a:ea typeface="Source Sans Pro" panose="020B0503030403020204" pitchFamily="34" charset="0"/>
                <a:cs typeface="Times New Roman" panose="02020603050405020304" pitchFamily="18" charset="0"/>
              </a:rPr>
              <a:t>News and Alerts – </a:t>
            </a:r>
            <a:r>
              <a:rPr lang="en-US" b="1" dirty="0" err="1">
                <a:latin typeface="Source Sans Pro" panose="020B0503030403020204" pitchFamily="34" charset="0"/>
                <a:ea typeface="Source Sans Pro" panose="020B0503030403020204" pitchFamily="34" charset="0"/>
                <a:cs typeface="Times New Roman" panose="02020603050405020304" pitchFamily="18" charset="0"/>
              </a:rPr>
              <a:t>connectMLS</a:t>
            </a:r>
            <a:r>
              <a:rPr lang="en-US" b="1" dirty="0">
                <a:latin typeface="Source Sans Pro" panose="020B0503030403020204" pitchFamily="34" charset="0"/>
                <a:ea typeface="Source Sans Pro" panose="020B0503030403020204" pitchFamily="34" charset="0"/>
                <a:cs typeface="Times New Roman" panose="02020603050405020304" pitchFamily="18" charset="0"/>
              </a:rPr>
              <a:t> Trainings</a:t>
            </a:r>
          </a:p>
        </p:txBody>
      </p:sp>
      <p:sp>
        <p:nvSpPr>
          <p:cNvPr id="14" name="TextBox 13">
            <a:extLst>
              <a:ext uri="{FF2B5EF4-FFF2-40B4-BE49-F238E27FC236}">
                <a16:creationId xmlns:a16="http://schemas.microsoft.com/office/drawing/2014/main" id="{B370C438-3663-AB1F-FA6B-76D41BAA97B1}"/>
              </a:ext>
            </a:extLst>
          </p:cNvPr>
          <p:cNvSpPr txBox="1"/>
          <p:nvPr/>
        </p:nvSpPr>
        <p:spPr>
          <a:xfrm>
            <a:off x="0" y="6488668"/>
            <a:ext cx="571500" cy="369332"/>
          </a:xfrm>
          <a:prstGeom prst="rect">
            <a:avLst/>
          </a:prstGeom>
          <a:noFill/>
        </p:spPr>
        <p:txBody>
          <a:bodyPr wrap="square" rtlCol="0">
            <a:spAutoFit/>
          </a:bodyPr>
          <a:lstStyle/>
          <a:p>
            <a:pPr algn="ctr"/>
            <a:r>
              <a:rPr lang="en-US" dirty="0"/>
              <a:t>7</a:t>
            </a:r>
          </a:p>
        </p:txBody>
      </p:sp>
      <p:sp>
        <p:nvSpPr>
          <p:cNvPr id="3" name="TextBox 2">
            <a:extLst>
              <a:ext uri="{FF2B5EF4-FFF2-40B4-BE49-F238E27FC236}">
                <a16:creationId xmlns:a16="http://schemas.microsoft.com/office/drawing/2014/main" id="{834C372B-A087-0E45-3572-A40B6A55CB46}"/>
              </a:ext>
            </a:extLst>
          </p:cNvPr>
          <p:cNvSpPr txBox="1"/>
          <p:nvPr/>
        </p:nvSpPr>
        <p:spPr>
          <a:xfrm>
            <a:off x="526138" y="1097890"/>
            <a:ext cx="10739506" cy="923330"/>
          </a:xfrm>
          <a:prstGeom prst="rect">
            <a:avLst/>
          </a:prstGeom>
          <a:noFill/>
        </p:spPr>
        <p:txBody>
          <a:bodyPr wrap="square" rtlCol="0">
            <a:spAutoFit/>
          </a:bodyPr>
          <a:lstStyle/>
          <a:p>
            <a:pPr algn="ctr"/>
            <a:r>
              <a:rPr lang="en-US" dirty="0">
                <a:latin typeface="Source Sans Pro" panose="020B0503030403020204" pitchFamily="34" charset="0"/>
                <a:ea typeface="Source Sans Pro" panose="020B0503030403020204" pitchFamily="34" charset="0"/>
              </a:rPr>
              <a:t>SmartMLS is committed to providing you with the tools and resources necessary to succeed in </a:t>
            </a:r>
            <a:r>
              <a:rPr lang="en-US" dirty="0" err="1">
                <a:latin typeface="Source Sans Pro" panose="020B0503030403020204" pitchFamily="34" charset="0"/>
                <a:ea typeface="Source Sans Pro" panose="020B0503030403020204" pitchFamily="34" charset="0"/>
              </a:rPr>
              <a:t>connectMLS</a:t>
            </a:r>
            <a:r>
              <a:rPr lang="en-US" dirty="0">
                <a:latin typeface="Source Sans Pro" panose="020B0503030403020204" pitchFamily="34" charset="0"/>
                <a:ea typeface="Source Sans Pro" panose="020B0503030403020204" pitchFamily="34" charset="0"/>
              </a:rPr>
              <a:t>. We are now integrating NEW classes are in our events page.</a:t>
            </a:r>
          </a:p>
          <a:p>
            <a:pPr marL="285750" indent="-285750" algn="ctr">
              <a:buFont typeface="Arial" panose="020B0604020202020204" pitchFamily="34" charset="0"/>
              <a:buChar char="•"/>
            </a:pPr>
            <a:endParaRPr lang="en-US"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03F663C7-D882-C1D1-0EB8-556D71032AD4}"/>
              </a:ext>
            </a:extLst>
          </p:cNvPr>
          <p:cNvSpPr txBox="1"/>
          <p:nvPr/>
        </p:nvSpPr>
        <p:spPr>
          <a:xfrm>
            <a:off x="911697" y="2914570"/>
            <a:ext cx="4180482" cy="286232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These sessions are designed to be taken in order as a series &amp; provide a slow &amp; steady approach to learning </a:t>
            </a:r>
            <a:r>
              <a:rPr lang="en-US" dirty="0" err="1">
                <a:latin typeface="Source Sans Pro" panose="020B0503030403020204" pitchFamily="34" charset="0"/>
                <a:ea typeface="Source Sans Pro" panose="020B0503030403020204" pitchFamily="34" charset="0"/>
              </a:rPr>
              <a:t>connectMLS</a:t>
            </a:r>
            <a:r>
              <a:rPr lang="en-US" dirty="0">
                <a:latin typeface="Source Sans Pro" panose="020B0503030403020204" pitchFamily="34" charset="0"/>
                <a:ea typeface="Source Sans Pro" panose="020B0503030403020204" pitchFamily="34" charset="0"/>
              </a:rPr>
              <a:t>!</a:t>
            </a:r>
          </a:p>
          <a:p>
            <a:endParaRPr lang="en-US"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rPr>
              <a:t>Each session is 30-45 minutes &amp; includes dedicated time for you to follow along &amp; try firsthand everything that's discussed in the training. All sessions are available on-demand or can be scheduled in advance. </a:t>
            </a:r>
          </a:p>
        </p:txBody>
      </p:sp>
      <p:pic>
        <p:nvPicPr>
          <p:cNvPr id="11" name="Picture 10">
            <a:extLst>
              <a:ext uri="{FF2B5EF4-FFF2-40B4-BE49-F238E27FC236}">
                <a16:creationId xmlns:a16="http://schemas.microsoft.com/office/drawing/2014/main" id="{B43B92D3-D44F-1C13-AA67-4AFAA3ABD4C3}"/>
              </a:ext>
            </a:extLst>
          </p:cNvPr>
          <p:cNvPicPr>
            <a:picLocks noChangeAspect="1"/>
          </p:cNvPicPr>
          <p:nvPr/>
        </p:nvPicPr>
        <p:blipFill rotWithShape="1">
          <a:blip r:embed="rId3"/>
          <a:srcRect t="17826" r="24476" b="-1"/>
          <a:stretch/>
        </p:blipFill>
        <p:spPr>
          <a:xfrm>
            <a:off x="6002882" y="2266705"/>
            <a:ext cx="5344262" cy="3622404"/>
          </a:xfrm>
          <a:prstGeom prst="rect">
            <a:avLst/>
          </a:prstGeom>
        </p:spPr>
      </p:pic>
      <p:sp>
        <p:nvSpPr>
          <p:cNvPr id="15" name="TextBox 14">
            <a:extLst>
              <a:ext uri="{FF2B5EF4-FFF2-40B4-BE49-F238E27FC236}">
                <a16:creationId xmlns:a16="http://schemas.microsoft.com/office/drawing/2014/main" id="{DF31E79A-7E71-8C19-F25B-BED4F45E8496}"/>
              </a:ext>
            </a:extLst>
          </p:cNvPr>
          <p:cNvSpPr txBox="1"/>
          <p:nvPr/>
        </p:nvSpPr>
        <p:spPr>
          <a:xfrm>
            <a:off x="2527082" y="6150350"/>
            <a:ext cx="7314147" cy="369332"/>
          </a:xfrm>
          <a:prstGeom prst="rect">
            <a:avLst/>
          </a:prstGeom>
          <a:noFill/>
        </p:spPr>
        <p:txBody>
          <a:bodyPr wrap="square" rtlCol="0">
            <a:spAutoFit/>
          </a:bodyPr>
          <a:lstStyle/>
          <a:p>
            <a:pPr algn="ctr"/>
            <a:r>
              <a:rPr lang="en-US" dirty="0">
                <a:latin typeface="Source Sans Pro" panose="020B0503030403020204" pitchFamily="34" charset="0"/>
                <a:ea typeface="Source Sans Pro" panose="020B0503030403020204" pitchFamily="34" charset="0"/>
                <a:hlinkClick r:id="rId4"/>
              </a:rPr>
              <a:t>CLICK HERE </a:t>
            </a:r>
            <a:r>
              <a:rPr lang="en-US" dirty="0">
                <a:latin typeface="Source Sans Pro" panose="020B0503030403020204" pitchFamily="34" charset="0"/>
                <a:ea typeface="Source Sans Pro" panose="020B0503030403020204" pitchFamily="34" charset="0"/>
              </a:rPr>
              <a:t>to access the Hold My Hand Series – Available Now!</a:t>
            </a:r>
          </a:p>
        </p:txBody>
      </p:sp>
    </p:spTree>
    <p:extLst>
      <p:ext uri="{BB962C8B-B14F-4D97-AF65-F5344CB8AC3E}">
        <p14:creationId xmlns:p14="http://schemas.microsoft.com/office/powerpoint/2010/main" val="304326835"/>
      </p:ext>
    </p:extLst>
  </p:cSld>
  <p:clrMapOvr>
    <a:masterClrMapping/>
  </p:clrMapOvr>
  <mc:AlternateContent xmlns:mc="http://schemas.openxmlformats.org/markup-compatibility/2006">
    <mc:Choice xmlns:p14="http://schemas.microsoft.com/office/powerpoint/2010/main" Requires="p14">
      <p:transition spd="slow" p14:dur="175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EB3BD4A2-761C-FA26-A33F-597CD6B86B28}"/>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B73966-2B41-2613-283C-1691BCA863A6}"/>
              </a:ext>
            </a:extLst>
          </p:cNvPr>
          <p:cNvSpPr>
            <a:spLocks noGrp="1"/>
          </p:cNvSpPr>
          <p:nvPr>
            <p:ph type="title"/>
          </p:nvPr>
        </p:nvSpPr>
        <p:spPr/>
        <p:txBody>
          <a:bodyPr/>
          <a:lstStyle/>
          <a:p>
            <a:endParaRPr lang="en-US"/>
          </a:p>
        </p:txBody>
      </p:sp>
      <p:sp>
        <p:nvSpPr>
          <p:cNvPr id="7" name="TextBox 6">
            <a:extLst>
              <a:ext uri="{FF2B5EF4-FFF2-40B4-BE49-F238E27FC236}">
                <a16:creationId xmlns:a16="http://schemas.microsoft.com/office/drawing/2014/main" id="{4D9748B4-01AB-2C79-27AD-18E59010FD37}"/>
              </a:ext>
            </a:extLst>
          </p:cNvPr>
          <p:cNvSpPr txBox="1"/>
          <p:nvPr/>
        </p:nvSpPr>
        <p:spPr>
          <a:xfrm>
            <a:off x="171450" y="6420545"/>
            <a:ext cx="25717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pic>
        <p:nvPicPr>
          <p:cNvPr id="5" name="Picture 4">
            <a:extLst>
              <a:ext uri="{FF2B5EF4-FFF2-40B4-BE49-F238E27FC236}">
                <a16:creationId xmlns:a16="http://schemas.microsoft.com/office/drawing/2014/main" id="{326D7E1F-CC31-DD0E-6710-31162B5017E7}"/>
              </a:ext>
            </a:extLst>
          </p:cNvPr>
          <p:cNvPicPr>
            <a:picLocks noChangeAspect="1"/>
          </p:cNvPicPr>
          <p:nvPr/>
        </p:nvPicPr>
        <p:blipFill>
          <a:blip r:embed="rId3"/>
          <a:stretch>
            <a:fillRect/>
          </a:stretch>
        </p:blipFill>
        <p:spPr>
          <a:xfrm>
            <a:off x="950344" y="280319"/>
            <a:ext cx="10086707" cy="6000131"/>
          </a:xfrm>
          <a:prstGeom prst="rect">
            <a:avLst/>
          </a:prstGeom>
        </p:spPr>
      </p:pic>
      <p:sp>
        <p:nvSpPr>
          <p:cNvPr id="8" name="TextBox 7">
            <a:extLst>
              <a:ext uri="{FF2B5EF4-FFF2-40B4-BE49-F238E27FC236}">
                <a16:creationId xmlns:a16="http://schemas.microsoft.com/office/drawing/2014/main" id="{1B3D53BF-89AA-DBFC-E264-067C044A2CB6}"/>
              </a:ext>
            </a:extLst>
          </p:cNvPr>
          <p:cNvSpPr txBox="1"/>
          <p:nvPr/>
        </p:nvSpPr>
        <p:spPr>
          <a:xfrm>
            <a:off x="2946416" y="6559045"/>
            <a:ext cx="6094562" cy="230832"/>
          </a:xfrm>
          <a:prstGeom prst="rect">
            <a:avLst/>
          </a:prstGeom>
          <a:noFill/>
        </p:spPr>
        <p:txBody>
          <a:bodyPr wrap="square">
            <a:spAutoFit/>
          </a:bodyPr>
          <a:lstStyle/>
          <a:p>
            <a:pPr algn="ctr"/>
            <a:r>
              <a:rPr lang="en-US" sz="900" dirty="0">
                <a:latin typeface="Source Sans Pro" panose="020B0503030403020204" pitchFamily="34" charset="0"/>
                <a:ea typeface="Source Sans Pro" panose="020B0503030403020204" pitchFamily="34" charset="0"/>
              </a:rPr>
              <a:t>The following data is current as of August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04097BB1-E241-C287-0766-7EAF1942AC92}"/>
              </a:ext>
            </a:extLst>
          </p:cNvPr>
          <p:cNvSpPr txBox="1"/>
          <p:nvPr/>
        </p:nvSpPr>
        <p:spPr>
          <a:xfrm>
            <a:off x="3048719" y="6280450"/>
            <a:ext cx="6094562" cy="307777"/>
          </a:xfrm>
          <a:prstGeom prst="rect">
            <a:avLst/>
          </a:prstGeom>
          <a:noFill/>
        </p:spPr>
        <p:txBody>
          <a:bodyPr wrap="square">
            <a:spAutoFit/>
          </a:bodyPr>
          <a:lstStyle/>
          <a:p>
            <a:pPr algn="ctr"/>
            <a:r>
              <a:rPr lang="en-US" sz="1400" dirty="0">
                <a:latin typeface="Source Sans Pro" panose="020B0503030403020204" pitchFamily="34" charset="0"/>
                <a:ea typeface="Source Sans Pro" panose="020B0503030403020204" pitchFamily="34" charset="0"/>
                <a:hlinkClick r:id="rId4"/>
              </a:rPr>
              <a:t>CLICK HERE </a:t>
            </a:r>
            <a:r>
              <a:rPr lang="en-US" sz="1400" dirty="0">
                <a:latin typeface="Source Sans Pro" panose="020B0503030403020204" pitchFamily="34" charset="0"/>
                <a:ea typeface="Source Sans Pro" panose="020B0503030403020204" pitchFamily="34" charset="0"/>
              </a:rPr>
              <a:t> to get the  full overview of Connecticut Metrics</a:t>
            </a:r>
            <a:endParaRPr lang="en-US" sz="1400" dirty="0"/>
          </a:p>
        </p:txBody>
      </p:sp>
    </p:spTree>
    <p:extLst>
      <p:ext uri="{BB962C8B-B14F-4D97-AF65-F5344CB8AC3E}">
        <p14:creationId xmlns:p14="http://schemas.microsoft.com/office/powerpoint/2010/main" val="14540130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7B39F465-DE90-DE4C-8847-153EBAA6EEDD}"/>
              </a:ext>
            </a:extLst>
          </p:cNvPr>
          <p:cNvSpPr/>
          <p:nvPr/>
        </p:nvSpPr>
        <p:spPr>
          <a:xfrm>
            <a:off x="0" y="5382269"/>
            <a:ext cx="2714625" cy="1504366"/>
          </a:xfrm>
          <a:prstGeom prst="rtTriangle">
            <a:avLst/>
          </a:prstGeom>
          <a:blipFill>
            <a:blip r:embed="rId2">
              <a:alphaModFix amt="35000"/>
              <a:extLst>
                <a:ext uri="{28A0092B-C50C-407E-A947-70E740481C1C}">
                  <a14:useLocalDpi xmlns:a14="http://schemas.microsoft.com/office/drawing/2010/main" val="0"/>
                </a:ext>
              </a:extLst>
            </a:blip>
            <a:stretch>
              <a:fillRect/>
            </a:stretch>
          </a:blipFill>
          <a:ln>
            <a:noFill/>
          </a:ln>
          <a:effectLst>
            <a:glow rad="139700">
              <a:schemeClr val="bg1">
                <a:alpha val="0"/>
              </a:schemeClr>
            </a:glow>
            <a:outerShdw blurRad="660400" dist="101600" dir="12180000" algn="ctr" rotWithShape="0">
              <a:schemeClr val="bg2">
                <a:alpha val="28000"/>
              </a:scheme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7283ADC-96A9-118A-6908-2CC54D74D125}"/>
              </a:ext>
            </a:extLst>
          </p:cNvPr>
          <p:cNvSpPr txBox="1"/>
          <p:nvPr/>
        </p:nvSpPr>
        <p:spPr>
          <a:xfrm>
            <a:off x="65255" y="6410325"/>
            <a:ext cx="406639" cy="369332"/>
          </a:xfrm>
          <a:prstGeom prst="rect">
            <a:avLst/>
          </a:prstGeom>
          <a:noFill/>
        </p:spPr>
        <p:txBody>
          <a:bodyPr wrap="square" rtlCol="0">
            <a:spAutoFit/>
          </a:bodyPr>
          <a:lstStyle/>
          <a:p>
            <a:pPr algn="ctr"/>
            <a:r>
              <a:rPr lang="en-US" dirty="0"/>
              <a:t>9</a:t>
            </a:r>
          </a:p>
        </p:txBody>
      </p:sp>
      <p:sp>
        <p:nvSpPr>
          <p:cNvPr id="6" name="Title 1">
            <a:extLst>
              <a:ext uri="{FF2B5EF4-FFF2-40B4-BE49-F238E27FC236}">
                <a16:creationId xmlns:a16="http://schemas.microsoft.com/office/drawing/2014/main" id="{26347F0D-F1BD-B920-F4CE-3BB733B5F248}"/>
              </a:ext>
            </a:extLst>
          </p:cNvPr>
          <p:cNvSpPr>
            <a:spLocks noGrp="1"/>
          </p:cNvSpPr>
          <p:nvPr>
            <p:ph type="title"/>
          </p:nvPr>
        </p:nvSpPr>
        <p:spPr>
          <a:xfrm>
            <a:off x="355002" y="93668"/>
            <a:ext cx="11510683" cy="807249"/>
          </a:xfrm>
        </p:spPr>
        <p:txBody>
          <a:bodyPr>
            <a:noAutofit/>
          </a:bodyPr>
          <a:lstStyle/>
          <a:p>
            <a:pPr algn="ctr"/>
            <a:r>
              <a:rPr lang="en-US" b="1" dirty="0">
                <a:latin typeface="Source Sans Pro" panose="020B0503030403020204" pitchFamily="34" charset="0"/>
                <a:ea typeface="Source Sans Pro" panose="020B0503030403020204" pitchFamily="34" charset="0"/>
                <a:cs typeface="Times New Roman" panose="02020603050405020304" pitchFamily="18" charset="0"/>
              </a:rPr>
              <a:t>Single - Family Market Updates – By County</a:t>
            </a:r>
          </a:p>
        </p:txBody>
      </p:sp>
      <p:graphicFrame>
        <p:nvGraphicFramePr>
          <p:cNvPr id="27" name="Table 27">
            <a:extLst>
              <a:ext uri="{FF2B5EF4-FFF2-40B4-BE49-F238E27FC236}">
                <a16:creationId xmlns:a16="http://schemas.microsoft.com/office/drawing/2014/main" id="{CE3B6F60-1FAA-2070-DA87-FCCF9EFD99CA}"/>
              </a:ext>
            </a:extLst>
          </p:cNvPr>
          <p:cNvGraphicFramePr>
            <a:graphicFrameLocks noGrp="1"/>
          </p:cNvGraphicFramePr>
          <p:nvPr>
            <p:extLst>
              <p:ext uri="{D42A27DB-BD31-4B8C-83A1-F6EECF244321}">
                <p14:modId xmlns:p14="http://schemas.microsoft.com/office/powerpoint/2010/main" val="3392147250"/>
              </p:ext>
            </p:extLst>
          </p:nvPr>
        </p:nvGraphicFramePr>
        <p:xfrm>
          <a:off x="355002" y="956301"/>
          <a:ext cx="11510683" cy="5257647"/>
        </p:xfrm>
        <a:graphic>
          <a:graphicData uri="http://schemas.openxmlformats.org/drawingml/2006/table">
            <a:tbl>
              <a:tblPr firstRow="1" bandRow="1">
                <a:tableStyleId>{00A15C55-8517-42AA-B614-E9B94910E393}</a:tableStyleId>
              </a:tblPr>
              <a:tblGrid>
                <a:gridCol w="1168998">
                  <a:extLst>
                    <a:ext uri="{9D8B030D-6E8A-4147-A177-3AD203B41FA5}">
                      <a16:colId xmlns:a16="http://schemas.microsoft.com/office/drawing/2014/main" val="2212670635"/>
                    </a:ext>
                  </a:extLst>
                </a:gridCol>
                <a:gridCol w="981075">
                  <a:extLst>
                    <a:ext uri="{9D8B030D-6E8A-4147-A177-3AD203B41FA5}">
                      <a16:colId xmlns:a16="http://schemas.microsoft.com/office/drawing/2014/main" val="3763166851"/>
                    </a:ext>
                  </a:extLst>
                </a:gridCol>
                <a:gridCol w="981075">
                  <a:extLst>
                    <a:ext uri="{9D8B030D-6E8A-4147-A177-3AD203B41FA5}">
                      <a16:colId xmlns:a16="http://schemas.microsoft.com/office/drawing/2014/main" val="1361749739"/>
                    </a:ext>
                  </a:extLst>
                </a:gridCol>
                <a:gridCol w="1209675">
                  <a:extLst>
                    <a:ext uri="{9D8B030D-6E8A-4147-A177-3AD203B41FA5}">
                      <a16:colId xmlns:a16="http://schemas.microsoft.com/office/drawing/2014/main" val="2908361652"/>
                    </a:ext>
                  </a:extLst>
                </a:gridCol>
                <a:gridCol w="1000125">
                  <a:extLst>
                    <a:ext uri="{9D8B030D-6E8A-4147-A177-3AD203B41FA5}">
                      <a16:colId xmlns:a16="http://schemas.microsoft.com/office/drawing/2014/main" val="4223237239"/>
                    </a:ext>
                  </a:extLst>
                </a:gridCol>
                <a:gridCol w="1095375">
                  <a:extLst>
                    <a:ext uri="{9D8B030D-6E8A-4147-A177-3AD203B41FA5}">
                      <a16:colId xmlns:a16="http://schemas.microsoft.com/office/drawing/2014/main" val="559402332"/>
                    </a:ext>
                  </a:extLst>
                </a:gridCol>
                <a:gridCol w="1084592">
                  <a:extLst>
                    <a:ext uri="{9D8B030D-6E8A-4147-A177-3AD203B41FA5}">
                      <a16:colId xmlns:a16="http://schemas.microsoft.com/office/drawing/2014/main" val="2398635853"/>
                    </a:ext>
                  </a:extLst>
                </a:gridCol>
                <a:gridCol w="1334758">
                  <a:extLst>
                    <a:ext uri="{9D8B030D-6E8A-4147-A177-3AD203B41FA5}">
                      <a16:colId xmlns:a16="http://schemas.microsoft.com/office/drawing/2014/main" val="1875296296"/>
                    </a:ext>
                  </a:extLst>
                </a:gridCol>
                <a:gridCol w="1314450">
                  <a:extLst>
                    <a:ext uri="{9D8B030D-6E8A-4147-A177-3AD203B41FA5}">
                      <a16:colId xmlns:a16="http://schemas.microsoft.com/office/drawing/2014/main" val="3867151865"/>
                    </a:ext>
                  </a:extLst>
                </a:gridCol>
                <a:gridCol w="1340560">
                  <a:extLst>
                    <a:ext uri="{9D8B030D-6E8A-4147-A177-3AD203B41FA5}">
                      <a16:colId xmlns:a16="http://schemas.microsoft.com/office/drawing/2014/main" val="3441976224"/>
                    </a:ext>
                  </a:extLst>
                </a:gridCol>
              </a:tblGrid>
              <a:tr h="1099029">
                <a:tc>
                  <a:txBody>
                    <a:bodyPr/>
                    <a:lstStyle/>
                    <a:p>
                      <a:pPr algn="ctr">
                        <a:lnSpc>
                          <a:spcPct val="150000"/>
                        </a:lnSpc>
                      </a:pPr>
                      <a:r>
                        <a:rPr lang="en-US" sz="1200" b="1" dirty="0">
                          <a:latin typeface="Source Sans Pro" panose="020B0503030403020204" pitchFamily="34" charset="0"/>
                          <a:ea typeface="Source Sans Pro" panose="020B0503030403020204" pitchFamily="34" charset="0"/>
                          <a:cs typeface="Times New Roman" panose="02020603050405020304" pitchFamily="18" charset="0"/>
                        </a:rPr>
                        <a:t>County</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Number of New Listings</a:t>
                      </a:r>
                    </a:p>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(July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Number of New  Listings (July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cs typeface="Times New Roman" panose="02020603050405020304" pitchFamily="18"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Closed Sales (July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Closed Sales (July 2023)</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cs typeface="Times New Roman" panose="02020603050405020304" pitchFamily="18" charset="0"/>
                        </a:rPr>
                        <a:t>Percent Change</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Average Sales Price (July 2022) </a:t>
                      </a:r>
                    </a:p>
                  </a:txBody>
                  <a:tcPr anchor="ctr">
                    <a:solidFill>
                      <a:srgbClr val="244C5A"/>
                    </a:solidFill>
                  </a:tcPr>
                </a:tc>
                <a:tc>
                  <a:txBody>
                    <a:bodyPr/>
                    <a:lstStyle/>
                    <a:p>
                      <a:pPr algn="ctr">
                        <a:lnSpc>
                          <a:spcPct val="150000"/>
                        </a:lnSpc>
                      </a:pPr>
                      <a:r>
                        <a:rPr lang="en-US" sz="1200" dirty="0">
                          <a:latin typeface="Source Sans Pro" panose="020B0503030403020204" pitchFamily="34" charset="0"/>
                          <a:ea typeface="Source Sans Pro" panose="020B0503030403020204" pitchFamily="34" charset="0"/>
                          <a:cs typeface="Times New Roman" panose="02020603050405020304" pitchFamily="18" charset="0"/>
                        </a:rPr>
                        <a:t>Average Sales Price (July 2023) </a:t>
                      </a:r>
                    </a:p>
                  </a:txBody>
                  <a:tcPr anchor="ctr">
                    <a:solidFill>
                      <a:srgbClr val="244C5A"/>
                    </a:solidFill>
                  </a:tcPr>
                </a:tc>
                <a:tc>
                  <a:txBody>
                    <a:bodyPr/>
                    <a:lstStyle/>
                    <a:p>
                      <a:pPr algn="ctr">
                        <a:lnSpc>
                          <a:spcPct val="150000"/>
                        </a:lnSpc>
                      </a:pPr>
                      <a:r>
                        <a:rPr lang="en-US" sz="1200" b="1" dirty="0">
                          <a:latin typeface="Source Sans Pro" panose="020B0503030403020204" pitchFamily="34" charset="0"/>
                          <a:ea typeface="Source Sans Pro" panose="020B0503030403020204" pitchFamily="34" charset="0"/>
                          <a:cs typeface="Times New Roman" panose="02020603050405020304" pitchFamily="18" charset="0"/>
                        </a:rPr>
                        <a:t>Percent Change </a:t>
                      </a:r>
                    </a:p>
                  </a:txBody>
                  <a:tcPr anchor="ctr">
                    <a:solidFill>
                      <a:srgbClr val="244C5A"/>
                    </a:solidFill>
                  </a:tcPr>
                </a:tc>
                <a:extLst>
                  <a:ext uri="{0D108BD9-81ED-4DB2-BD59-A6C34878D82A}">
                    <a16:rowId xmlns:a16="http://schemas.microsoft.com/office/drawing/2014/main" val="3844811707"/>
                  </a:ext>
                </a:extLst>
              </a:tr>
              <a:tr h="485832">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Fairfield</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950</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682</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- 28.2%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905</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652</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- 28.0%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$1,054,492</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$1,135,955</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+ 7.7%</a:t>
                      </a:r>
                    </a:p>
                  </a:txBody>
                  <a:tcPr anchor="ctr"/>
                </a:tc>
                <a:extLst>
                  <a:ext uri="{0D108BD9-81ED-4DB2-BD59-A6C34878D82A}">
                    <a16:rowId xmlns:a16="http://schemas.microsoft.com/office/drawing/2014/main" val="657283649"/>
                  </a:ext>
                </a:extLst>
              </a:tr>
              <a:tr h="437508">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Hartford</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906</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703</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- 22.4%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773</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601</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- 22.3%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$397,909</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$424,468</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+ 6.7%</a:t>
                      </a:r>
                    </a:p>
                  </a:txBody>
                  <a:tcPr anchor="ctr"/>
                </a:tc>
                <a:extLst>
                  <a:ext uri="{0D108BD9-81ED-4DB2-BD59-A6C34878D82A}">
                    <a16:rowId xmlns:a16="http://schemas.microsoft.com/office/drawing/2014/main" val="1204782669"/>
                  </a:ext>
                </a:extLst>
              </a:tr>
              <a:tr h="498759">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Lichfield</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286</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202</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- 29.4%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224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154</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- 31.3%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$506,457</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$546,933</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+ 8.0%</a:t>
                      </a:r>
                    </a:p>
                  </a:txBody>
                  <a:tcPr anchor="ctr"/>
                </a:tc>
                <a:extLst>
                  <a:ext uri="{0D108BD9-81ED-4DB2-BD59-A6C34878D82A}">
                    <a16:rowId xmlns:a16="http://schemas.microsoft.com/office/drawing/2014/main" val="4032596333"/>
                  </a:ext>
                </a:extLst>
              </a:tr>
              <a:tr h="577436">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Middlesex</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218</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161</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- 26.1%</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192</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161</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- 16.1%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$472,973</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$535,370</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+ 13.2%</a:t>
                      </a:r>
                    </a:p>
                  </a:txBody>
                  <a:tcPr anchor="ctr"/>
                </a:tc>
                <a:extLst>
                  <a:ext uri="{0D108BD9-81ED-4DB2-BD59-A6C34878D82A}">
                    <a16:rowId xmlns:a16="http://schemas.microsoft.com/office/drawing/2014/main" val="2689695530"/>
                  </a:ext>
                </a:extLst>
              </a:tr>
              <a:tr h="591555">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New Haven</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849</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616</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- 27.4%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713</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522</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- 26.8%</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$426,585</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$452,390</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+ 6.0% </a:t>
                      </a:r>
                    </a:p>
                  </a:txBody>
                  <a:tcPr anchor="ctr"/>
                </a:tc>
                <a:extLst>
                  <a:ext uri="{0D108BD9-81ED-4DB2-BD59-A6C34878D82A}">
                    <a16:rowId xmlns:a16="http://schemas.microsoft.com/office/drawing/2014/main" val="2273885590"/>
                  </a:ext>
                </a:extLst>
              </a:tr>
              <a:tr h="475195">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New London</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365</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257</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+ 29.6%</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269</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214</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- 20.4%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$ 336,450</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$352,471</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+ 4.8%</a:t>
                      </a:r>
                    </a:p>
                  </a:txBody>
                  <a:tcPr anchor="ctr"/>
                </a:tc>
                <a:extLst>
                  <a:ext uri="{0D108BD9-81ED-4DB2-BD59-A6C34878D82A}">
                    <a16:rowId xmlns:a16="http://schemas.microsoft.com/office/drawing/2014/main" val="280181161"/>
                  </a:ext>
                </a:extLst>
              </a:tr>
              <a:tr h="439979">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Tolland</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158</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129</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- 18.4%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174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121</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- 30.5%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$363,777</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$ 376,407</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+ 3.5% </a:t>
                      </a:r>
                    </a:p>
                  </a:txBody>
                  <a:tcPr anchor="ctr"/>
                </a:tc>
                <a:extLst>
                  <a:ext uri="{0D108BD9-81ED-4DB2-BD59-A6C34878D82A}">
                    <a16:rowId xmlns:a16="http://schemas.microsoft.com/office/drawing/2014/main" val="2191195325"/>
                  </a:ext>
                </a:extLst>
              </a:tr>
              <a:tr h="591555">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Windham </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157</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92</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- 41.4%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105</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77</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- 26.7%</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$329,114</a:t>
                      </a:r>
                    </a:p>
                  </a:txBody>
                  <a:tcPr anchor="ctr"/>
                </a:tc>
                <a:tc>
                  <a:txBody>
                    <a:bodyPr/>
                    <a:lstStyle/>
                    <a:p>
                      <a:pPr algn="ctr"/>
                      <a:r>
                        <a:rPr lang="en-US" sz="1300" dirty="0">
                          <a:latin typeface="Source Sans Pro" panose="020B0503030403020204" pitchFamily="34" charset="0"/>
                          <a:ea typeface="Source Sans Pro" panose="020B0503030403020204" pitchFamily="34" charset="0"/>
                          <a:cs typeface="Times New Roman" panose="02020603050405020304" pitchFamily="18" charset="0"/>
                        </a:rPr>
                        <a:t>$371,431</a:t>
                      </a:r>
                    </a:p>
                  </a:txBody>
                  <a:tcPr anchor="ctr"/>
                </a:tc>
                <a:tc>
                  <a:txBody>
                    <a:bodyPr/>
                    <a:lstStyle/>
                    <a:p>
                      <a:pPr algn="ctr"/>
                      <a:r>
                        <a:rPr lang="en-US" sz="1300" b="1" dirty="0">
                          <a:latin typeface="Source Sans Pro" panose="020B0503030403020204" pitchFamily="34" charset="0"/>
                          <a:ea typeface="Source Sans Pro" panose="020B0503030403020204" pitchFamily="34" charset="0"/>
                          <a:cs typeface="Times New Roman" panose="02020603050405020304" pitchFamily="18" charset="0"/>
                        </a:rPr>
                        <a:t>+ 12.9% </a:t>
                      </a:r>
                    </a:p>
                  </a:txBody>
                  <a:tcPr anchor="ctr">
                    <a:solidFill>
                      <a:schemeClr val="accent4">
                        <a:tint val="20000"/>
                      </a:schemeClr>
                    </a:solidFill>
                  </a:tcPr>
                </a:tc>
                <a:extLst>
                  <a:ext uri="{0D108BD9-81ED-4DB2-BD59-A6C34878D82A}">
                    <a16:rowId xmlns:a16="http://schemas.microsoft.com/office/drawing/2014/main" val="2475076609"/>
                  </a:ext>
                </a:extLst>
              </a:tr>
            </a:tbl>
          </a:graphicData>
        </a:graphic>
      </p:graphicFrame>
      <p:sp>
        <p:nvSpPr>
          <p:cNvPr id="2" name="TextBox 1">
            <a:extLst>
              <a:ext uri="{FF2B5EF4-FFF2-40B4-BE49-F238E27FC236}">
                <a16:creationId xmlns:a16="http://schemas.microsoft.com/office/drawing/2014/main" id="{B5D5EEB1-6B5E-B7B7-739E-1E4291832AC0}"/>
              </a:ext>
            </a:extLst>
          </p:cNvPr>
          <p:cNvSpPr txBox="1"/>
          <p:nvPr/>
        </p:nvSpPr>
        <p:spPr>
          <a:xfrm>
            <a:off x="2946416" y="6559045"/>
            <a:ext cx="6094562" cy="230832"/>
          </a:xfrm>
          <a:prstGeom prst="rect">
            <a:avLst/>
          </a:prstGeom>
          <a:noFill/>
        </p:spPr>
        <p:txBody>
          <a:bodyPr wrap="square">
            <a:spAutoFit/>
          </a:bodyPr>
          <a:lstStyle/>
          <a:p>
            <a:pPr algn="ctr"/>
            <a:r>
              <a:rPr lang="en-US" sz="900" dirty="0">
                <a:latin typeface="Source Sans Pro" panose="020B0503030403020204" pitchFamily="34" charset="0"/>
                <a:ea typeface="Source Sans Pro" panose="020B0503030403020204" pitchFamily="34" charset="0"/>
              </a:rPr>
              <a:t>The following data is current as of August 8th, 2023. All data from </a:t>
            </a:r>
            <a:r>
              <a:rPr lang="en-US" sz="900" dirty="0" err="1">
                <a:latin typeface="Source Sans Pro" panose="020B0503030403020204" pitchFamily="34" charset="0"/>
                <a:ea typeface="Source Sans Pro" panose="020B0503030403020204" pitchFamily="34" charset="0"/>
              </a:rPr>
              <a:t>SmartMLS</a:t>
            </a:r>
            <a:r>
              <a:rPr lang="en-US" sz="900" dirty="0">
                <a:latin typeface="Source Sans Pro" panose="020B0503030403020204" pitchFamily="34" charset="0"/>
                <a:ea typeface="Source Sans Pro" panose="020B0503030403020204" pitchFamily="34" charset="0"/>
              </a:rPr>
              <a:t>. Report © 2023 </a:t>
            </a:r>
            <a:r>
              <a:rPr lang="en-US" sz="900" dirty="0" err="1">
                <a:latin typeface="Source Sans Pro" panose="020B0503030403020204" pitchFamily="34" charset="0"/>
                <a:ea typeface="Source Sans Pro" panose="020B0503030403020204" pitchFamily="34" charset="0"/>
              </a:rPr>
              <a:t>ShowingTime</a:t>
            </a:r>
            <a:endParaRPr lang="en-US" sz="9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6942739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16387</TotalTime>
  <Words>1280</Words>
  <Application>Microsoft Office PowerPoint</Application>
  <PresentationFormat>Widescreen</PresentationFormat>
  <Paragraphs>352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Source Sans Pro</vt:lpstr>
      <vt:lpstr>Office Theme</vt:lpstr>
      <vt:lpstr>Broker Slides</vt:lpstr>
      <vt:lpstr>Table of Contents</vt:lpstr>
      <vt:lpstr>News and Alerts – connectMLS Updates</vt:lpstr>
      <vt:lpstr>News and Alerts – connectMLS Updates</vt:lpstr>
      <vt:lpstr>News and Alerts – connectMLS Updates</vt:lpstr>
      <vt:lpstr>News and Alerts – connectMLS Updates</vt:lpstr>
      <vt:lpstr>News and Alerts – connectMLS Trainings</vt:lpstr>
      <vt:lpstr>PowerPoint Presentation</vt:lpstr>
      <vt:lpstr>Single - Family Market Updates – By County</vt:lpstr>
      <vt:lpstr>Condo/Townhouse Market Updates – By County</vt:lpstr>
      <vt:lpstr>Rental Market Updates – By County</vt:lpstr>
      <vt:lpstr>Compliance Updates – Final Tax Updates</vt:lpstr>
      <vt:lpstr>Need Help with Something Else?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Broker Slides</dc:title>
  <dc:creator>Jessica Rubin</dc:creator>
  <cp:lastModifiedBy>Jessica Rubin</cp:lastModifiedBy>
  <cp:revision>30</cp:revision>
  <cp:lastPrinted>2023-01-24T20:58:53Z</cp:lastPrinted>
  <dcterms:created xsi:type="dcterms:W3CDTF">2023-02-13T16:19:49Z</dcterms:created>
  <dcterms:modified xsi:type="dcterms:W3CDTF">2023-09-11T17:14:56Z</dcterms:modified>
</cp:coreProperties>
</file>