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65" r:id="rId2"/>
    <p:sldId id="256" r:id="rId3"/>
    <p:sldId id="286" r:id="rId4"/>
    <p:sldId id="285" r:id="rId5"/>
    <p:sldId id="284" r:id="rId6"/>
    <p:sldId id="281" r:id="rId7"/>
    <p:sldId id="258" r:id="rId8"/>
    <p:sldId id="280" r:id="rId9"/>
    <p:sldId id="279" r:id="rId10"/>
    <p:sldId id="276" r:id="rId11"/>
    <p:sldId id="263"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6AE0F8-6384-40B0-8884-0D6DF844B9C5}">
          <p14:sldIdLst>
            <p14:sldId id="265"/>
            <p14:sldId id="256"/>
            <p14:sldId id="286"/>
            <p14:sldId id="285"/>
            <p14:sldId id="284"/>
            <p14:sldId id="281"/>
            <p14:sldId id="258"/>
            <p14:sldId id="280"/>
            <p14:sldId id="279"/>
            <p14:sldId id="276"/>
          </p14:sldIdLst>
        </p14:section>
        <p14:section name="Untitled Section" id="{CE931877-8DDE-4C1E-86E3-C4000869A0D3}">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DE"/>
    <a:srgbClr val="244C5A"/>
    <a:srgbClr val="C6C6C5"/>
    <a:srgbClr val="0067A0"/>
    <a:srgbClr val="3A7B92"/>
    <a:srgbClr val="A7B1A9"/>
    <a:srgbClr val="1C2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56FAF5-A373-4975-A015-4492493BFBE1}" type="datetimeFigureOut">
              <a:rPr lang="en-US" smtClean="0"/>
              <a:t>11/10/2023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B5FDA9-FC64-4842-8C98-624BAB8D18D4}" type="slidenum">
              <a:rPr lang="en-US" smtClean="0"/>
              <a:t>‹#›</a:t>
            </a:fld>
            <a:endParaRPr lang="en-US"/>
          </a:p>
        </p:txBody>
      </p:sp>
    </p:spTree>
    <p:extLst>
      <p:ext uri="{BB962C8B-B14F-4D97-AF65-F5344CB8AC3E}">
        <p14:creationId xmlns:p14="http://schemas.microsoft.com/office/powerpoint/2010/main" val="376977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44993-29BF-41FE-8816-F269B27B5B1B}"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4320123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008-7EED-4F3B-B948-BA2B137BA46A}"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1414598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F4DAB4-F901-46C6-BA8C-40EB8878F5C1}"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7822402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2CF4-9213-45F8-AA74-3BEF228805FC}"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227511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30D1E-AA8A-4CB9-9B57-148B29ADE2DF}"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16687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8931A-1C1B-4AD1-A20E-1CD127B38D8F}" type="datetime1">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125578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36DC4-BAF4-4AA6-AD02-A2964E29A486}" type="datetime1">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273667951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DDEFB-EADC-4998-9747-A4A6E418AC82}" type="datetime1">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2662196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3A82B-4306-4E4A-91F7-13BB593303DE}" type="datetime1">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9795490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13E0B-8FF9-4973-BEAB-7DA09C45F89B}" type="datetime1">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6448735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31939A-7EBD-4940-85C3-9AE448940579}" type="datetime1">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499486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A535A-34BD-4FC0-B312-B5248DADFEA7}" type="datetime1">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149C2-C58D-4FB5-B028-C551C9FBC7B8}" type="slidenum">
              <a:rPr lang="en-US" smtClean="0"/>
              <a:t>‹#›</a:t>
            </a:fld>
            <a:endParaRPr lang="en-US"/>
          </a:p>
        </p:txBody>
      </p:sp>
    </p:spTree>
    <p:extLst>
      <p:ext uri="{BB962C8B-B14F-4D97-AF65-F5344CB8AC3E}">
        <p14:creationId xmlns:p14="http://schemas.microsoft.com/office/powerpoint/2010/main" val="203622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smartdesk.smartmls.com/hc/en-us" TargetMode="External"/><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connectmls.smartmls.com/hc/en-us/articles/19799241020443-Connect-the-Dots-"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smartmls.ewebinar.com/"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martmlshelp.dynaconnections.net/article-categories/hold-my-hand-webinars/"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smartmls-public.stats.showingtime.com/docs/mmi/2023-09/x/EntireSmartMLSArea?src=page"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1F16F9-8EC7-6225-2798-B28FB4CC7918}"/>
              </a:ext>
            </a:extLst>
          </p:cNvPr>
          <p:cNvSpPr>
            <a:spLocks noGrp="1"/>
          </p:cNvSpPr>
          <p:nvPr>
            <p:ph type="ctrTitle"/>
          </p:nvPr>
        </p:nvSpPr>
        <p:spPr>
          <a:xfrm>
            <a:off x="7787323" y="1920005"/>
            <a:ext cx="4805569" cy="1162396"/>
          </a:xfrm>
          <a:effectLst/>
          <a:scene3d>
            <a:camera prst="orthographicFront"/>
            <a:lightRig rig="threePt" dir="t"/>
          </a:scene3d>
        </p:spPr>
        <p:txBody>
          <a:bodyPr>
            <a:noAutofit/>
          </a:bodyPr>
          <a:lstStyle/>
          <a:p>
            <a:r>
              <a:rPr lang="en-US" sz="4000" b="1" dirty="0">
                <a:latin typeface="Source Sans Pro" panose="020B0503030403020204" pitchFamily="34" charset="0"/>
                <a:ea typeface="Source Sans Pro" panose="020B0503030403020204" pitchFamily="34" charset="0"/>
                <a:cs typeface="Times New Roman" panose="02020603050405020304" pitchFamily="18" charset="0"/>
              </a:rPr>
              <a:t>Broker Slides</a:t>
            </a:r>
          </a:p>
        </p:txBody>
      </p:sp>
      <p:grpSp>
        <p:nvGrpSpPr>
          <p:cNvPr id="6" name="Group 5">
            <a:extLst>
              <a:ext uri="{FF2B5EF4-FFF2-40B4-BE49-F238E27FC236}">
                <a16:creationId xmlns:a16="http://schemas.microsoft.com/office/drawing/2014/main" id="{2BAA9D33-D32C-3EE1-EB01-487186A4A360}"/>
              </a:ext>
            </a:extLst>
          </p:cNvPr>
          <p:cNvGrpSpPr/>
          <p:nvPr/>
        </p:nvGrpSpPr>
        <p:grpSpPr>
          <a:xfrm>
            <a:off x="7975983" y="3945579"/>
            <a:ext cx="4574533" cy="1324664"/>
            <a:chOff x="8278603" y="4107847"/>
            <a:chExt cx="4265269" cy="1162396"/>
          </a:xfrm>
        </p:grpSpPr>
        <p:sp>
          <p:nvSpPr>
            <p:cNvPr id="15" name="Rectangle 14">
              <a:extLst>
                <a:ext uri="{FF2B5EF4-FFF2-40B4-BE49-F238E27FC236}">
                  <a16:creationId xmlns:a16="http://schemas.microsoft.com/office/drawing/2014/main" id="{B8B7A70F-82F4-F5AE-BFEB-6BE046A6D29A}"/>
                </a:ext>
              </a:extLst>
            </p:cNvPr>
            <p:cNvSpPr/>
            <p:nvPr/>
          </p:nvSpPr>
          <p:spPr>
            <a:xfrm>
              <a:off x="8278603" y="4107847"/>
              <a:ext cx="3929596" cy="1162396"/>
            </a:xfrm>
            <a:prstGeom prst="rect">
              <a:avLst/>
            </a:prstGeom>
            <a:solidFill>
              <a:schemeClr val="bg1">
                <a:lumMod val="65000"/>
                <a:alpha val="38000"/>
              </a:schemeClr>
            </a:solidFill>
            <a:ln>
              <a:solidFill>
                <a:srgbClr val="244C5A">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8806F97-2B3F-36ED-7212-24F4549D915C}"/>
                </a:ext>
              </a:extLst>
            </p:cNvPr>
            <p:cNvSpPr txBox="1"/>
            <p:nvPr/>
          </p:nvSpPr>
          <p:spPr>
            <a:xfrm>
              <a:off x="8452196" y="4331410"/>
              <a:ext cx="4091676" cy="769441"/>
            </a:xfrm>
            <a:prstGeom prst="rect">
              <a:avLst/>
            </a:prstGeom>
            <a:noFill/>
          </p:spPr>
          <p:txBody>
            <a:bodyPr wrap="square">
              <a:spAutoFit/>
            </a:bodyPr>
            <a:lstStyle/>
            <a:p>
              <a:r>
                <a:rPr lang="en-US" sz="4400" dirty="0">
                  <a:latin typeface="Source Sans Pro" panose="020B0503030403020204" pitchFamily="34" charset="0"/>
                  <a:ea typeface="Source Sans Pro" panose="020B0503030403020204" pitchFamily="34" charset="0"/>
                  <a:cs typeface="Times New Roman" panose="02020603050405020304" pitchFamily="18" charset="0"/>
                </a:rPr>
                <a:t>November 2023</a:t>
              </a:r>
              <a:endParaRPr lang="en-US" sz="4400" dirty="0">
                <a:latin typeface="Source Sans Pro" panose="020B0503030403020204" pitchFamily="34" charset="0"/>
                <a:ea typeface="Source Sans Pro" panose="020B0503030403020204" pitchFamily="34" charset="0"/>
              </a:endParaRPr>
            </a:p>
          </p:txBody>
        </p:sp>
      </p:grpSp>
      <p:pic>
        <p:nvPicPr>
          <p:cNvPr id="18" name="Picture 17" descr="Icon&#10;&#10;Description automatically generated">
            <a:extLst>
              <a:ext uri="{FF2B5EF4-FFF2-40B4-BE49-F238E27FC236}">
                <a16:creationId xmlns:a16="http://schemas.microsoft.com/office/drawing/2014/main" id="{266F0CD6-3190-2813-FF96-B83161A75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992" y="376477"/>
            <a:ext cx="4818016" cy="634678"/>
          </a:xfrm>
          <a:prstGeom prst="rect">
            <a:avLst/>
          </a:prstGeom>
        </p:spPr>
      </p:pic>
      <p:grpSp>
        <p:nvGrpSpPr>
          <p:cNvPr id="4" name="Group 3">
            <a:extLst>
              <a:ext uri="{FF2B5EF4-FFF2-40B4-BE49-F238E27FC236}">
                <a16:creationId xmlns:a16="http://schemas.microsoft.com/office/drawing/2014/main" id="{FE7BAE01-2996-FC13-BA95-8CD4782C00C2}"/>
              </a:ext>
            </a:extLst>
          </p:cNvPr>
          <p:cNvGrpSpPr/>
          <p:nvPr/>
        </p:nvGrpSpPr>
        <p:grpSpPr>
          <a:xfrm>
            <a:off x="795814" y="1524574"/>
            <a:ext cx="6969918" cy="5322246"/>
            <a:chOff x="795814" y="1524574"/>
            <a:chExt cx="6969918" cy="5322246"/>
          </a:xfrm>
        </p:grpSpPr>
        <p:sp>
          <p:nvSpPr>
            <p:cNvPr id="2" name="Rectangle 1">
              <a:extLst>
                <a:ext uri="{FF2B5EF4-FFF2-40B4-BE49-F238E27FC236}">
                  <a16:creationId xmlns:a16="http://schemas.microsoft.com/office/drawing/2014/main" id="{91B750D9-627D-DD43-AD97-B6743160C80C}"/>
                </a:ext>
              </a:extLst>
            </p:cNvPr>
            <p:cNvSpPr/>
            <p:nvPr/>
          </p:nvSpPr>
          <p:spPr>
            <a:xfrm>
              <a:off x="1216342" y="2384935"/>
              <a:ext cx="6549390" cy="4461885"/>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57A151-1DE3-A52F-1CAB-89939973FC63}"/>
                </a:ext>
              </a:extLst>
            </p:cNvPr>
            <p:cNvSpPr/>
            <p:nvPr/>
          </p:nvSpPr>
          <p:spPr>
            <a:xfrm>
              <a:off x="795814" y="1524574"/>
              <a:ext cx="6549390" cy="4883999"/>
            </a:xfrm>
            <a:prstGeom prst="rect">
              <a:avLst/>
            </a:prstGeom>
            <a:noFill/>
            <a:ln w="889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F2B8968-A4DC-704E-8852-239E4DEEDE2A}"/>
              </a:ext>
            </a:extLst>
          </p:cNvPr>
          <p:cNvSpPr txBox="1"/>
          <p:nvPr/>
        </p:nvSpPr>
        <p:spPr>
          <a:xfrm>
            <a:off x="8816651" y="3252380"/>
            <a:ext cx="3733865" cy="523220"/>
          </a:xfrm>
          <a:prstGeom prst="rect">
            <a:avLst/>
          </a:prstGeom>
          <a:noFill/>
        </p:spPr>
        <p:txBody>
          <a:bodyPr wrap="square">
            <a:spAutoFit/>
          </a:bodyPr>
          <a:lstStyle/>
          <a:p>
            <a:r>
              <a:rPr lang="en-US" sz="2800" dirty="0">
                <a:latin typeface="Source Sans Pro" panose="020B0503030403020204" pitchFamily="34" charset="0"/>
                <a:ea typeface="Source Sans Pro" panose="020B0503030403020204" pitchFamily="34" charset="0"/>
                <a:cs typeface="Times New Roman" panose="02020603050405020304" pitchFamily="18" charset="0"/>
              </a:rPr>
              <a:t>Monthly Updates</a:t>
            </a:r>
            <a:endParaRPr lang="en-US" sz="2800" dirty="0">
              <a:latin typeface="Source Sans Pro" panose="020B0503030403020204" pitchFamily="34" charset="0"/>
              <a:ea typeface="Source Sans Pro" panose="020B0503030403020204" pitchFamily="34" charset="0"/>
            </a:endParaRPr>
          </a:p>
        </p:txBody>
      </p:sp>
      <p:grpSp>
        <p:nvGrpSpPr>
          <p:cNvPr id="34" name="Group 33">
            <a:extLst>
              <a:ext uri="{FF2B5EF4-FFF2-40B4-BE49-F238E27FC236}">
                <a16:creationId xmlns:a16="http://schemas.microsoft.com/office/drawing/2014/main" id="{E66E23BB-224B-8710-42F2-F3C18C2B2D90}"/>
              </a:ext>
            </a:extLst>
          </p:cNvPr>
          <p:cNvGrpSpPr/>
          <p:nvPr/>
        </p:nvGrpSpPr>
        <p:grpSpPr>
          <a:xfrm>
            <a:off x="9773821" y="5682002"/>
            <a:ext cx="1253673" cy="397094"/>
            <a:chOff x="11100311" y="6555890"/>
            <a:chExt cx="908811" cy="249308"/>
          </a:xfrm>
        </p:grpSpPr>
        <p:sp>
          <p:nvSpPr>
            <p:cNvPr id="31" name="Rectangle 30">
              <a:extLst>
                <a:ext uri="{FF2B5EF4-FFF2-40B4-BE49-F238E27FC236}">
                  <a16:creationId xmlns:a16="http://schemas.microsoft.com/office/drawing/2014/main" id="{3C8865BD-0BED-BB3A-0845-0898C271DBFB}"/>
                </a:ext>
              </a:extLst>
            </p:cNvPr>
            <p:cNvSpPr/>
            <p:nvPr/>
          </p:nvSpPr>
          <p:spPr>
            <a:xfrm>
              <a:off x="11759815" y="6555890"/>
              <a:ext cx="249307" cy="249307"/>
            </a:xfrm>
            <a:prstGeom prst="rect">
              <a:avLst/>
            </a:prstGeom>
            <a:solidFill>
              <a:srgbClr val="22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94D5B7A-AA5E-EBEC-C8F8-0D5EAC828790}"/>
                </a:ext>
              </a:extLst>
            </p:cNvPr>
            <p:cNvSpPr/>
            <p:nvPr/>
          </p:nvSpPr>
          <p:spPr>
            <a:xfrm>
              <a:off x="11434226" y="6555890"/>
              <a:ext cx="249307" cy="249307"/>
            </a:xfrm>
            <a:prstGeom prst="rect">
              <a:avLst/>
            </a:prstGeom>
            <a:solidFill>
              <a:srgbClr val="0066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F09964E-7F37-9F23-7E83-06493A591312}"/>
                </a:ext>
              </a:extLst>
            </p:cNvPr>
            <p:cNvSpPr/>
            <p:nvPr/>
          </p:nvSpPr>
          <p:spPr>
            <a:xfrm>
              <a:off x="11100311" y="6555891"/>
              <a:ext cx="249307" cy="249307"/>
            </a:xfrm>
            <a:prstGeom prst="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A tree with orange leaves falling in the air&#10;&#10;Description automatically generated">
            <a:extLst>
              <a:ext uri="{FF2B5EF4-FFF2-40B4-BE49-F238E27FC236}">
                <a16:creationId xmlns:a16="http://schemas.microsoft.com/office/drawing/2014/main" id="{02AE64D8-457D-28F4-FA7F-AEAD93581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6" y="1638525"/>
            <a:ext cx="8752360" cy="4594989"/>
          </a:xfrm>
          <a:prstGeom prst="rect">
            <a:avLst/>
          </a:prstGeom>
        </p:spPr>
      </p:pic>
    </p:spTree>
    <p:extLst>
      <p:ext uri="{BB962C8B-B14F-4D97-AF65-F5344CB8AC3E}">
        <p14:creationId xmlns:p14="http://schemas.microsoft.com/office/powerpoint/2010/main" val="3997156736"/>
      </p:ext>
    </p:extLst>
  </p:cSld>
  <p:clrMapOvr>
    <a:masterClrMapping/>
  </p:clrMapOvr>
  <mc:AlternateContent xmlns:mc="http://schemas.openxmlformats.org/markup-compatibility/2006" xmlns:p14="http://schemas.microsoft.com/office/powerpoint/2010/main">
    <mc:Choice Requires="p14">
      <p:transition spd="slow" p14:dur="30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4EF8BC7-B091-1287-CC5A-C0DB97C247A2}"/>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FB02DC5-4582-5C0E-A63C-88D691B00E56}"/>
              </a:ext>
            </a:extLst>
          </p:cNvPr>
          <p:cNvSpPr txBox="1"/>
          <p:nvPr/>
        </p:nvSpPr>
        <p:spPr>
          <a:xfrm>
            <a:off x="65254" y="6410325"/>
            <a:ext cx="830095" cy="369332"/>
          </a:xfrm>
          <a:prstGeom prst="rect">
            <a:avLst/>
          </a:prstGeom>
          <a:noFill/>
        </p:spPr>
        <p:txBody>
          <a:bodyPr wrap="square" rtlCol="0">
            <a:spAutoFit/>
          </a:bodyPr>
          <a:lstStyle/>
          <a:p>
            <a:pPr algn="ctr"/>
            <a:r>
              <a:rPr lang="en-US" dirty="0"/>
              <a:t>10</a:t>
            </a:r>
          </a:p>
        </p:txBody>
      </p:sp>
      <p:sp>
        <p:nvSpPr>
          <p:cNvPr id="3" name="Title 1">
            <a:extLst>
              <a:ext uri="{FF2B5EF4-FFF2-40B4-BE49-F238E27FC236}">
                <a16:creationId xmlns:a16="http://schemas.microsoft.com/office/drawing/2014/main" id="{6D46651A-F7E0-C944-013B-C842BF781D7C}"/>
              </a:ext>
            </a:extLst>
          </p:cNvPr>
          <p:cNvSpPr>
            <a:spLocks noGrp="1"/>
          </p:cNvSpPr>
          <p:nvPr>
            <p:ph type="title"/>
          </p:nvPr>
        </p:nvSpPr>
        <p:spPr>
          <a:xfrm>
            <a:off x="506532" y="375537"/>
            <a:ext cx="10515600" cy="962025"/>
          </a:xfrm>
        </p:spPr>
        <p:txBody>
          <a:bodyPr>
            <a:noAutofit/>
          </a:bodyPr>
          <a:lstStyle/>
          <a:p>
            <a:r>
              <a:rPr kumimoji="0" lang="en-US" sz="43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Compliance Updates – Non-MLS </a:t>
            </a:r>
            <a:r>
              <a:rPr kumimoji="0" lang="en-US"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Advertising</a:t>
            </a:r>
            <a:endParaRPr lang="en-US" b="1" dirty="0">
              <a:latin typeface="Source Sans Pro" panose="020B0503030403020204" pitchFamily="34" charset="0"/>
              <a:ea typeface="Source Sans Pro" panose="020B050303040302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A19F84C7-6622-7017-B6CF-63AD97E48028}"/>
              </a:ext>
            </a:extLst>
          </p:cNvPr>
          <p:cNvGrpSpPr/>
          <p:nvPr/>
        </p:nvGrpSpPr>
        <p:grpSpPr>
          <a:xfrm>
            <a:off x="10317493" y="239632"/>
            <a:ext cx="1416199" cy="1451056"/>
            <a:chOff x="4460487" y="2703472"/>
            <a:chExt cx="1416199" cy="1451056"/>
          </a:xfrm>
        </p:grpSpPr>
        <p:grpSp>
          <p:nvGrpSpPr>
            <p:cNvPr id="9" name="Group 8">
              <a:extLst>
                <a:ext uri="{FF2B5EF4-FFF2-40B4-BE49-F238E27FC236}">
                  <a16:creationId xmlns:a16="http://schemas.microsoft.com/office/drawing/2014/main" id="{960C0A0F-42B6-0495-1878-744D1AC33447}"/>
                </a:ext>
              </a:extLst>
            </p:cNvPr>
            <p:cNvGrpSpPr/>
            <p:nvPr/>
          </p:nvGrpSpPr>
          <p:grpSpPr>
            <a:xfrm>
              <a:off x="4460487" y="2703472"/>
              <a:ext cx="1416199" cy="1451056"/>
              <a:chOff x="4460489" y="550390"/>
              <a:chExt cx="1416199" cy="1451056"/>
            </a:xfrm>
          </p:grpSpPr>
          <p:sp>
            <p:nvSpPr>
              <p:cNvPr id="14" name="Rectangle 13">
                <a:extLst>
                  <a:ext uri="{FF2B5EF4-FFF2-40B4-BE49-F238E27FC236}">
                    <a16:creationId xmlns:a16="http://schemas.microsoft.com/office/drawing/2014/main" id="{F31D9F96-C8EA-E701-4A8D-1E2F40AF2260}"/>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C4D8BD2-EF7F-E6E8-B579-90FEB83C9C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a16="http://schemas.microsoft.com/office/drawing/2014/main" id="{2B4EB7C1-7B55-50F1-D6D1-B23FD0968342}"/>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2" name="Content Placeholder 2">
            <a:extLst>
              <a:ext uri="{FF2B5EF4-FFF2-40B4-BE49-F238E27FC236}">
                <a16:creationId xmlns:a16="http://schemas.microsoft.com/office/drawing/2014/main" id="{DFEF38BE-03EC-BC98-6FD1-E244FBD97EDE}"/>
              </a:ext>
            </a:extLst>
          </p:cNvPr>
          <p:cNvSpPr>
            <a:spLocks noGrp="1"/>
          </p:cNvSpPr>
          <p:nvPr>
            <p:ph idx="1"/>
          </p:nvPr>
        </p:nvSpPr>
        <p:spPr>
          <a:xfrm>
            <a:off x="507358" y="1797322"/>
            <a:ext cx="10682718" cy="4713294"/>
          </a:xfrm>
        </p:spPr>
        <p:txBody>
          <a:bodyPr>
            <a:noAutofit/>
          </a:bodyPr>
          <a:lstStyle/>
          <a:p>
            <a:pPr algn="l"/>
            <a:r>
              <a:rPr lang="en-US" sz="2000" b="0" i="0" dirty="0">
                <a:effectLst/>
                <a:latin typeface="Source Sans Pro" panose="020B0503030403020204" pitchFamily="34" charset="0"/>
                <a:ea typeface="Source Sans Pro" panose="020B0503030403020204" pitchFamily="34" charset="0"/>
              </a:rPr>
              <a:t>As a member of the MLS, agents agree to comply with the MLS Rules &amp; Regulations including filing all mandatory listings with the service. This is to ensure clear cooperation between agents and brokers which is an essential part of the MLS and making the market work. </a:t>
            </a:r>
            <a:endParaRPr lang="en-US" sz="2000" dirty="0">
              <a:latin typeface="Source Sans Pro" panose="020B0503030403020204" pitchFamily="34" charset="0"/>
              <a:ea typeface="Source Sans Pro" panose="020B0503030403020204" pitchFamily="34" charset="0"/>
            </a:endParaRPr>
          </a:p>
          <a:p>
            <a:pPr algn="l"/>
            <a:endParaRPr lang="en-US" sz="2000" dirty="0">
              <a:latin typeface="Source Sans Pro" panose="020B0503030403020204" pitchFamily="34" charset="0"/>
              <a:ea typeface="Source Sans Pro" panose="020B0503030403020204" pitchFamily="34" charset="0"/>
            </a:endParaRPr>
          </a:p>
          <a:p>
            <a:pPr algn="l"/>
            <a:r>
              <a:rPr lang="en-US" sz="2000" dirty="0">
                <a:latin typeface="Source Sans Pro" panose="020B0503030403020204" pitchFamily="34" charset="0"/>
                <a:ea typeface="Source Sans Pro" panose="020B0503030403020204" pitchFamily="34" charset="0"/>
              </a:rPr>
              <a:t>Non-MLS advertising is a violation of the MLS’s clear cooperation policy. Bringing attention to a property prior to having a listing in the MLS is considered Non-MLS advertising. </a:t>
            </a:r>
          </a:p>
          <a:p>
            <a:pPr lvl="1"/>
            <a:r>
              <a:rPr lang="en-US" sz="2000" dirty="0">
                <a:latin typeface="Source Sans Pro" panose="020B0503030403020204" pitchFamily="34" charset="0"/>
                <a:ea typeface="Source Sans Pro" panose="020B0503030403020204" pitchFamily="34" charset="0"/>
              </a:rPr>
              <a:t>Advertising Includes:</a:t>
            </a:r>
          </a:p>
          <a:p>
            <a:pPr lvl="2"/>
            <a:r>
              <a:rPr lang="en-US" dirty="0">
                <a:latin typeface="Source Sans Pro" panose="020B0503030403020204" pitchFamily="34" charset="0"/>
                <a:ea typeface="Source Sans Pro" panose="020B0503030403020204" pitchFamily="34" charset="0"/>
              </a:rPr>
              <a:t>Prematurely placing a sign on the property.</a:t>
            </a:r>
          </a:p>
          <a:p>
            <a:pPr lvl="2"/>
            <a:r>
              <a:rPr lang="en-US" dirty="0">
                <a:latin typeface="Source Sans Pro" panose="020B0503030403020204" pitchFamily="34" charset="0"/>
                <a:ea typeface="Source Sans Pro" panose="020B0503030403020204" pitchFamily="34" charset="0"/>
              </a:rPr>
              <a:t>Emails to the public.</a:t>
            </a:r>
          </a:p>
          <a:p>
            <a:pPr lvl="2"/>
            <a:r>
              <a:rPr lang="en-US" dirty="0">
                <a:latin typeface="Source Sans Pro" panose="020B0503030403020204" pitchFamily="34" charset="0"/>
                <a:ea typeface="Source Sans Pro" panose="020B0503030403020204" pitchFamily="34" charset="0"/>
              </a:rPr>
              <a:t>Emails to other brokerages.</a:t>
            </a:r>
          </a:p>
          <a:p>
            <a:pPr lvl="2"/>
            <a:r>
              <a:rPr lang="en-US" dirty="0">
                <a:latin typeface="Source Sans Pro" panose="020B0503030403020204" pitchFamily="34" charset="0"/>
                <a:ea typeface="Source Sans Pro" panose="020B0503030403020204" pitchFamily="34" charset="0"/>
              </a:rPr>
              <a:t>Social media posts.</a:t>
            </a:r>
          </a:p>
          <a:p>
            <a:pPr lvl="2"/>
            <a:endParaRPr lang="en-US" dirty="0">
              <a:latin typeface="Source Sans Pro" panose="020B0503030403020204" pitchFamily="34" charset="0"/>
              <a:ea typeface="Source Sans Pro" panose="020B0503030403020204" pitchFamily="34" charset="0"/>
            </a:endParaRPr>
          </a:p>
          <a:p>
            <a:pPr marL="914400" lvl="2" indent="0">
              <a:buNone/>
            </a:pPr>
            <a:r>
              <a:rPr lang="en-US" dirty="0">
                <a:latin typeface="Source Sans Pro" panose="020B0503030403020204" pitchFamily="34" charset="0"/>
                <a:ea typeface="Source Sans Pro" panose="020B0503030403020204" pitchFamily="34" charset="0"/>
              </a:rPr>
              <a:t>Scan the QR code for more information on what is considered public marketing. </a:t>
            </a:r>
          </a:p>
        </p:txBody>
      </p:sp>
      <p:pic>
        <p:nvPicPr>
          <p:cNvPr id="5" name="Picture 4" descr="A qr code on a black background&#10;&#10;Description automatically generated">
            <a:extLst>
              <a:ext uri="{FF2B5EF4-FFF2-40B4-BE49-F238E27FC236}">
                <a16:creationId xmlns:a16="http://schemas.microsoft.com/office/drawing/2014/main" id="{4A189093-6EBD-9384-DA11-C29209A79A94}"/>
              </a:ext>
            </a:extLst>
          </p:cNvPr>
          <p:cNvPicPr>
            <a:picLocks noChangeAspect="1"/>
          </p:cNvPicPr>
          <p:nvPr/>
        </p:nvPicPr>
        <p:blipFill rotWithShape="1">
          <a:blip r:embed="rId4">
            <a:extLst>
              <a:ext uri="{28A0092B-C50C-407E-A947-70E740481C1C}">
                <a14:useLocalDpi xmlns:a14="http://schemas.microsoft.com/office/drawing/2010/main" val="0"/>
              </a:ext>
            </a:extLst>
          </a:blip>
          <a:srcRect l="11112" t="7840" r="8636" b="8981"/>
          <a:stretch/>
        </p:blipFill>
        <p:spPr>
          <a:xfrm>
            <a:off x="10153291" y="4709518"/>
            <a:ext cx="1737682" cy="1801098"/>
          </a:xfrm>
          <a:prstGeom prst="rect">
            <a:avLst/>
          </a:prstGeom>
        </p:spPr>
      </p:pic>
    </p:spTree>
    <p:extLst>
      <p:ext uri="{BB962C8B-B14F-4D97-AF65-F5344CB8AC3E}">
        <p14:creationId xmlns:p14="http://schemas.microsoft.com/office/powerpoint/2010/main" val="300782806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F065E22-BBBC-A0CB-E883-2A3D6575B09B}"/>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F32A33-8C96-EE0D-3FA1-6620BFB08CAE}"/>
              </a:ext>
            </a:extLst>
          </p:cNvPr>
          <p:cNvSpPr>
            <a:spLocks noGrp="1"/>
          </p:cNvSpPr>
          <p:nvPr>
            <p:ph type="title"/>
          </p:nvPr>
        </p:nvSpPr>
        <p:spPr>
          <a:xfrm>
            <a:off x="719745" y="69276"/>
            <a:ext cx="10515600" cy="1325563"/>
          </a:xfrm>
        </p:spPr>
        <p:txBody>
          <a:bodyPr/>
          <a:lstStyle/>
          <a:p>
            <a:r>
              <a:rPr lang="en-US" b="1" dirty="0">
                <a:latin typeface="Source Sans Pro" panose="020B0503030403020204" pitchFamily="34" charset="0"/>
                <a:ea typeface="Source Sans Pro" panose="020B0503030403020204" pitchFamily="34" charset="0"/>
                <a:cs typeface="Times New Roman" panose="02020603050405020304" pitchFamily="18" charset="0"/>
              </a:rPr>
              <a:t>Need Help with Something Else? </a:t>
            </a:r>
          </a:p>
        </p:txBody>
      </p:sp>
      <p:sp>
        <p:nvSpPr>
          <p:cNvPr id="3" name="Content Placeholder 2">
            <a:extLst>
              <a:ext uri="{FF2B5EF4-FFF2-40B4-BE49-F238E27FC236}">
                <a16:creationId xmlns:a16="http://schemas.microsoft.com/office/drawing/2014/main" id="{F3E8CF7F-BA6F-2DC5-EE53-0E72BC6483B2}"/>
              </a:ext>
            </a:extLst>
          </p:cNvPr>
          <p:cNvSpPr>
            <a:spLocks noGrp="1"/>
          </p:cNvSpPr>
          <p:nvPr>
            <p:ph idx="1"/>
          </p:nvPr>
        </p:nvSpPr>
        <p:spPr>
          <a:xfrm>
            <a:off x="1371229" y="1368762"/>
            <a:ext cx="9772426" cy="4351338"/>
          </a:xfrm>
        </p:spPr>
        <p:txBody>
          <a:bodyPr>
            <a:noAutofit/>
          </a:bodyPr>
          <a:lstStyle/>
          <a:p>
            <a:r>
              <a:rPr lang="en-US" sz="2200" dirty="0">
                <a:latin typeface="Source Sans Pro" panose="020B0503030403020204" pitchFamily="34" charset="0"/>
                <a:ea typeface="Source Sans Pro" panose="020B0503030403020204" pitchFamily="34" charset="0"/>
                <a:cs typeface="Times New Roman" panose="02020603050405020304" pitchFamily="18" charset="0"/>
              </a:rPr>
              <a:t>Access our 24/7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2200" dirty="0">
                <a:latin typeface="Source Sans Pro" panose="020B0503030403020204" pitchFamily="34" charset="0"/>
                <a:ea typeface="Source Sans Pro" panose="020B0503030403020204" pitchFamily="34" charset="0"/>
                <a:cs typeface="Times New Roman" panose="02020603050405020304" pitchFamily="18" charset="0"/>
                <a:hlinkClick r:id="rId3"/>
              </a:rPr>
              <a:t>HERE</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for answers to common questions. You can also utilize our chat feature by clicking this icon          located on the bottom right corner of the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screen.</a:t>
            </a:r>
          </a:p>
          <a:p>
            <a:pPr marL="0" indent="0">
              <a:buNone/>
            </a:pPr>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Contact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SmartMLS</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with assistance on Compliance, Technical Support, or Membership Questions:</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203-750-6000</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Support@Smartmls.com</a:t>
            </a:r>
          </a:p>
          <a:p>
            <a:pPr lvl="3"/>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Hours of Operation:</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Monday- Thursday 8:30am-7:00pm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Friday – 8:30am – 6:00pm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Weekends – 9am – 3:00pm</a:t>
            </a:r>
          </a:p>
        </p:txBody>
      </p:sp>
      <p:pic>
        <p:nvPicPr>
          <p:cNvPr id="9" name="Picture 8" descr="Qr code&#10;&#10;Description automatically generated with medium confidence">
            <a:extLst>
              <a:ext uri="{FF2B5EF4-FFF2-40B4-BE49-F238E27FC236}">
                <a16:creationId xmlns:a16="http://schemas.microsoft.com/office/drawing/2014/main" id="{D6F38821-2E5E-F5A6-0268-92C4838FCAFE}"/>
              </a:ext>
            </a:extLst>
          </p:cNvPr>
          <p:cNvPicPr>
            <a:picLocks noChangeAspect="1"/>
          </p:cNvPicPr>
          <p:nvPr/>
        </p:nvPicPr>
        <p:blipFill rotWithShape="1">
          <a:blip r:embed="rId4">
            <a:extLst>
              <a:ext uri="{28A0092B-C50C-407E-A947-70E740481C1C}">
                <a14:useLocalDpi xmlns:a14="http://schemas.microsoft.com/office/drawing/2010/main" val="0"/>
              </a:ext>
            </a:extLst>
          </a:blip>
          <a:srcRect l="27582" t="14712" r="33534" b="55862"/>
          <a:stretch/>
        </p:blipFill>
        <p:spPr>
          <a:xfrm>
            <a:off x="9324023" y="4270993"/>
            <a:ext cx="1687491" cy="1653052"/>
          </a:xfrm>
          <a:prstGeom prst="rect">
            <a:avLst/>
          </a:prstGeom>
        </p:spPr>
      </p:pic>
      <p:sp>
        <p:nvSpPr>
          <p:cNvPr id="7" name="TextBox 6">
            <a:extLst>
              <a:ext uri="{FF2B5EF4-FFF2-40B4-BE49-F238E27FC236}">
                <a16:creationId xmlns:a16="http://schemas.microsoft.com/office/drawing/2014/main" id="{82D584A9-A93F-C876-0E0F-CDF6B9EAB560}"/>
              </a:ext>
            </a:extLst>
          </p:cNvPr>
          <p:cNvSpPr txBox="1"/>
          <p:nvPr/>
        </p:nvSpPr>
        <p:spPr>
          <a:xfrm>
            <a:off x="65255" y="6410325"/>
            <a:ext cx="571500" cy="369332"/>
          </a:xfrm>
          <a:prstGeom prst="rect">
            <a:avLst/>
          </a:prstGeom>
          <a:noFill/>
        </p:spPr>
        <p:txBody>
          <a:bodyPr wrap="square" rtlCol="0">
            <a:spAutoFit/>
          </a:bodyPr>
          <a:lstStyle/>
          <a:p>
            <a:pPr algn="ctr"/>
            <a:r>
              <a:rPr lang="en-US" dirty="0"/>
              <a:t>11</a:t>
            </a:r>
          </a:p>
        </p:txBody>
      </p:sp>
      <p:pic>
        <p:nvPicPr>
          <p:cNvPr id="10" name="Picture 9" descr="A picture containing icon&#10;&#10;Description automatically generated">
            <a:extLst>
              <a:ext uri="{FF2B5EF4-FFF2-40B4-BE49-F238E27FC236}">
                <a16:creationId xmlns:a16="http://schemas.microsoft.com/office/drawing/2014/main" id="{351C7CEA-F60E-0C39-9CA5-738CC1ED2B22}"/>
              </a:ext>
            </a:extLst>
          </p:cNvPr>
          <p:cNvPicPr>
            <a:picLocks noChangeAspect="1"/>
          </p:cNvPicPr>
          <p:nvPr/>
        </p:nvPicPr>
        <p:blipFill rotWithShape="1">
          <a:blip r:embed="rId5">
            <a:extLst>
              <a:ext uri="{28A0092B-C50C-407E-A947-70E740481C1C}">
                <a14:useLocalDpi xmlns:a14="http://schemas.microsoft.com/office/drawing/2010/main" val="0"/>
              </a:ext>
            </a:extLst>
          </a:blip>
          <a:srcRect l="27123" t="33725" r="26580" b="34745"/>
          <a:stretch/>
        </p:blipFill>
        <p:spPr>
          <a:xfrm>
            <a:off x="10671625" y="69276"/>
            <a:ext cx="1248731" cy="1100854"/>
          </a:xfrm>
          <a:prstGeom prst="rect">
            <a:avLst/>
          </a:prstGeom>
        </p:spPr>
      </p:pic>
      <p:pic>
        <p:nvPicPr>
          <p:cNvPr id="6" name="Picture 5">
            <a:extLst>
              <a:ext uri="{FF2B5EF4-FFF2-40B4-BE49-F238E27FC236}">
                <a16:creationId xmlns:a16="http://schemas.microsoft.com/office/drawing/2014/main" id="{5CFBB9D0-9CA0-6037-D2DF-B2D33C1AB3BF}"/>
              </a:ext>
            </a:extLst>
          </p:cNvPr>
          <p:cNvPicPr>
            <a:picLocks noChangeAspect="1"/>
          </p:cNvPicPr>
          <p:nvPr/>
        </p:nvPicPr>
        <p:blipFill>
          <a:blip r:embed="rId6"/>
          <a:stretch>
            <a:fillRect/>
          </a:stretch>
        </p:blipFill>
        <p:spPr>
          <a:xfrm>
            <a:off x="7807576" y="6200554"/>
            <a:ext cx="4112780" cy="419541"/>
          </a:xfrm>
          <a:prstGeom prst="rect">
            <a:avLst/>
          </a:prstGeom>
        </p:spPr>
      </p:pic>
      <p:pic>
        <p:nvPicPr>
          <p:cNvPr id="15" name="Picture 14">
            <a:extLst>
              <a:ext uri="{FF2B5EF4-FFF2-40B4-BE49-F238E27FC236}">
                <a16:creationId xmlns:a16="http://schemas.microsoft.com/office/drawing/2014/main" id="{F89F9784-31CD-EAAF-CF38-42826F9ACEF9}"/>
              </a:ext>
            </a:extLst>
          </p:cNvPr>
          <p:cNvPicPr>
            <a:picLocks noChangeAspect="1"/>
          </p:cNvPicPr>
          <p:nvPr/>
        </p:nvPicPr>
        <p:blipFill>
          <a:blip r:embed="rId7"/>
          <a:stretch>
            <a:fillRect/>
          </a:stretch>
        </p:blipFill>
        <p:spPr>
          <a:xfrm>
            <a:off x="7243992" y="1656771"/>
            <a:ext cx="416724" cy="403902"/>
          </a:xfrm>
          <a:prstGeom prst="rect">
            <a:avLst/>
          </a:prstGeom>
        </p:spPr>
      </p:pic>
    </p:spTree>
    <p:extLst>
      <p:ext uri="{BB962C8B-B14F-4D97-AF65-F5344CB8AC3E}">
        <p14:creationId xmlns:p14="http://schemas.microsoft.com/office/powerpoint/2010/main" val="26153760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5B6644-CC94-42BD-6C23-16B5C76A24A1}"/>
              </a:ext>
            </a:extLst>
          </p:cNvPr>
          <p:cNvSpPr/>
          <p:nvPr/>
        </p:nvSpPr>
        <p:spPr>
          <a:xfrm>
            <a:off x="6096000" y="0"/>
            <a:ext cx="6106510" cy="6858000"/>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86D01-EE7E-8B14-3F6A-AFED8D5D0556}"/>
              </a:ext>
            </a:extLst>
          </p:cNvPr>
          <p:cNvSpPr>
            <a:spLocks noGrp="1"/>
          </p:cNvSpPr>
          <p:nvPr>
            <p:ph type="ctrTitle"/>
          </p:nvPr>
        </p:nvSpPr>
        <p:spPr>
          <a:xfrm rot="16200000">
            <a:off x="-2062541" y="2758538"/>
            <a:ext cx="5638800" cy="914855"/>
          </a:xfrm>
        </p:spPr>
        <p:txBody>
          <a:bodyPr>
            <a:normAutofit/>
          </a:bodyPr>
          <a:lstStyle/>
          <a:p>
            <a:r>
              <a:rPr lang="en-US" sz="4800" b="1" dirty="0">
                <a:latin typeface="Source Sans Pro" panose="020B0503030403020204" pitchFamily="34" charset="0"/>
                <a:ea typeface="Source Sans Pro" panose="020B0503030403020204" pitchFamily="34" charset="0"/>
                <a:cs typeface="Times New Roman" panose="02020603050405020304" pitchFamily="18" charset="0"/>
              </a:rPr>
              <a:t>Table of Contents</a:t>
            </a:r>
          </a:p>
        </p:txBody>
      </p:sp>
      <p:cxnSp>
        <p:nvCxnSpPr>
          <p:cNvPr id="5" name="Straight Connector 4">
            <a:extLst>
              <a:ext uri="{FF2B5EF4-FFF2-40B4-BE49-F238E27FC236}">
                <a16:creationId xmlns:a16="http://schemas.microsoft.com/office/drawing/2014/main" id="{4262A121-1AF5-9886-58F1-6E5F7D152A27}"/>
              </a:ext>
            </a:extLst>
          </p:cNvPr>
          <p:cNvCxnSpPr>
            <a:cxnSpLocks/>
          </p:cNvCxnSpPr>
          <p:nvPr/>
        </p:nvCxnSpPr>
        <p:spPr>
          <a:xfrm>
            <a:off x="1523003" y="0"/>
            <a:ext cx="0" cy="5674415"/>
          </a:xfrm>
          <a:prstGeom prst="line">
            <a:avLst/>
          </a:prstGeom>
          <a:ln w="76200" cmpd="sng">
            <a:solidFill>
              <a:srgbClr val="244C5A"/>
            </a:solidFill>
          </a:ln>
        </p:spPr>
        <p:style>
          <a:lnRef idx="3">
            <a:schemeClr val="accent6"/>
          </a:lnRef>
          <a:fillRef idx="0">
            <a:schemeClr val="accent6"/>
          </a:fillRef>
          <a:effectRef idx="2">
            <a:schemeClr val="accent6"/>
          </a:effectRef>
          <a:fontRef idx="minor">
            <a:schemeClr val="tx1"/>
          </a:fontRef>
        </p:style>
      </p:cxnSp>
      <p:sp>
        <p:nvSpPr>
          <p:cNvPr id="41" name="TextBox 40">
            <a:extLst>
              <a:ext uri="{FF2B5EF4-FFF2-40B4-BE49-F238E27FC236}">
                <a16:creationId xmlns:a16="http://schemas.microsoft.com/office/drawing/2014/main" id="{EF678B35-4257-3978-AC9B-6FE2F05F77FD}"/>
              </a:ext>
            </a:extLst>
          </p:cNvPr>
          <p:cNvSpPr txBox="1"/>
          <p:nvPr/>
        </p:nvSpPr>
        <p:spPr>
          <a:xfrm>
            <a:off x="6163842" y="1177748"/>
            <a:ext cx="5996787" cy="2123658"/>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Market Statistics – </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September</a:t>
            </a:r>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 2023</a:t>
            </a:r>
          </a:p>
          <a:p>
            <a:pPr algn="l"/>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cs typeface="Times New Roman" panose="02020603050405020304" pitchFamily="18" charset="0"/>
              </a:rPr>
              <a:t>     Exclusive Summary of Market Statistics</a:t>
            </a:r>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a:t>
            </a:r>
            <a:r>
              <a:rPr lang="en-US" sz="1800" dirty="0">
                <a:latin typeface="Source Sans Pro" panose="020B0503030403020204" pitchFamily="34" charset="0"/>
                <a:ea typeface="Source Sans Pro" panose="020B0503030403020204" pitchFamily="34" charset="0"/>
                <a:cs typeface="Times New Roman" panose="02020603050405020304" pitchFamily="18" charset="0"/>
              </a:rPr>
              <a:t>Rental Report – By County</a:t>
            </a:r>
          </a:p>
          <a:p>
            <a:pPr lvl="1"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Local market Updates – By County</a:t>
            </a:r>
          </a:p>
          <a:p>
            <a:pPr lvl="2">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Single – Family</a:t>
            </a:r>
          </a:p>
          <a:p>
            <a:pPr lvl="2">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Townhouse/ Condos </a:t>
            </a:r>
          </a:p>
        </p:txBody>
      </p:sp>
      <p:sp>
        <p:nvSpPr>
          <p:cNvPr id="42" name="TextBox 41">
            <a:extLst>
              <a:ext uri="{FF2B5EF4-FFF2-40B4-BE49-F238E27FC236}">
                <a16:creationId xmlns:a16="http://schemas.microsoft.com/office/drawing/2014/main" id="{FD376BE2-F721-1E45-4F16-1D514D6B23DC}"/>
              </a:ext>
            </a:extLst>
          </p:cNvPr>
          <p:cNvSpPr txBox="1"/>
          <p:nvPr/>
        </p:nvSpPr>
        <p:spPr>
          <a:xfrm>
            <a:off x="6370386" y="3490114"/>
            <a:ext cx="5696009" cy="1107996"/>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Compliance</a:t>
            </a:r>
          </a:p>
          <a:p>
            <a:pPr marL="342900" indent="-342900" algn="l">
              <a:buFont typeface="Arial" panose="020B0604020202020204" pitchFamily="34" charset="0"/>
              <a:buChar char="•"/>
            </a:pPr>
            <a:r>
              <a:rPr lang="en-US" i="0" dirty="0">
                <a:effectLst/>
                <a:latin typeface="Source Sans Pro" panose="020B0503030403020204" pitchFamily="34" charset="0"/>
                <a:ea typeface="Source Sans Pro" panose="020B0503030403020204" pitchFamily="34" charset="0"/>
                <a:cs typeface="Times New Roman" panose="02020603050405020304" pitchFamily="18" charset="0"/>
              </a:rPr>
              <a:t>Tax Update</a:t>
            </a:r>
          </a:p>
          <a:p>
            <a:pPr marL="342900" indent="-342900" algn="l">
              <a:buFont typeface="Arial" panose="020B0604020202020204" pitchFamily="34" charset="0"/>
              <a:buChar char="•"/>
            </a:pPr>
            <a:endParaRPr lang="en-US" sz="2400" i="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58076E8-5150-AF94-99C1-DC4465644647}"/>
              </a:ext>
            </a:extLst>
          </p:cNvPr>
          <p:cNvSpPr txBox="1"/>
          <p:nvPr/>
        </p:nvSpPr>
        <p:spPr>
          <a:xfrm>
            <a:off x="6345867" y="4861412"/>
            <a:ext cx="5606769" cy="1384995"/>
          </a:xfrm>
          <a:prstGeom prst="rect">
            <a:avLst/>
          </a:prstGeom>
          <a:noFill/>
        </p:spPr>
        <p:txBody>
          <a:bodyPr wrap="square" rtlCol="0">
            <a:spAutoFit/>
          </a:bodyPr>
          <a:lstStyle/>
          <a:p>
            <a:pPr algn="l"/>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Smart</a:t>
            </a:r>
            <a:r>
              <a:rPr lang="en-US" sz="2400" b="1" dirty="0" err="1">
                <a:latin typeface="Source Sans Pro" panose="020B0503030403020204" pitchFamily="34" charset="0"/>
                <a:ea typeface="Source Sans Pro" panose="020B0503030403020204" pitchFamily="34" charset="0"/>
                <a:cs typeface="Times New Roman" panose="02020603050405020304" pitchFamily="18" charset="0"/>
              </a:rPr>
              <a:t>MLS</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 Updates and Resources</a:t>
            </a:r>
          </a:p>
          <a:p>
            <a:pPr algn="l"/>
            <a:endParaRPr lang="en-US" sz="2400" b="1" dirty="0">
              <a:latin typeface="Source Sans Pro" panose="020B0503030403020204" pitchFamily="34" charset="0"/>
              <a:ea typeface="Source Sans Pro" panose="020B0503030403020204" pitchFamily="34" charset="0"/>
              <a:cs typeface="Times New Roman" panose="02020603050405020304" pitchFamily="18" charset="0"/>
            </a:endParaRPr>
          </a:p>
          <a:p>
            <a:pPr marL="742950" lvl="1" indent="-285750">
              <a:buFont typeface="Arial" panose="020B0604020202020204" pitchFamily="34" charset="0"/>
              <a:buChar char="•"/>
            </a:pPr>
            <a:r>
              <a:rPr lang="en-US"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dirty="0">
                <a:latin typeface="Source Sans Pro" panose="020B0503030403020204" pitchFamily="34" charset="0"/>
                <a:ea typeface="Source Sans Pro" panose="020B0503030403020204" pitchFamily="34" charset="0"/>
                <a:cs typeface="Times New Roman" panose="02020603050405020304" pitchFamily="18" charset="0"/>
              </a:rPr>
              <a:t> Access</a:t>
            </a:r>
          </a:p>
          <a:p>
            <a:pPr marL="742950"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Hours of Operation</a:t>
            </a:r>
          </a:p>
        </p:txBody>
      </p:sp>
      <p:grpSp>
        <p:nvGrpSpPr>
          <p:cNvPr id="3" name="Group 2">
            <a:extLst>
              <a:ext uri="{FF2B5EF4-FFF2-40B4-BE49-F238E27FC236}">
                <a16:creationId xmlns:a16="http://schemas.microsoft.com/office/drawing/2014/main" id="{2FBE7162-C4E8-483F-1B9A-0CD9547CF888}"/>
              </a:ext>
            </a:extLst>
          </p:cNvPr>
          <p:cNvGrpSpPr/>
          <p:nvPr/>
        </p:nvGrpSpPr>
        <p:grpSpPr>
          <a:xfrm>
            <a:off x="3438285" y="1840366"/>
            <a:ext cx="1743076" cy="887139"/>
            <a:chOff x="2838013" y="544976"/>
            <a:chExt cx="2770177" cy="1451056"/>
          </a:xfrm>
        </p:grpSpPr>
        <p:grpSp>
          <p:nvGrpSpPr>
            <p:cNvPr id="38" name="Group 37">
              <a:extLst>
                <a:ext uri="{FF2B5EF4-FFF2-40B4-BE49-F238E27FC236}">
                  <a16:creationId xmlns:a16="http://schemas.microsoft.com/office/drawing/2014/main" id="{D14069EF-8615-3185-33BE-F527C56D4409}"/>
                </a:ext>
              </a:extLst>
            </p:cNvPr>
            <p:cNvGrpSpPr/>
            <p:nvPr/>
          </p:nvGrpSpPr>
          <p:grpSpPr>
            <a:xfrm>
              <a:off x="4191991" y="544976"/>
              <a:ext cx="1416199" cy="1451056"/>
              <a:chOff x="4460489" y="550390"/>
              <a:chExt cx="1416199" cy="1451056"/>
            </a:xfrm>
          </p:grpSpPr>
          <p:grpSp>
            <p:nvGrpSpPr>
              <p:cNvPr id="19" name="Group 18">
                <a:extLst>
                  <a:ext uri="{FF2B5EF4-FFF2-40B4-BE49-F238E27FC236}">
                    <a16:creationId xmlns:a16="http://schemas.microsoft.com/office/drawing/2014/main" id="{31B70768-7C46-1498-CD5C-F82A51A9EAF8}"/>
                  </a:ext>
                </a:extLst>
              </p:cNvPr>
              <p:cNvGrpSpPr/>
              <p:nvPr/>
            </p:nvGrpSpPr>
            <p:grpSpPr>
              <a:xfrm>
                <a:off x="4460489" y="550390"/>
                <a:ext cx="1416199" cy="1451056"/>
                <a:chOff x="4460489" y="550390"/>
                <a:chExt cx="1416199" cy="1451056"/>
              </a:xfrm>
            </p:grpSpPr>
            <p:sp>
              <p:nvSpPr>
                <p:cNvPr id="18" name="Rectangle 17">
                  <a:extLst>
                    <a:ext uri="{FF2B5EF4-FFF2-40B4-BE49-F238E27FC236}">
                      <a16:creationId xmlns:a16="http://schemas.microsoft.com/office/drawing/2014/main" id="{B48548C3-56EB-4A51-4B46-0A44EC5DB1EE}"/>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959C256-AFF5-2C5E-8DD6-B695CE07A6E6}"/>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Company name&#10;&#10;Description automatically generated with medium confidence">
                <a:extLst>
                  <a:ext uri="{FF2B5EF4-FFF2-40B4-BE49-F238E27FC236}">
                    <a16:creationId xmlns:a16="http://schemas.microsoft.com/office/drawing/2014/main" id="{02494328-544A-13D9-B332-680766B003BA}"/>
                  </a:ext>
                </a:extLst>
              </p:cNvPr>
              <p:cNvPicPr>
                <a:picLocks noChangeAspect="1"/>
              </p:cNvPicPr>
              <p:nvPr/>
            </p:nvPicPr>
            <p:blipFill rotWithShape="1">
              <a:blip r:embed="rId2">
                <a:extLst>
                  <a:ext uri="{28A0092B-C50C-407E-A947-70E740481C1C}">
                    <a14:useLocalDpi xmlns:a14="http://schemas.microsoft.com/office/drawing/2010/main" val="0"/>
                  </a:ext>
                </a:extLst>
              </a:blip>
              <a:srcRect l="24002" t="16098" r="29269" b="46015"/>
              <a:stretch/>
            </p:blipFill>
            <p:spPr>
              <a:xfrm>
                <a:off x="4706002" y="934298"/>
                <a:ext cx="945604" cy="992458"/>
              </a:xfrm>
              <a:prstGeom prst="rect">
                <a:avLst/>
              </a:prstGeom>
            </p:spPr>
          </p:pic>
        </p:grpSp>
        <p:sp>
          <p:nvSpPr>
            <p:cNvPr id="44" name="Rectangle 43">
              <a:extLst>
                <a:ext uri="{FF2B5EF4-FFF2-40B4-BE49-F238E27FC236}">
                  <a16:creationId xmlns:a16="http://schemas.microsoft.com/office/drawing/2014/main" id="{4A316575-0CFC-2E10-F5A0-28D079040C49}"/>
                </a:ext>
              </a:extLst>
            </p:cNvPr>
            <p:cNvSpPr/>
            <p:nvPr/>
          </p:nvSpPr>
          <p:spPr>
            <a:xfrm>
              <a:off x="2838014" y="1079875"/>
              <a:ext cx="914856" cy="439066"/>
            </a:xfrm>
            <a:prstGeom prst="rect">
              <a:avLst/>
            </a:prstGeom>
            <a:solidFill>
              <a:srgbClr val="209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t>6-9</a:t>
              </a:r>
            </a:p>
          </p:txBody>
        </p:sp>
      </p:grpSp>
      <p:grpSp>
        <p:nvGrpSpPr>
          <p:cNvPr id="4" name="Group 3">
            <a:extLst>
              <a:ext uri="{FF2B5EF4-FFF2-40B4-BE49-F238E27FC236}">
                <a16:creationId xmlns:a16="http://schemas.microsoft.com/office/drawing/2014/main" id="{F8B339DF-6E82-D7B5-9DF2-98482574E8F7}"/>
              </a:ext>
            </a:extLst>
          </p:cNvPr>
          <p:cNvGrpSpPr/>
          <p:nvPr/>
        </p:nvGrpSpPr>
        <p:grpSpPr>
          <a:xfrm>
            <a:off x="3428840" y="3486520"/>
            <a:ext cx="1819781" cy="887139"/>
            <a:chOff x="2838470" y="2703472"/>
            <a:chExt cx="2769716" cy="1451056"/>
          </a:xfrm>
        </p:grpSpPr>
        <p:grpSp>
          <p:nvGrpSpPr>
            <p:cNvPr id="39" name="Group 38">
              <a:extLst>
                <a:ext uri="{FF2B5EF4-FFF2-40B4-BE49-F238E27FC236}">
                  <a16:creationId xmlns:a16="http://schemas.microsoft.com/office/drawing/2014/main" id="{798DFB94-3EA3-CAAD-61A1-BEBD82C0E745}"/>
                </a:ext>
              </a:extLst>
            </p:cNvPr>
            <p:cNvGrpSpPr/>
            <p:nvPr/>
          </p:nvGrpSpPr>
          <p:grpSpPr>
            <a:xfrm>
              <a:off x="4191987" y="2703472"/>
              <a:ext cx="1416199" cy="1451056"/>
              <a:chOff x="4460487" y="2703472"/>
              <a:chExt cx="1416199" cy="1451056"/>
            </a:xfrm>
          </p:grpSpPr>
          <p:grpSp>
            <p:nvGrpSpPr>
              <p:cNvPr id="20" name="Group 19">
                <a:extLst>
                  <a:ext uri="{FF2B5EF4-FFF2-40B4-BE49-F238E27FC236}">
                    <a16:creationId xmlns:a16="http://schemas.microsoft.com/office/drawing/2014/main" id="{C6850AD5-DE3E-2B69-1ACD-5DF7AED04536}"/>
                  </a:ext>
                </a:extLst>
              </p:cNvPr>
              <p:cNvGrpSpPr/>
              <p:nvPr/>
            </p:nvGrpSpPr>
            <p:grpSpPr>
              <a:xfrm>
                <a:off x="4460487" y="2703472"/>
                <a:ext cx="1416199" cy="1451056"/>
                <a:chOff x="4460489" y="550390"/>
                <a:chExt cx="1416199" cy="1451056"/>
              </a:xfrm>
            </p:grpSpPr>
            <p:sp>
              <p:nvSpPr>
                <p:cNvPr id="21" name="Rectangle 20">
                  <a:extLst>
                    <a:ext uri="{FF2B5EF4-FFF2-40B4-BE49-F238E27FC236}">
                      <a16:creationId xmlns:a16="http://schemas.microsoft.com/office/drawing/2014/main" id="{7EE059BE-95EC-42F0-A2D0-C09887EE239B}"/>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C3E13CA-D25B-D9C7-6308-FE429ECA00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Icon&#10;&#10;Description automatically generated">
                <a:extLst>
                  <a:ext uri="{FF2B5EF4-FFF2-40B4-BE49-F238E27FC236}">
                    <a16:creationId xmlns:a16="http://schemas.microsoft.com/office/drawing/2014/main" id="{1F8FB2AD-9792-481E-952F-0C263D6C14B3}"/>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45" name="Rectangle 44">
              <a:extLst>
                <a:ext uri="{FF2B5EF4-FFF2-40B4-BE49-F238E27FC236}">
                  <a16:creationId xmlns:a16="http://schemas.microsoft.com/office/drawing/2014/main" id="{9B9C3B57-2678-E563-2BCD-D076BF91BA59}"/>
                </a:ext>
              </a:extLst>
            </p:cNvPr>
            <p:cNvSpPr/>
            <p:nvPr/>
          </p:nvSpPr>
          <p:spPr>
            <a:xfrm>
              <a:off x="2838470" y="3176436"/>
              <a:ext cx="914400" cy="439066"/>
            </a:xfrm>
            <a:prstGeom prst="rect">
              <a:avLst/>
            </a:prstGeom>
            <a:solidFill>
              <a:srgbClr val="006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grpSp>
      <p:grpSp>
        <p:nvGrpSpPr>
          <p:cNvPr id="6" name="Group 5">
            <a:extLst>
              <a:ext uri="{FF2B5EF4-FFF2-40B4-BE49-F238E27FC236}">
                <a16:creationId xmlns:a16="http://schemas.microsoft.com/office/drawing/2014/main" id="{DED99895-B52E-460C-2EC3-8541B7F3053F}"/>
              </a:ext>
            </a:extLst>
          </p:cNvPr>
          <p:cNvGrpSpPr/>
          <p:nvPr/>
        </p:nvGrpSpPr>
        <p:grpSpPr>
          <a:xfrm>
            <a:off x="3448416" y="5046901"/>
            <a:ext cx="1831676" cy="887139"/>
            <a:chOff x="2838014" y="4861968"/>
            <a:chExt cx="2769794" cy="1451056"/>
          </a:xfrm>
        </p:grpSpPr>
        <p:grpSp>
          <p:nvGrpSpPr>
            <p:cNvPr id="40" name="Group 39">
              <a:extLst>
                <a:ext uri="{FF2B5EF4-FFF2-40B4-BE49-F238E27FC236}">
                  <a16:creationId xmlns:a16="http://schemas.microsoft.com/office/drawing/2014/main" id="{F57FBC8D-77DD-036C-8520-584397F89BF9}"/>
                </a:ext>
              </a:extLst>
            </p:cNvPr>
            <p:cNvGrpSpPr/>
            <p:nvPr/>
          </p:nvGrpSpPr>
          <p:grpSpPr>
            <a:xfrm>
              <a:off x="4191609" y="4861968"/>
              <a:ext cx="1416199" cy="1451056"/>
              <a:chOff x="4517186" y="4856554"/>
              <a:chExt cx="1416199" cy="1451056"/>
            </a:xfrm>
          </p:grpSpPr>
          <p:grpSp>
            <p:nvGrpSpPr>
              <p:cNvPr id="24" name="Group 23">
                <a:extLst>
                  <a:ext uri="{FF2B5EF4-FFF2-40B4-BE49-F238E27FC236}">
                    <a16:creationId xmlns:a16="http://schemas.microsoft.com/office/drawing/2014/main" id="{5E10410F-9F42-F29E-1B05-6A6AC905BFAB}"/>
                  </a:ext>
                </a:extLst>
              </p:cNvPr>
              <p:cNvGrpSpPr/>
              <p:nvPr/>
            </p:nvGrpSpPr>
            <p:grpSpPr>
              <a:xfrm>
                <a:off x="4517186" y="4856554"/>
                <a:ext cx="1416199" cy="1451056"/>
                <a:chOff x="4460489" y="550390"/>
                <a:chExt cx="1416199" cy="1451056"/>
              </a:xfrm>
            </p:grpSpPr>
            <p:sp>
              <p:nvSpPr>
                <p:cNvPr id="25" name="Rectangle 24">
                  <a:extLst>
                    <a:ext uri="{FF2B5EF4-FFF2-40B4-BE49-F238E27FC236}">
                      <a16:creationId xmlns:a16="http://schemas.microsoft.com/office/drawing/2014/main" id="{6B1E5729-F989-985A-99AC-D4B94980A5F3}"/>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BC46EC-0433-5BE4-A765-1281546EFE23}"/>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Icon&#10;&#10;Description automatically generated">
                <a:extLst>
                  <a:ext uri="{FF2B5EF4-FFF2-40B4-BE49-F238E27FC236}">
                    <a16:creationId xmlns:a16="http://schemas.microsoft.com/office/drawing/2014/main" id="{1C0ADAE6-3D24-40A9-E1BE-7D86D212A0AC}"/>
                  </a:ext>
                </a:extLst>
              </p:cNvPr>
              <p:cNvPicPr>
                <a:picLocks noChangeAspect="1"/>
              </p:cNvPicPr>
              <p:nvPr/>
            </p:nvPicPr>
            <p:blipFill rotWithShape="1">
              <a:blip r:embed="rId4">
                <a:extLst>
                  <a:ext uri="{28A0092B-C50C-407E-A947-70E740481C1C}">
                    <a14:useLocalDpi xmlns:a14="http://schemas.microsoft.com/office/drawing/2010/main" val="0"/>
                  </a:ext>
                </a:extLst>
              </a:blip>
              <a:srcRect l="25233" t="29184" r="17094" b="36260"/>
              <a:stretch/>
            </p:blipFill>
            <p:spPr>
              <a:xfrm>
                <a:off x="4702135" y="5315152"/>
                <a:ext cx="1066732" cy="827370"/>
              </a:xfrm>
              <a:prstGeom prst="rect">
                <a:avLst/>
              </a:prstGeom>
            </p:spPr>
          </p:pic>
        </p:grpSp>
        <p:sp>
          <p:nvSpPr>
            <p:cNvPr id="46" name="Rectangle 45">
              <a:extLst>
                <a:ext uri="{FF2B5EF4-FFF2-40B4-BE49-F238E27FC236}">
                  <a16:creationId xmlns:a16="http://schemas.microsoft.com/office/drawing/2014/main" id="{03F71B41-8D81-6765-6291-8D648337092A}"/>
                </a:ext>
              </a:extLst>
            </p:cNvPr>
            <p:cNvSpPr/>
            <p:nvPr/>
          </p:nvSpPr>
          <p:spPr>
            <a:xfrm>
              <a:off x="2838014" y="5367963"/>
              <a:ext cx="914856" cy="439066"/>
            </a:xfrm>
            <a:prstGeom prst="rect">
              <a:avLst/>
            </a:prstGeom>
            <a:solidFill>
              <a:srgbClr val="224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grpSp>
      <p:pic>
        <p:nvPicPr>
          <p:cNvPr id="48" name="Picture 47" descr="Icon&#10;&#10;Description automatically generated">
            <a:extLst>
              <a:ext uri="{FF2B5EF4-FFF2-40B4-BE49-F238E27FC236}">
                <a16:creationId xmlns:a16="http://schemas.microsoft.com/office/drawing/2014/main" id="{40AA8626-B334-1F88-7E7E-13E5CAC09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9367" y="6289558"/>
            <a:ext cx="3086868" cy="406634"/>
          </a:xfrm>
          <a:prstGeom prst="rect">
            <a:avLst/>
          </a:prstGeom>
        </p:spPr>
      </p:pic>
      <p:sp>
        <p:nvSpPr>
          <p:cNvPr id="49" name="Freeform 4">
            <a:extLst>
              <a:ext uri="{FF2B5EF4-FFF2-40B4-BE49-F238E27FC236}">
                <a16:creationId xmlns:a16="http://schemas.microsoft.com/office/drawing/2014/main" id="{18067EE1-D44E-0685-EEE7-DBF536CE1E30}"/>
              </a:ext>
            </a:extLst>
          </p:cNvPr>
          <p:cNvSpPr>
            <a:spLocks noEditPoints="1"/>
          </p:cNvSpPr>
          <p:nvPr/>
        </p:nvSpPr>
        <p:spPr bwMode="auto">
          <a:xfrm>
            <a:off x="688596" y="218387"/>
            <a:ext cx="203433" cy="178178"/>
          </a:xfrm>
          <a:custGeom>
            <a:avLst/>
            <a:gdLst>
              <a:gd name="T0" fmla="*/ 725 w 765"/>
              <a:gd name="T1" fmla="*/ 514 h 666"/>
              <a:gd name="T2" fmla="*/ 242 w 765"/>
              <a:gd name="T3" fmla="*/ 514 h 666"/>
              <a:gd name="T4" fmla="*/ 202 w 765"/>
              <a:gd name="T5" fmla="*/ 555 h 666"/>
              <a:gd name="T6" fmla="*/ 202 w 765"/>
              <a:gd name="T7" fmla="*/ 595 h 666"/>
              <a:gd name="T8" fmla="*/ 242 w 765"/>
              <a:gd name="T9" fmla="*/ 635 h 666"/>
              <a:gd name="T10" fmla="*/ 725 w 765"/>
              <a:gd name="T11" fmla="*/ 635 h 666"/>
              <a:gd name="T12" fmla="*/ 765 w 765"/>
              <a:gd name="T13" fmla="*/ 595 h 666"/>
              <a:gd name="T14" fmla="*/ 765 w 765"/>
              <a:gd name="T15" fmla="*/ 555 h 666"/>
              <a:gd name="T16" fmla="*/ 725 w 765"/>
              <a:gd name="T17" fmla="*/ 514 h 666"/>
              <a:gd name="T18" fmla="*/ 127 w 765"/>
              <a:gd name="T19" fmla="*/ 553 h 666"/>
              <a:gd name="T20" fmla="*/ 35 w 765"/>
              <a:gd name="T21" fmla="*/ 495 h 666"/>
              <a:gd name="T22" fmla="*/ 0 w 765"/>
              <a:gd name="T23" fmla="*/ 514 h 666"/>
              <a:gd name="T24" fmla="*/ 0 w 765"/>
              <a:gd name="T25" fmla="*/ 635 h 666"/>
              <a:gd name="T26" fmla="*/ 35 w 765"/>
              <a:gd name="T27" fmla="*/ 654 h 666"/>
              <a:gd name="T28" fmla="*/ 127 w 765"/>
              <a:gd name="T29" fmla="*/ 596 h 666"/>
              <a:gd name="T30" fmla="*/ 127 w 765"/>
              <a:gd name="T31" fmla="*/ 553 h 666"/>
              <a:gd name="T32" fmla="*/ 725 w 765"/>
              <a:gd name="T33" fmla="*/ 273 h 666"/>
              <a:gd name="T34" fmla="*/ 242 w 765"/>
              <a:gd name="T35" fmla="*/ 273 h 666"/>
              <a:gd name="T36" fmla="*/ 202 w 765"/>
              <a:gd name="T37" fmla="*/ 313 h 666"/>
              <a:gd name="T38" fmla="*/ 202 w 765"/>
              <a:gd name="T39" fmla="*/ 353 h 666"/>
              <a:gd name="T40" fmla="*/ 242 w 765"/>
              <a:gd name="T41" fmla="*/ 394 h 666"/>
              <a:gd name="T42" fmla="*/ 725 w 765"/>
              <a:gd name="T43" fmla="*/ 394 h 666"/>
              <a:gd name="T44" fmla="*/ 765 w 765"/>
              <a:gd name="T45" fmla="*/ 353 h 666"/>
              <a:gd name="T46" fmla="*/ 765 w 765"/>
              <a:gd name="T47" fmla="*/ 313 h 666"/>
              <a:gd name="T48" fmla="*/ 725 w 765"/>
              <a:gd name="T49" fmla="*/ 273 h 666"/>
              <a:gd name="T50" fmla="*/ 35 w 765"/>
              <a:gd name="T51" fmla="*/ 412 h 666"/>
              <a:gd name="T52" fmla="*/ 127 w 765"/>
              <a:gd name="T53" fmla="*/ 354 h 666"/>
              <a:gd name="T54" fmla="*/ 126 w 765"/>
              <a:gd name="T55" fmla="*/ 315 h 666"/>
              <a:gd name="T56" fmla="*/ 37 w 765"/>
              <a:gd name="T57" fmla="*/ 271 h 666"/>
              <a:gd name="T58" fmla="*/ 0 w 765"/>
              <a:gd name="T59" fmla="*/ 293 h 666"/>
              <a:gd name="T60" fmla="*/ 0 w 765"/>
              <a:gd name="T61" fmla="*/ 394 h 666"/>
              <a:gd name="T62" fmla="*/ 35 w 765"/>
              <a:gd name="T63" fmla="*/ 412 h 666"/>
              <a:gd name="T64" fmla="*/ 725 w 765"/>
              <a:gd name="T65" fmla="*/ 31 h 666"/>
              <a:gd name="T66" fmla="*/ 242 w 765"/>
              <a:gd name="T67" fmla="*/ 31 h 666"/>
              <a:gd name="T68" fmla="*/ 202 w 765"/>
              <a:gd name="T69" fmla="*/ 71 h 666"/>
              <a:gd name="T70" fmla="*/ 202 w 765"/>
              <a:gd name="T71" fmla="*/ 112 h 666"/>
              <a:gd name="T72" fmla="*/ 242 w 765"/>
              <a:gd name="T73" fmla="*/ 152 h 666"/>
              <a:gd name="T74" fmla="*/ 725 w 765"/>
              <a:gd name="T75" fmla="*/ 152 h 666"/>
              <a:gd name="T76" fmla="*/ 765 w 765"/>
              <a:gd name="T77" fmla="*/ 112 h 666"/>
              <a:gd name="T78" fmla="*/ 765 w 765"/>
              <a:gd name="T79" fmla="*/ 71 h 666"/>
              <a:gd name="T80" fmla="*/ 725 w 765"/>
              <a:gd name="T81" fmla="*/ 31 h 666"/>
              <a:gd name="T82" fmla="*/ 127 w 765"/>
              <a:gd name="T83" fmla="*/ 70 h 666"/>
              <a:gd name="T84" fmla="*/ 35 w 765"/>
              <a:gd name="T85" fmla="*/ 12 h 666"/>
              <a:gd name="T86" fmla="*/ 0 w 765"/>
              <a:gd name="T87" fmla="*/ 31 h 666"/>
              <a:gd name="T88" fmla="*/ 0 w 765"/>
              <a:gd name="T89" fmla="*/ 152 h 666"/>
              <a:gd name="T90" fmla="*/ 35 w 765"/>
              <a:gd name="T91" fmla="*/ 171 h 666"/>
              <a:gd name="T92" fmla="*/ 127 w 765"/>
              <a:gd name="T93" fmla="*/ 113 h 666"/>
              <a:gd name="T94" fmla="*/ 127 w 765"/>
              <a:gd name="T95" fmla="*/ 7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5" h="666">
                <a:moveTo>
                  <a:pt x="725" y="514"/>
                </a:moveTo>
                <a:lnTo>
                  <a:pt x="242" y="514"/>
                </a:lnTo>
                <a:cubicBezTo>
                  <a:pt x="220" y="514"/>
                  <a:pt x="202" y="532"/>
                  <a:pt x="202" y="555"/>
                </a:cubicBezTo>
                <a:lnTo>
                  <a:pt x="202" y="595"/>
                </a:lnTo>
                <a:cubicBezTo>
                  <a:pt x="202" y="617"/>
                  <a:pt x="220" y="635"/>
                  <a:pt x="242" y="635"/>
                </a:cubicBezTo>
                <a:lnTo>
                  <a:pt x="725" y="635"/>
                </a:lnTo>
                <a:cubicBezTo>
                  <a:pt x="747" y="635"/>
                  <a:pt x="765" y="617"/>
                  <a:pt x="765" y="595"/>
                </a:cubicBezTo>
                <a:lnTo>
                  <a:pt x="765" y="555"/>
                </a:lnTo>
                <a:cubicBezTo>
                  <a:pt x="765" y="532"/>
                  <a:pt x="747" y="514"/>
                  <a:pt x="725" y="514"/>
                </a:cubicBezTo>
                <a:close/>
                <a:moveTo>
                  <a:pt x="127" y="553"/>
                </a:moveTo>
                <a:lnTo>
                  <a:pt x="35" y="495"/>
                </a:lnTo>
                <a:cubicBezTo>
                  <a:pt x="16" y="484"/>
                  <a:pt x="0" y="492"/>
                  <a:pt x="0" y="514"/>
                </a:cubicBezTo>
                <a:lnTo>
                  <a:pt x="0" y="635"/>
                </a:lnTo>
                <a:cubicBezTo>
                  <a:pt x="0" y="657"/>
                  <a:pt x="16" y="666"/>
                  <a:pt x="35" y="654"/>
                </a:cubicBezTo>
                <a:lnTo>
                  <a:pt x="127" y="596"/>
                </a:lnTo>
                <a:cubicBezTo>
                  <a:pt x="146" y="584"/>
                  <a:pt x="146" y="565"/>
                  <a:pt x="127" y="553"/>
                </a:cubicBezTo>
                <a:close/>
                <a:moveTo>
                  <a:pt x="725" y="273"/>
                </a:moveTo>
                <a:lnTo>
                  <a:pt x="242" y="273"/>
                </a:lnTo>
                <a:cubicBezTo>
                  <a:pt x="220" y="273"/>
                  <a:pt x="202" y="291"/>
                  <a:pt x="202" y="313"/>
                </a:cubicBezTo>
                <a:lnTo>
                  <a:pt x="202" y="353"/>
                </a:lnTo>
                <a:cubicBezTo>
                  <a:pt x="202" y="375"/>
                  <a:pt x="220" y="394"/>
                  <a:pt x="242" y="394"/>
                </a:cubicBezTo>
                <a:lnTo>
                  <a:pt x="725" y="394"/>
                </a:lnTo>
                <a:cubicBezTo>
                  <a:pt x="747" y="394"/>
                  <a:pt x="765" y="375"/>
                  <a:pt x="765" y="353"/>
                </a:cubicBezTo>
                <a:lnTo>
                  <a:pt x="765" y="313"/>
                </a:lnTo>
                <a:cubicBezTo>
                  <a:pt x="765" y="291"/>
                  <a:pt x="747" y="273"/>
                  <a:pt x="725" y="273"/>
                </a:cubicBezTo>
                <a:close/>
                <a:moveTo>
                  <a:pt x="35" y="412"/>
                </a:moveTo>
                <a:lnTo>
                  <a:pt x="127" y="354"/>
                </a:lnTo>
                <a:cubicBezTo>
                  <a:pt x="146" y="343"/>
                  <a:pt x="145" y="325"/>
                  <a:pt x="126" y="315"/>
                </a:cubicBezTo>
                <a:lnTo>
                  <a:pt x="37" y="271"/>
                </a:lnTo>
                <a:cubicBezTo>
                  <a:pt x="17" y="261"/>
                  <a:pt x="0" y="271"/>
                  <a:pt x="0" y="293"/>
                </a:cubicBezTo>
                <a:lnTo>
                  <a:pt x="0" y="394"/>
                </a:lnTo>
                <a:cubicBezTo>
                  <a:pt x="0" y="416"/>
                  <a:pt x="16" y="424"/>
                  <a:pt x="35" y="412"/>
                </a:cubicBezTo>
                <a:close/>
                <a:moveTo>
                  <a:pt x="725" y="31"/>
                </a:moveTo>
                <a:lnTo>
                  <a:pt x="242" y="31"/>
                </a:lnTo>
                <a:cubicBezTo>
                  <a:pt x="220" y="31"/>
                  <a:pt x="202" y="49"/>
                  <a:pt x="202" y="71"/>
                </a:cubicBezTo>
                <a:lnTo>
                  <a:pt x="202" y="112"/>
                </a:lnTo>
                <a:cubicBezTo>
                  <a:pt x="202" y="134"/>
                  <a:pt x="220" y="152"/>
                  <a:pt x="242" y="152"/>
                </a:cubicBezTo>
                <a:lnTo>
                  <a:pt x="725" y="152"/>
                </a:lnTo>
                <a:cubicBezTo>
                  <a:pt x="747" y="152"/>
                  <a:pt x="765" y="134"/>
                  <a:pt x="765" y="112"/>
                </a:cubicBezTo>
                <a:lnTo>
                  <a:pt x="765" y="71"/>
                </a:lnTo>
                <a:cubicBezTo>
                  <a:pt x="765" y="49"/>
                  <a:pt x="747" y="31"/>
                  <a:pt x="725" y="31"/>
                </a:cubicBezTo>
                <a:close/>
                <a:moveTo>
                  <a:pt x="127" y="70"/>
                </a:moveTo>
                <a:lnTo>
                  <a:pt x="35" y="12"/>
                </a:lnTo>
                <a:cubicBezTo>
                  <a:pt x="16" y="0"/>
                  <a:pt x="0" y="9"/>
                  <a:pt x="0" y="31"/>
                </a:cubicBezTo>
                <a:lnTo>
                  <a:pt x="0" y="152"/>
                </a:lnTo>
                <a:cubicBezTo>
                  <a:pt x="0" y="174"/>
                  <a:pt x="16" y="183"/>
                  <a:pt x="35" y="171"/>
                </a:cubicBezTo>
                <a:lnTo>
                  <a:pt x="127" y="113"/>
                </a:lnTo>
                <a:cubicBezTo>
                  <a:pt x="146" y="101"/>
                  <a:pt x="146" y="82"/>
                  <a:pt x="127" y="70"/>
                </a:cubicBezTo>
                <a:close/>
              </a:path>
            </a:pathLst>
          </a:custGeom>
          <a:solidFill>
            <a:srgbClr val="244C5A"/>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endParaRPr>
          </a:p>
        </p:txBody>
      </p:sp>
      <p:sp>
        <p:nvSpPr>
          <p:cNvPr id="8" name="TextBox 7">
            <a:extLst>
              <a:ext uri="{FF2B5EF4-FFF2-40B4-BE49-F238E27FC236}">
                <a16:creationId xmlns:a16="http://schemas.microsoft.com/office/drawing/2014/main" id="{73E02224-F0DC-1436-4B3D-DF0597741353}"/>
              </a:ext>
            </a:extLst>
          </p:cNvPr>
          <p:cNvSpPr txBox="1"/>
          <p:nvPr/>
        </p:nvSpPr>
        <p:spPr>
          <a:xfrm>
            <a:off x="6137044" y="396565"/>
            <a:ext cx="6162694" cy="461665"/>
          </a:xfrm>
          <a:prstGeom prst="rect">
            <a:avLst/>
          </a:prstGeom>
          <a:noFill/>
        </p:spPr>
        <p:txBody>
          <a:bodyPr wrap="square">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connectMLS</a:t>
            </a:r>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 Updates</a:t>
            </a:r>
          </a:p>
        </p:txBody>
      </p:sp>
      <p:grpSp>
        <p:nvGrpSpPr>
          <p:cNvPr id="28" name="Group 27">
            <a:extLst>
              <a:ext uri="{FF2B5EF4-FFF2-40B4-BE49-F238E27FC236}">
                <a16:creationId xmlns:a16="http://schemas.microsoft.com/office/drawing/2014/main" id="{13EB3D1F-E311-89C2-1DE9-D5B8676A0A6B}"/>
              </a:ext>
            </a:extLst>
          </p:cNvPr>
          <p:cNvGrpSpPr/>
          <p:nvPr/>
        </p:nvGrpSpPr>
        <p:grpSpPr>
          <a:xfrm>
            <a:off x="3448416" y="311356"/>
            <a:ext cx="1743075" cy="887139"/>
            <a:chOff x="3963585" y="262277"/>
            <a:chExt cx="1743075" cy="887139"/>
          </a:xfrm>
        </p:grpSpPr>
        <p:grpSp>
          <p:nvGrpSpPr>
            <p:cNvPr id="9" name="Group 8">
              <a:extLst>
                <a:ext uri="{FF2B5EF4-FFF2-40B4-BE49-F238E27FC236}">
                  <a16:creationId xmlns:a16="http://schemas.microsoft.com/office/drawing/2014/main" id="{93C6C5E5-2C4D-FCC3-2283-15BA1876A6E7}"/>
                </a:ext>
              </a:extLst>
            </p:cNvPr>
            <p:cNvGrpSpPr/>
            <p:nvPr/>
          </p:nvGrpSpPr>
          <p:grpSpPr>
            <a:xfrm>
              <a:off x="3963585" y="262277"/>
              <a:ext cx="1743075" cy="887139"/>
              <a:chOff x="2838014" y="544976"/>
              <a:chExt cx="2770176" cy="1451056"/>
            </a:xfrm>
          </p:grpSpPr>
          <p:grpSp>
            <p:nvGrpSpPr>
              <p:cNvPr id="13" name="Group 12">
                <a:extLst>
                  <a:ext uri="{FF2B5EF4-FFF2-40B4-BE49-F238E27FC236}">
                    <a16:creationId xmlns:a16="http://schemas.microsoft.com/office/drawing/2014/main" id="{568D6791-3F90-AAA2-B7F2-ACCACEEE9FC5}"/>
                  </a:ext>
                </a:extLst>
              </p:cNvPr>
              <p:cNvGrpSpPr/>
              <p:nvPr/>
            </p:nvGrpSpPr>
            <p:grpSpPr>
              <a:xfrm>
                <a:off x="4191992" y="544976"/>
                <a:ext cx="1416198" cy="1451056"/>
                <a:chOff x="4460489" y="550390"/>
                <a:chExt cx="1416199" cy="1451056"/>
              </a:xfrm>
            </p:grpSpPr>
            <p:sp>
              <p:nvSpPr>
                <p:cNvPr id="16" name="Rectangle 15">
                  <a:extLst>
                    <a:ext uri="{FF2B5EF4-FFF2-40B4-BE49-F238E27FC236}">
                      <a16:creationId xmlns:a16="http://schemas.microsoft.com/office/drawing/2014/main" id="{55E2EF49-2048-D86E-1625-65F4D84A65E2}"/>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6DE634-C083-2BCD-750E-063898356D18}"/>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4371712-1891-5008-5646-A2F073EE883E}"/>
                  </a:ext>
                </a:extLst>
              </p:cNvPr>
              <p:cNvSpPr/>
              <p:nvPr/>
            </p:nvSpPr>
            <p:spPr>
              <a:xfrm>
                <a:off x="2838014" y="1079875"/>
                <a:ext cx="914856" cy="439066"/>
              </a:xfrm>
              <a:prstGeom prst="rect">
                <a:avLst/>
              </a:prstGeom>
              <a:solidFill>
                <a:srgbClr val="C6C6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3-5</a:t>
                </a:r>
              </a:p>
            </p:txBody>
          </p:sp>
        </p:grpSp>
        <p:pic>
          <p:nvPicPr>
            <p:cNvPr id="27" name="Graphic 26" descr="Megaphone1 with solid fill">
              <a:extLst>
                <a:ext uri="{FF2B5EF4-FFF2-40B4-BE49-F238E27FC236}">
                  <a16:creationId xmlns:a16="http://schemas.microsoft.com/office/drawing/2014/main" id="{E7A0C1CF-8E7F-24C3-EEAD-9B0E363AC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7278" y="295461"/>
              <a:ext cx="822584" cy="822584"/>
            </a:xfrm>
            <a:prstGeom prst="rect">
              <a:avLst/>
            </a:prstGeom>
          </p:spPr>
        </p:pic>
      </p:grpSp>
    </p:spTree>
    <p:extLst>
      <p:ext uri="{BB962C8B-B14F-4D97-AF65-F5344CB8AC3E}">
        <p14:creationId xmlns:p14="http://schemas.microsoft.com/office/powerpoint/2010/main" val="201334955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9B1AFA90-819C-8BAD-53B0-BE995FE302C7}"/>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3</a:t>
            </a:r>
          </a:p>
        </p:txBody>
      </p:sp>
      <p:sp>
        <p:nvSpPr>
          <p:cNvPr id="15" name="TextBox 14">
            <a:extLst>
              <a:ext uri="{FF2B5EF4-FFF2-40B4-BE49-F238E27FC236}">
                <a16:creationId xmlns:a16="http://schemas.microsoft.com/office/drawing/2014/main" id="{68D23AC5-4CBB-CCA3-AEE3-F7128C4B5D3B}"/>
              </a:ext>
            </a:extLst>
          </p:cNvPr>
          <p:cNvSpPr txBox="1"/>
          <p:nvPr/>
        </p:nvSpPr>
        <p:spPr>
          <a:xfrm>
            <a:off x="799380" y="3060465"/>
            <a:ext cx="10593238" cy="2800767"/>
          </a:xfrm>
          <a:prstGeom prst="rect">
            <a:avLst/>
          </a:prstGeom>
          <a:noFill/>
        </p:spPr>
        <p:txBody>
          <a:bodyPr wrap="square" rtlCol="0">
            <a:spAutoFit/>
          </a:bodyPr>
          <a:lstStyle/>
          <a:p>
            <a:pPr algn="ctr"/>
            <a:r>
              <a:rPr lang="en-US" sz="2200" b="0" i="0" dirty="0">
                <a:solidFill>
                  <a:srgbClr val="000000"/>
                </a:solidFill>
                <a:effectLst/>
                <a:latin typeface="Source Sans Pro" panose="020B0503030403020204" pitchFamily="34" charset="0"/>
                <a:ea typeface="Source Sans Pro" panose="020B0503030403020204" pitchFamily="34" charset="0"/>
              </a:rPr>
              <a:t>Over the next couple of months, we will add a tip of the week under the News/Alerts in Matrix and </a:t>
            </a:r>
            <a:r>
              <a:rPr lang="en-US" sz="2200" b="0" i="0" dirty="0" err="1">
                <a:solidFill>
                  <a:srgbClr val="000000"/>
                </a:solidFill>
                <a:effectLst/>
                <a:latin typeface="Source Sans Pro" panose="020B0503030403020204" pitchFamily="34" charset="0"/>
                <a:ea typeface="Source Sans Pro" panose="020B0503030403020204" pitchFamily="34" charset="0"/>
              </a:rPr>
              <a:t>connectMLS</a:t>
            </a:r>
            <a:r>
              <a:rPr lang="en-US" sz="2200" b="0" i="0" dirty="0">
                <a:solidFill>
                  <a:srgbClr val="000000"/>
                </a:solidFill>
                <a:effectLst/>
                <a:latin typeface="Source Sans Pro" panose="020B0503030403020204" pitchFamily="34" charset="0"/>
                <a:ea typeface="Source Sans Pro" panose="020B0503030403020204" pitchFamily="34" charset="0"/>
              </a:rPr>
              <a:t>. </a:t>
            </a:r>
            <a:r>
              <a:rPr lang="en-US" sz="2200" dirty="0">
                <a:solidFill>
                  <a:srgbClr val="000000"/>
                </a:solidFill>
                <a:latin typeface="Source Sans Pro" panose="020B0503030403020204" pitchFamily="34" charset="0"/>
                <a:ea typeface="Source Sans Pro" panose="020B0503030403020204" pitchFamily="34" charset="0"/>
              </a:rPr>
              <a:t>E</a:t>
            </a:r>
            <a:r>
              <a:rPr lang="en-US" sz="2200" b="0" i="0" dirty="0">
                <a:solidFill>
                  <a:srgbClr val="000000"/>
                </a:solidFill>
                <a:effectLst/>
                <a:latin typeface="Source Sans Pro" panose="020B0503030403020204" pitchFamily="34" charset="0"/>
                <a:ea typeface="Source Sans Pro" panose="020B0503030403020204" pitchFamily="34" charset="0"/>
              </a:rPr>
              <a:t>ach “dot” will come together to draw a clear picture of understanding in </a:t>
            </a:r>
            <a:r>
              <a:rPr lang="en-US" sz="2200" b="0" i="0" dirty="0" err="1">
                <a:solidFill>
                  <a:srgbClr val="000000"/>
                </a:solidFill>
                <a:effectLst/>
                <a:latin typeface="Source Sans Pro" panose="020B0503030403020204" pitchFamily="34" charset="0"/>
                <a:ea typeface="Source Sans Pro" panose="020B0503030403020204" pitchFamily="34" charset="0"/>
              </a:rPr>
              <a:t>connectMLS</a:t>
            </a:r>
            <a:r>
              <a:rPr lang="en-US" sz="2200" b="0" i="0" dirty="0">
                <a:solidFill>
                  <a:srgbClr val="000000"/>
                </a:solidFill>
                <a:effectLst/>
                <a:latin typeface="Source Sans Pro" panose="020B0503030403020204" pitchFamily="34" charset="0"/>
                <a:ea typeface="Source Sans Pro" panose="020B0503030403020204" pitchFamily="34" charset="0"/>
              </a:rPr>
              <a:t>. </a:t>
            </a:r>
          </a:p>
          <a:p>
            <a:pPr algn="ctr"/>
            <a:endParaRPr lang="en-US" sz="2200" dirty="0">
              <a:solidFill>
                <a:srgbClr val="000000"/>
              </a:solidFill>
              <a:latin typeface="Source Sans Pro" panose="020B0503030403020204" pitchFamily="34" charset="0"/>
              <a:ea typeface="Source Sans Pro" panose="020B0503030403020204" pitchFamily="34" charset="0"/>
            </a:endParaRPr>
          </a:p>
          <a:p>
            <a:pPr algn="ctr"/>
            <a:r>
              <a:rPr lang="en-US" sz="2200" b="0" i="0" dirty="0">
                <a:solidFill>
                  <a:srgbClr val="000000"/>
                </a:solidFill>
                <a:effectLst/>
                <a:latin typeface="Source Sans Pro" panose="020B0503030403020204" pitchFamily="34" charset="0"/>
                <a:ea typeface="Source Sans Pro" panose="020B0503030403020204" pitchFamily="34" charset="0"/>
              </a:rPr>
              <a:t>Looking to locate the previous connect the dots posts? This article includes all the entries in our Connect the Dots series. </a:t>
            </a:r>
          </a:p>
          <a:p>
            <a:pPr algn="ctr"/>
            <a:endParaRPr lang="en-US" sz="2200" dirty="0">
              <a:solidFill>
                <a:srgbClr val="000000"/>
              </a:solidFill>
              <a:latin typeface="Source Sans Pro" panose="020B0503030403020204" pitchFamily="34" charset="0"/>
              <a:ea typeface="Source Sans Pro" panose="020B0503030403020204" pitchFamily="34" charset="0"/>
            </a:endParaRPr>
          </a:p>
          <a:p>
            <a:pPr algn="ctr"/>
            <a:r>
              <a:rPr lang="en-US" sz="2200" b="0" i="0" dirty="0">
                <a:solidFill>
                  <a:srgbClr val="000000"/>
                </a:solidFill>
                <a:effectLst/>
                <a:latin typeface="Source Sans Pro" panose="020B0503030403020204" pitchFamily="34" charset="0"/>
                <a:ea typeface="Source Sans Pro" panose="020B0503030403020204" pitchFamily="34" charset="0"/>
                <a:hlinkClick r:id="rId3"/>
              </a:rPr>
              <a:t>CLICK HERE </a:t>
            </a:r>
            <a:r>
              <a:rPr lang="en-US" sz="2200" b="0" i="0" dirty="0">
                <a:solidFill>
                  <a:srgbClr val="000000"/>
                </a:solidFill>
                <a:effectLst/>
                <a:latin typeface="Source Sans Pro" panose="020B0503030403020204" pitchFamily="34" charset="0"/>
                <a:ea typeface="Source Sans Pro" panose="020B0503030403020204" pitchFamily="34" charset="0"/>
              </a:rPr>
              <a:t>to access the list. </a:t>
            </a:r>
            <a:endParaRPr lang="en-US" sz="2200" b="0" i="0" dirty="0">
              <a:solidFill>
                <a:srgbClr val="706E7B"/>
              </a:solidFill>
              <a:effectLst/>
              <a:latin typeface="Source Sans Pro" panose="020B0503030403020204" pitchFamily="34" charset="0"/>
              <a:ea typeface="Source Sans Pro" panose="020B0503030403020204" pitchFamily="34" charset="0"/>
            </a:endParaRPr>
          </a:p>
        </p:txBody>
      </p:sp>
      <p:pic>
        <p:nvPicPr>
          <p:cNvPr id="2" name="Picture 1" descr="A black background with blue and orange text&#10;&#10;Description automatically generated">
            <a:extLst>
              <a:ext uri="{FF2B5EF4-FFF2-40B4-BE49-F238E27FC236}">
                <a16:creationId xmlns:a16="http://schemas.microsoft.com/office/drawing/2014/main" id="{B515B5CF-97EA-A1C4-4E0B-973053CCF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634" y="187002"/>
            <a:ext cx="6860731" cy="2286912"/>
          </a:xfrm>
          <a:prstGeom prst="rect">
            <a:avLst/>
          </a:prstGeom>
        </p:spPr>
      </p:pic>
    </p:spTree>
    <p:extLst>
      <p:ext uri="{BB962C8B-B14F-4D97-AF65-F5344CB8AC3E}">
        <p14:creationId xmlns:p14="http://schemas.microsoft.com/office/powerpoint/2010/main" val="16584110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Triangle 21">
            <a:extLst>
              <a:ext uri="{FF2B5EF4-FFF2-40B4-BE49-F238E27FC236}">
                <a16:creationId xmlns:a16="http://schemas.microsoft.com/office/drawing/2014/main" id="{5BDDE077-0992-CF7A-A35C-4A0BF6001247}"/>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104898"/>
            <a:ext cx="10515600" cy="962025"/>
          </a:xfrm>
        </p:spPr>
        <p:txBody>
          <a:bodyPr>
            <a:noAutofit/>
          </a:bodyPr>
          <a:lstStyle/>
          <a:p>
            <a:pPr algn="ct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Training Course Menu</a:t>
            </a: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4</a:t>
            </a:r>
          </a:p>
        </p:txBody>
      </p:sp>
      <p:sp>
        <p:nvSpPr>
          <p:cNvPr id="5" name="TextBox 4">
            <a:extLst>
              <a:ext uri="{FF2B5EF4-FFF2-40B4-BE49-F238E27FC236}">
                <a16:creationId xmlns:a16="http://schemas.microsoft.com/office/drawing/2014/main" id="{A6AAF8E3-B7ED-5F14-6D9D-809E692CD151}"/>
              </a:ext>
            </a:extLst>
          </p:cNvPr>
          <p:cNvSpPr txBox="1"/>
          <p:nvPr/>
        </p:nvSpPr>
        <p:spPr>
          <a:xfrm>
            <a:off x="711452" y="899724"/>
            <a:ext cx="10769096" cy="369332"/>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Here is a current list of our “Watch Now” Webinar classes. </a:t>
            </a:r>
          </a:p>
        </p:txBody>
      </p:sp>
      <p:sp>
        <p:nvSpPr>
          <p:cNvPr id="7" name="TextBox 6">
            <a:extLst>
              <a:ext uri="{FF2B5EF4-FFF2-40B4-BE49-F238E27FC236}">
                <a16:creationId xmlns:a16="http://schemas.microsoft.com/office/drawing/2014/main" id="{11751E27-DA84-6A65-E454-938A6D122B05}"/>
              </a:ext>
            </a:extLst>
          </p:cNvPr>
          <p:cNvSpPr txBox="1"/>
          <p:nvPr/>
        </p:nvSpPr>
        <p:spPr>
          <a:xfrm>
            <a:off x="926356" y="1417952"/>
            <a:ext cx="10769096" cy="800219"/>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Getting Started in </a:t>
            </a:r>
            <a:r>
              <a:rPr lang="en-US" b="1" u="sng" dirty="0" err="1">
                <a:latin typeface="Source Sans Pro" panose="020B0503030403020204" pitchFamily="34" charset="0"/>
                <a:ea typeface="Source Sans Pro" panose="020B0503030403020204" pitchFamily="34" charset="0"/>
              </a:rPr>
              <a:t>connectMLS</a:t>
            </a:r>
            <a:r>
              <a:rPr lang="en-US" b="1" u="sng" dirty="0">
                <a:latin typeface="Source Sans Pro" panose="020B0503030403020204" pitchFamily="34" charset="0"/>
                <a:ea typeface="Source Sans Pro" panose="020B0503030403020204" pitchFamily="34" charset="0"/>
              </a:rPr>
              <a:t> – </a:t>
            </a:r>
          </a:p>
          <a:p>
            <a:pPr lvl="1"/>
            <a:r>
              <a:rPr lang="en-US" sz="1400" dirty="0">
                <a:latin typeface="Source Sans Pro" panose="020B0503030403020204" pitchFamily="34" charset="0"/>
                <a:ea typeface="Source Sans Pro" panose="020B0503030403020204" pitchFamily="34" charset="0"/>
              </a:rPr>
              <a:t>Ready to get started in </a:t>
            </a:r>
            <a:r>
              <a:rPr lang="en-US" sz="1400" dirty="0" err="1">
                <a:latin typeface="Source Sans Pro" panose="020B0503030403020204" pitchFamily="34" charset="0"/>
                <a:ea typeface="Source Sans Pro" panose="020B0503030403020204" pitchFamily="34" charset="0"/>
              </a:rPr>
              <a:t>connectMLS</a:t>
            </a:r>
            <a:r>
              <a:rPr lang="en-US" sz="1400" dirty="0">
                <a:latin typeface="Source Sans Pro" panose="020B0503030403020204" pitchFamily="34" charset="0"/>
                <a:ea typeface="Source Sans Pro" panose="020B0503030403020204" pitchFamily="34" charset="0"/>
              </a:rPr>
              <a:t>? This training session will cover everything you need to understand and use the system. Setup your business card, access the system on any device, engage with your clients and become familiar with the tools you need to get you started.</a:t>
            </a:r>
          </a:p>
        </p:txBody>
      </p:sp>
      <p:sp>
        <p:nvSpPr>
          <p:cNvPr id="10" name="TextBox 9">
            <a:extLst>
              <a:ext uri="{FF2B5EF4-FFF2-40B4-BE49-F238E27FC236}">
                <a16:creationId xmlns:a16="http://schemas.microsoft.com/office/drawing/2014/main" id="{16B6E26E-FAB9-D876-992D-4A01A3D55B36}"/>
              </a:ext>
            </a:extLst>
          </p:cNvPr>
          <p:cNvSpPr txBox="1"/>
          <p:nvPr/>
        </p:nvSpPr>
        <p:spPr>
          <a:xfrm>
            <a:off x="926356" y="2325066"/>
            <a:ext cx="10769096" cy="646331"/>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Basic Search – </a:t>
            </a:r>
          </a:p>
          <a:p>
            <a:r>
              <a:rPr lang="en-US" dirty="0">
                <a:latin typeface="Source Sans Pro" panose="020B0503030403020204" pitchFamily="34" charset="0"/>
                <a:ea typeface="Source Sans Pro" panose="020B0503030403020204" pitchFamily="34" charset="0"/>
              </a:rPr>
              <a:t>	</a:t>
            </a:r>
            <a:r>
              <a:rPr lang="en-US" sz="1400" dirty="0">
                <a:latin typeface="Source Sans Pro" panose="020B0503030403020204" pitchFamily="34" charset="0"/>
                <a:ea typeface="Source Sans Pro" panose="020B0503030403020204" pitchFamily="34" charset="0"/>
              </a:rPr>
              <a:t>This training will show you how to run a property search in </a:t>
            </a:r>
            <a:r>
              <a:rPr lang="en-US" sz="1400" dirty="0" err="1">
                <a:latin typeface="Source Sans Pro" panose="020B0503030403020204" pitchFamily="34" charset="0"/>
                <a:ea typeface="Source Sans Pro" panose="020B0503030403020204" pitchFamily="34" charset="0"/>
              </a:rPr>
              <a:t>connectMLS</a:t>
            </a:r>
            <a:r>
              <a:rPr lang="en-US" sz="1400" dirty="0">
                <a:latin typeface="Source Sans Pro" panose="020B0503030403020204" pitchFamily="34" charset="0"/>
                <a:ea typeface="Source Sans Pro" panose="020B0503030403020204" pitchFamily="34" charset="0"/>
              </a:rPr>
              <a:t> and view/share the results.</a:t>
            </a:r>
          </a:p>
        </p:txBody>
      </p:sp>
      <p:sp>
        <p:nvSpPr>
          <p:cNvPr id="13" name="TextBox 12">
            <a:extLst>
              <a:ext uri="{FF2B5EF4-FFF2-40B4-BE49-F238E27FC236}">
                <a16:creationId xmlns:a16="http://schemas.microsoft.com/office/drawing/2014/main" id="{F1B70B33-20BE-FF77-65F4-3BB7A4FE78CB}"/>
              </a:ext>
            </a:extLst>
          </p:cNvPr>
          <p:cNvSpPr txBox="1"/>
          <p:nvPr/>
        </p:nvSpPr>
        <p:spPr>
          <a:xfrm>
            <a:off x="926356" y="3177904"/>
            <a:ext cx="10769096" cy="861774"/>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Auto-Email &amp; The Client Portal – </a:t>
            </a:r>
          </a:p>
          <a:p>
            <a:r>
              <a:rPr lang="en-US" dirty="0">
                <a:latin typeface="Source Sans Pro" panose="020B0503030403020204" pitchFamily="34" charset="0"/>
                <a:ea typeface="Source Sans Pro" panose="020B0503030403020204" pitchFamily="34" charset="0"/>
              </a:rPr>
              <a:t>	</a:t>
            </a:r>
            <a:r>
              <a:rPr lang="en-US" sz="1400" dirty="0">
                <a:latin typeface="Source Sans Pro" panose="020B0503030403020204" pitchFamily="34" charset="0"/>
                <a:ea typeface="Source Sans Pro" panose="020B0503030403020204" pitchFamily="34" charset="0"/>
              </a:rPr>
              <a:t>This session will show you how to set up new auto emails and manage your clients by using the Saved Search Widget, Client Activity Widget and Screener functionality. The basics of the Client Portal will also be covered so you can start sharing listings with your clients.</a:t>
            </a:r>
          </a:p>
        </p:txBody>
      </p:sp>
      <p:sp>
        <p:nvSpPr>
          <p:cNvPr id="17" name="TextBox 16">
            <a:extLst>
              <a:ext uri="{FF2B5EF4-FFF2-40B4-BE49-F238E27FC236}">
                <a16:creationId xmlns:a16="http://schemas.microsoft.com/office/drawing/2014/main" id="{99C9A0F7-78CB-03DE-B883-2AAE6B8AF9D7}"/>
              </a:ext>
            </a:extLst>
          </p:cNvPr>
          <p:cNvSpPr txBox="1"/>
          <p:nvPr/>
        </p:nvSpPr>
        <p:spPr>
          <a:xfrm>
            <a:off x="926356" y="4178372"/>
            <a:ext cx="10769096" cy="861774"/>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Adding &amp; Managing Listings – </a:t>
            </a:r>
          </a:p>
          <a:p>
            <a:r>
              <a:rPr lang="en-US" dirty="0">
                <a:latin typeface="Source Sans Pro" panose="020B0503030403020204" pitchFamily="34" charset="0"/>
                <a:ea typeface="Source Sans Pro" panose="020B0503030403020204" pitchFamily="34" charset="0"/>
              </a:rPr>
              <a:t>	 </a:t>
            </a:r>
            <a:r>
              <a:rPr lang="en-US" sz="1400" b="0" i="0" dirty="0">
                <a:effectLst/>
                <a:latin typeface="Source Sans Pro" panose="020B0503030403020204" pitchFamily="34" charset="0"/>
                <a:ea typeface="Source Sans Pro" panose="020B0503030403020204" pitchFamily="34" charset="0"/>
                <a:cs typeface="Calibri Light" panose="020F0302020204030204" pitchFamily="34" charset="0"/>
              </a:rPr>
              <a:t>This session will show you how locate your listings in </a:t>
            </a:r>
            <a:r>
              <a:rPr lang="en-US" sz="1400" b="0" i="0" dirty="0" err="1">
                <a:effectLst/>
                <a:latin typeface="Source Sans Pro" panose="020B0503030403020204" pitchFamily="34" charset="0"/>
                <a:ea typeface="Source Sans Pro" panose="020B0503030403020204" pitchFamily="34" charset="0"/>
                <a:cs typeface="Calibri Light" panose="020F0302020204030204" pitchFamily="34" charset="0"/>
              </a:rPr>
              <a:t>connectMLS</a:t>
            </a:r>
            <a:r>
              <a:rPr lang="en-US" sz="1400" b="0" i="0" dirty="0">
                <a:effectLst/>
                <a:latin typeface="Source Sans Pro" panose="020B0503030403020204" pitchFamily="34" charset="0"/>
                <a:ea typeface="Source Sans Pro" panose="020B0503030403020204" pitchFamily="34" charset="0"/>
                <a:cs typeface="Calibri Light" panose="020F0302020204030204" pitchFamily="34" charset="0"/>
              </a:rPr>
              <a:t> and how to add a new listing. You will also learn how to edit listing details and how to add photos and documents to a listing.</a:t>
            </a:r>
            <a:endParaRPr lang="en-US" sz="1400" dirty="0">
              <a:latin typeface="Source Sans Pro" panose="020B0503030403020204" pitchFamily="34" charset="0"/>
              <a:ea typeface="Source Sans Pro" panose="020B050303040302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572944FE-10D6-6431-2144-67B418B1FFCB}"/>
              </a:ext>
            </a:extLst>
          </p:cNvPr>
          <p:cNvSpPr txBox="1"/>
          <p:nvPr/>
        </p:nvSpPr>
        <p:spPr>
          <a:xfrm>
            <a:off x="926356" y="5096502"/>
            <a:ext cx="10769096" cy="861774"/>
          </a:xfrm>
          <a:prstGeom prst="rect">
            <a:avLst/>
          </a:prstGeom>
          <a:noFill/>
        </p:spPr>
        <p:txBody>
          <a:bodyPr wrap="square" rtlCol="0">
            <a:spAutoFit/>
          </a:bodyPr>
          <a:lstStyle/>
          <a:p>
            <a:r>
              <a:rPr lang="en-US" b="1" u="sng" dirty="0">
                <a:latin typeface="Source Sans Pro" panose="020B0503030403020204" pitchFamily="34" charset="0"/>
                <a:ea typeface="Source Sans Pro" panose="020B0503030403020204" pitchFamily="34" charset="0"/>
              </a:rPr>
              <a:t>Getting to Know </a:t>
            </a:r>
            <a:r>
              <a:rPr lang="en-US" b="1" u="sng" dirty="0" err="1">
                <a:latin typeface="Source Sans Pro" panose="020B0503030403020204" pitchFamily="34" charset="0"/>
                <a:ea typeface="Source Sans Pro" panose="020B0503030403020204" pitchFamily="34" charset="0"/>
              </a:rPr>
              <a:t>SmartTax</a:t>
            </a:r>
            <a:r>
              <a:rPr lang="en-US" b="1" u="sng" dirty="0">
                <a:latin typeface="Source Sans Pro" panose="020B0503030403020204" pitchFamily="34" charset="0"/>
                <a:ea typeface="Source Sans Pro" panose="020B0503030403020204" pitchFamily="34" charset="0"/>
              </a:rPr>
              <a:t> – </a:t>
            </a:r>
          </a:p>
          <a:p>
            <a:r>
              <a:rPr lang="en-US" dirty="0">
                <a:latin typeface="Source Sans Pro" panose="020B0503030403020204" pitchFamily="34" charset="0"/>
                <a:ea typeface="Source Sans Pro" panose="020B0503030403020204" pitchFamily="34" charset="0"/>
              </a:rPr>
              <a:t>	</a:t>
            </a:r>
            <a:r>
              <a:rPr lang="en-US" sz="1400" dirty="0">
                <a:latin typeface="Source Sans Pro" panose="020B0503030403020204" pitchFamily="34" charset="0"/>
                <a:ea typeface="Source Sans Pro" panose="020B0503030403020204" pitchFamily="34" charset="0"/>
              </a:rPr>
              <a:t>This training provides an overview of our new public records program, </a:t>
            </a:r>
            <a:r>
              <a:rPr lang="en-US" sz="1400" dirty="0" err="1">
                <a:latin typeface="Source Sans Pro" panose="020B0503030403020204" pitchFamily="34" charset="0"/>
                <a:ea typeface="Source Sans Pro" panose="020B0503030403020204" pitchFamily="34" charset="0"/>
              </a:rPr>
              <a:t>SmartTax</a:t>
            </a:r>
            <a:r>
              <a:rPr lang="en-US" sz="1400" dirty="0">
                <a:latin typeface="Source Sans Pro" panose="020B0503030403020204" pitchFamily="34" charset="0"/>
                <a:ea typeface="Source Sans Pro" panose="020B0503030403020204" pitchFamily="34" charset="0"/>
              </a:rPr>
              <a:t>. </a:t>
            </a:r>
            <a:r>
              <a:rPr lang="en-US" sz="1400" dirty="0" err="1">
                <a:latin typeface="Source Sans Pro" panose="020B0503030403020204" pitchFamily="34" charset="0"/>
                <a:ea typeface="Source Sans Pro" panose="020B0503030403020204" pitchFamily="34" charset="0"/>
              </a:rPr>
              <a:t>SmartTax</a:t>
            </a:r>
            <a:r>
              <a:rPr lang="en-US" sz="1400" dirty="0">
                <a:latin typeface="Source Sans Pro" panose="020B0503030403020204" pitchFamily="34" charset="0"/>
                <a:ea typeface="Source Sans Pro" panose="020B0503030403020204" pitchFamily="34" charset="0"/>
              </a:rPr>
              <a:t> includes tools like prospecting, interactive maps and extensive property data.</a:t>
            </a:r>
            <a:endParaRPr lang="en-US" sz="1400" dirty="0">
              <a:latin typeface="Source Sans Pro" panose="020B0503030403020204" pitchFamily="34" charset="0"/>
              <a:ea typeface="Source Sans Pro" panose="020B0503030403020204" pitchFamily="34" charset="0"/>
              <a:cs typeface="Calibri Light" panose="020F0302020204030204" pitchFamily="34" charset="0"/>
            </a:endParaRPr>
          </a:p>
        </p:txBody>
      </p:sp>
      <p:sp>
        <p:nvSpPr>
          <p:cNvPr id="21" name="TextBox 20">
            <a:extLst>
              <a:ext uri="{FF2B5EF4-FFF2-40B4-BE49-F238E27FC236}">
                <a16:creationId xmlns:a16="http://schemas.microsoft.com/office/drawing/2014/main" id="{A25744E3-5258-F600-BA11-2F335CEA6C30}"/>
              </a:ext>
            </a:extLst>
          </p:cNvPr>
          <p:cNvSpPr txBox="1"/>
          <p:nvPr/>
        </p:nvSpPr>
        <p:spPr>
          <a:xfrm>
            <a:off x="2343509" y="6304002"/>
            <a:ext cx="7504982" cy="369332"/>
          </a:xfrm>
          <a:prstGeom prst="rect">
            <a:avLst/>
          </a:prstGeom>
          <a:noFill/>
        </p:spPr>
        <p:txBody>
          <a:bodyPr wrap="square" rtlCol="0">
            <a:spAutoFit/>
          </a:bodyPr>
          <a:lstStyle/>
          <a:p>
            <a:pPr algn="ctr"/>
            <a:r>
              <a:rPr lang="en-US" dirty="0">
                <a:hlinkClick r:id="rId3"/>
              </a:rPr>
              <a:t>CLICK HERE </a:t>
            </a:r>
            <a:r>
              <a:rPr lang="en-US" dirty="0"/>
              <a:t>to access our library of Watch Now Webinars! </a:t>
            </a:r>
          </a:p>
        </p:txBody>
      </p:sp>
    </p:spTree>
    <p:extLst>
      <p:ext uri="{BB962C8B-B14F-4D97-AF65-F5344CB8AC3E}">
        <p14:creationId xmlns:p14="http://schemas.microsoft.com/office/powerpoint/2010/main" val="171796654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87D61309-3158-F1C3-F0B3-E40DF89B271E}"/>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808006" y="3699049"/>
            <a:ext cx="10575985" cy="1504366"/>
          </a:xfrm>
        </p:spPr>
        <p:txBody>
          <a:bodyPr>
            <a:noAutofit/>
          </a:bodyPr>
          <a:lstStyle/>
          <a:p>
            <a:pPr algn="ctr">
              <a:lnSpc>
                <a:spcPct val="150000"/>
              </a:lnSpc>
            </a:pPr>
            <a:r>
              <a:rPr lang="en-US" sz="2000" dirty="0">
                <a:latin typeface="Source Sans Pro" panose="020B0503030403020204" pitchFamily="34" charset="0"/>
                <a:ea typeface="Source Sans Pro" panose="020B0503030403020204" pitchFamily="34" charset="0"/>
                <a:cs typeface="Times New Roman" panose="02020603050405020304" pitchFamily="18" charset="0"/>
              </a:rPr>
              <a:t>These sessions are designed to be taken in order as a series &amp; provide a slow &amp; steady approach to learning </a:t>
            </a:r>
            <a:r>
              <a:rPr lang="en-US" sz="2000"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sz="2000" dirty="0">
                <a:latin typeface="Source Sans Pro" panose="020B0503030403020204" pitchFamily="34" charset="0"/>
                <a:ea typeface="Source Sans Pro" panose="020B0503030403020204" pitchFamily="34" charset="0"/>
                <a:cs typeface="Times New Roman" panose="02020603050405020304" pitchFamily="18" charset="0"/>
              </a:rPr>
              <a:t>! Each session is 30-45 minutes &amp; includes dedicated time for you to follow along &amp; try firsthand everything that's discussed in the training. All sessions are available on-demand or can be scheduled in advance. </a:t>
            </a:r>
            <a:br>
              <a:rPr lang="en-US" sz="2000" dirty="0">
                <a:latin typeface="Source Sans Pro" panose="020B0503030403020204" pitchFamily="34" charset="0"/>
                <a:ea typeface="Source Sans Pro" panose="020B0503030403020204" pitchFamily="34" charset="0"/>
                <a:cs typeface="Times New Roman" panose="02020603050405020304" pitchFamily="18" charset="0"/>
              </a:rPr>
            </a:br>
            <a:br>
              <a:rPr lang="en-US" sz="2000" dirty="0">
                <a:latin typeface="Source Sans Pro" panose="020B0503030403020204" pitchFamily="34" charset="0"/>
                <a:ea typeface="Source Sans Pro" panose="020B0503030403020204" pitchFamily="34" charset="0"/>
                <a:cs typeface="Times New Roman" panose="02020603050405020304" pitchFamily="18" charset="0"/>
              </a:rPr>
            </a:br>
            <a:r>
              <a:rPr lang="en-US" sz="2000" dirty="0">
                <a:latin typeface="Source Sans Pro" panose="020B0503030403020204" pitchFamily="34" charset="0"/>
                <a:ea typeface="Source Sans Pro" panose="020B0503030403020204" pitchFamily="34" charset="0"/>
                <a:cs typeface="Times New Roman" panose="02020603050405020304" pitchFamily="18" charset="0"/>
                <a:hlinkClick r:id="rId3"/>
              </a:rPr>
              <a:t>Click to see all available sessions</a:t>
            </a:r>
            <a:endParaRPr lang="en-US" sz="2000" dirty="0">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5</a:t>
            </a:r>
          </a:p>
        </p:txBody>
      </p:sp>
      <p:pic>
        <p:nvPicPr>
          <p:cNvPr id="3" name="Picture 2" descr="A blue and white rectangular sign&#10;&#10;Description automatically generated">
            <a:extLst>
              <a:ext uri="{FF2B5EF4-FFF2-40B4-BE49-F238E27FC236}">
                <a16:creationId xmlns:a16="http://schemas.microsoft.com/office/drawing/2014/main" id="{88698A0C-5C89-C307-B0E8-7FE21FFB0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966" y="204549"/>
            <a:ext cx="8908067" cy="2969356"/>
          </a:xfrm>
          <a:prstGeom prst="rect">
            <a:avLst/>
          </a:prstGeom>
        </p:spPr>
      </p:pic>
    </p:spTree>
    <p:extLst>
      <p:ext uri="{BB962C8B-B14F-4D97-AF65-F5344CB8AC3E}">
        <p14:creationId xmlns:p14="http://schemas.microsoft.com/office/powerpoint/2010/main" val="185770688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EB3BD4A2-761C-FA26-A33F-597CD6B86B28}"/>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73966-2B41-2613-283C-1691BCA863A6}"/>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4D9748B4-01AB-2C79-27AD-18E59010FD37}"/>
              </a:ext>
            </a:extLst>
          </p:cNvPr>
          <p:cNvSpPr txBox="1"/>
          <p:nvPr/>
        </p:nvSpPr>
        <p:spPr>
          <a:xfrm>
            <a:off x="171450" y="6420545"/>
            <a:ext cx="25717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8" name="TextBox 7">
            <a:extLst>
              <a:ext uri="{FF2B5EF4-FFF2-40B4-BE49-F238E27FC236}">
                <a16:creationId xmlns:a16="http://schemas.microsoft.com/office/drawing/2014/main" id="{1B3D53BF-89AA-DBFC-E264-067C044A2CB6}"/>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October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04097BB1-E241-C287-0766-7EAF1942AC92}"/>
              </a:ext>
            </a:extLst>
          </p:cNvPr>
          <p:cNvSpPr txBox="1"/>
          <p:nvPr/>
        </p:nvSpPr>
        <p:spPr>
          <a:xfrm>
            <a:off x="3048719" y="6280450"/>
            <a:ext cx="6094562" cy="307777"/>
          </a:xfrm>
          <a:prstGeom prst="rect">
            <a:avLst/>
          </a:prstGeom>
          <a:noFill/>
        </p:spPr>
        <p:txBody>
          <a:bodyPr wrap="square">
            <a:spAutoFit/>
          </a:bodyPr>
          <a:lstStyle/>
          <a:p>
            <a:pPr algn="ctr"/>
            <a:r>
              <a:rPr lang="en-US" sz="1400" dirty="0">
                <a:latin typeface="Source Sans Pro" panose="020B0503030403020204" pitchFamily="34" charset="0"/>
                <a:ea typeface="Source Sans Pro" panose="020B0503030403020204" pitchFamily="34" charset="0"/>
                <a:hlinkClick r:id="rId3"/>
              </a:rPr>
              <a:t>CLICK HERE  </a:t>
            </a:r>
            <a:r>
              <a:rPr lang="en-US" sz="1400" dirty="0">
                <a:latin typeface="Source Sans Pro" panose="020B0503030403020204" pitchFamily="34" charset="0"/>
                <a:ea typeface="Source Sans Pro" panose="020B0503030403020204" pitchFamily="34" charset="0"/>
              </a:rPr>
              <a:t>to get the  full overview of Connecticut Metrics</a:t>
            </a:r>
            <a:endParaRPr lang="en-US" sz="1400" dirty="0"/>
          </a:p>
        </p:txBody>
      </p:sp>
      <p:pic>
        <p:nvPicPr>
          <p:cNvPr id="6" name="Picture 5">
            <a:extLst>
              <a:ext uri="{FF2B5EF4-FFF2-40B4-BE49-F238E27FC236}">
                <a16:creationId xmlns:a16="http://schemas.microsoft.com/office/drawing/2014/main" id="{D56C33FB-6568-C70C-D9E3-A0077A5A6F34}"/>
              </a:ext>
            </a:extLst>
          </p:cNvPr>
          <p:cNvPicPr>
            <a:picLocks noChangeAspect="1"/>
          </p:cNvPicPr>
          <p:nvPr/>
        </p:nvPicPr>
        <p:blipFill rotWithShape="1">
          <a:blip r:embed="rId4"/>
          <a:srcRect l="3640" t="1295" b="219"/>
          <a:stretch/>
        </p:blipFill>
        <p:spPr>
          <a:xfrm>
            <a:off x="838200" y="71141"/>
            <a:ext cx="10590244" cy="6209309"/>
          </a:xfrm>
          <a:prstGeom prst="rect">
            <a:avLst/>
          </a:prstGeom>
        </p:spPr>
      </p:pic>
    </p:spTree>
    <p:extLst>
      <p:ext uri="{BB962C8B-B14F-4D97-AF65-F5344CB8AC3E}">
        <p14:creationId xmlns:p14="http://schemas.microsoft.com/office/powerpoint/2010/main" val="14540130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7B39F465-DE90-DE4C-8847-153EBAA6EEDD}"/>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283ADC-96A9-118A-6908-2CC54D74D125}"/>
              </a:ext>
            </a:extLst>
          </p:cNvPr>
          <p:cNvSpPr txBox="1"/>
          <p:nvPr/>
        </p:nvSpPr>
        <p:spPr>
          <a:xfrm>
            <a:off x="65255" y="6410325"/>
            <a:ext cx="406639" cy="369332"/>
          </a:xfrm>
          <a:prstGeom prst="rect">
            <a:avLst/>
          </a:prstGeom>
          <a:noFill/>
        </p:spPr>
        <p:txBody>
          <a:bodyPr wrap="square" rtlCol="0">
            <a:spAutoFit/>
          </a:bodyPr>
          <a:lstStyle/>
          <a:p>
            <a:pPr algn="ctr"/>
            <a:r>
              <a:rPr lang="en-US" dirty="0"/>
              <a:t>7</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355002" y="93668"/>
            <a:ext cx="11510683" cy="807249"/>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Single - Family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2052264682"/>
              </p:ext>
            </p:extLst>
          </p:nvPr>
        </p:nvGraphicFramePr>
        <p:xfrm>
          <a:off x="355002" y="956301"/>
          <a:ext cx="11510683" cy="5257647"/>
        </p:xfrm>
        <a:graphic>
          <a:graphicData uri="http://schemas.openxmlformats.org/drawingml/2006/table">
            <a:tbl>
              <a:tblPr firstRow="1" bandRow="1">
                <a:tableStyleId>{00A15C55-8517-42AA-B614-E9B94910E393}</a:tableStyleId>
              </a:tblPr>
              <a:tblGrid>
                <a:gridCol w="1168998">
                  <a:extLst>
                    <a:ext uri="{9D8B030D-6E8A-4147-A177-3AD203B41FA5}">
                      <a16:colId xmlns:a16="http://schemas.microsoft.com/office/drawing/2014/main" val="2212670635"/>
                    </a:ext>
                  </a:extLst>
                </a:gridCol>
                <a:gridCol w="981075">
                  <a:extLst>
                    <a:ext uri="{9D8B030D-6E8A-4147-A177-3AD203B41FA5}">
                      <a16:colId xmlns:a16="http://schemas.microsoft.com/office/drawing/2014/main" val="3763166851"/>
                    </a:ext>
                  </a:extLst>
                </a:gridCol>
                <a:gridCol w="981075">
                  <a:extLst>
                    <a:ext uri="{9D8B030D-6E8A-4147-A177-3AD203B41FA5}">
                      <a16:colId xmlns:a16="http://schemas.microsoft.com/office/drawing/2014/main" val="1361749739"/>
                    </a:ext>
                  </a:extLst>
                </a:gridCol>
                <a:gridCol w="1209675">
                  <a:extLst>
                    <a:ext uri="{9D8B030D-6E8A-4147-A177-3AD203B41FA5}">
                      <a16:colId xmlns:a16="http://schemas.microsoft.com/office/drawing/2014/main" val="2908361652"/>
                    </a:ext>
                  </a:extLst>
                </a:gridCol>
                <a:gridCol w="1000125">
                  <a:extLst>
                    <a:ext uri="{9D8B030D-6E8A-4147-A177-3AD203B41FA5}">
                      <a16:colId xmlns:a16="http://schemas.microsoft.com/office/drawing/2014/main" val="4223237239"/>
                    </a:ext>
                  </a:extLst>
                </a:gridCol>
                <a:gridCol w="1095375">
                  <a:extLst>
                    <a:ext uri="{9D8B030D-6E8A-4147-A177-3AD203B41FA5}">
                      <a16:colId xmlns:a16="http://schemas.microsoft.com/office/drawing/2014/main" val="559402332"/>
                    </a:ext>
                  </a:extLst>
                </a:gridCol>
                <a:gridCol w="1084592">
                  <a:extLst>
                    <a:ext uri="{9D8B030D-6E8A-4147-A177-3AD203B41FA5}">
                      <a16:colId xmlns:a16="http://schemas.microsoft.com/office/drawing/2014/main" val="2398635853"/>
                    </a:ext>
                  </a:extLst>
                </a:gridCol>
                <a:gridCol w="1334758">
                  <a:extLst>
                    <a:ext uri="{9D8B030D-6E8A-4147-A177-3AD203B41FA5}">
                      <a16:colId xmlns:a16="http://schemas.microsoft.com/office/drawing/2014/main" val="1875296296"/>
                    </a:ext>
                  </a:extLst>
                </a:gridCol>
                <a:gridCol w="1314450">
                  <a:extLst>
                    <a:ext uri="{9D8B030D-6E8A-4147-A177-3AD203B41FA5}">
                      <a16:colId xmlns:a16="http://schemas.microsoft.com/office/drawing/2014/main" val="3867151865"/>
                    </a:ext>
                  </a:extLst>
                </a:gridCol>
                <a:gridCol w="1340560">
                  <a:extLst>
                    <a:ext uri="{9D8B030D-6E8A-4147-A177-3AD203B41FA5}">
                      <a16:colId xmlns:a16="http://schemas.microsoft.com/office/drawing/2014/main" val="3441976224"/>
                    </a:ext>
                  </a:extLst>
                </a:gridCol>
              </a:tblGrid>
              <a:tr h="1099029">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County</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Number of New Listings</a:t>
                      </a:r>
                    </a:p>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Number of New  Listings (Sep.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Closed Sales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Closed Sales (Sep. 2023)</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Average Sales Price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Average Sales Price (Sep.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Percent Change </a:t>
                      </a:r>
                    </a:p>
                  </a:txBody>
                  <a:tcPr anchor="ctr">
                    <a:solidFill>
                      <a:srgbClr val="244C5A"/>
                    </a:solidFill>
                  </a:tcPr>
                </a:tc>
                <a:extLst>
                  <a:ext uri="{0D108BD9-81ED-4DB2-BD59-A6C34878D82A}">
                    <a16:rowId xmlns:a16="http://schemas.microsoft.com/office/drawing/2014/main" val="3844811707"/>
                  </a:ext>
                </a:extLst>
              </a:tr>
              <a:tr h="485832">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Fairfield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797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708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- 11.2%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757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548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- 27.6%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$931,204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$948,156</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+ 1.8%</a:t>
                      </a:r>
                    </a:p>
                  </a:txBody>
                  <a:tcPr anchor="ctr"/>
                </a:tc>
                <a:extLst>
                  <a:ext uri="{0D108BD9-81ED-4DB2-BD59-A6C34878D82A}">
                    <a16:rowId xmlns:a16="http://schemas.microsoft.com/office/drawing/2014/main" val="657283649"/>
                  </a:ext>
                </a:extLst>
              </a:tr>
              <a:tr h="437508">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Hartford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685</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635</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- 7.3%</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762</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600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- 21.3%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$320,000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$365,000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+ 14.1%</a:t>
                      </a:r>
                    </a:p>
                  </a:txBody>
                  <a:tcPr anchor="ctr"/>
                </a:tc>
                <a:extLst>
                  <a:ext uri="{0D108BD9-81ED-4DB2-BD59-A6C34878D82A}">
                    <a16:rowId xmlns:a16="http://schemas.microsoft.com/office/drawing/2014/main" val="1204782669"/>
                  </a:ext>
                </a:extLst>
              </a:tr>
              <a:tr h="498759">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Lichfield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228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228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0.0 %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238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174</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- 26.9%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$453,010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$564,778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+ 24.7%</a:t>
                      </a:r>
                    </a:p>
                  </a:txBody>
                  <a:tcPr anchor="ctr"/>
                </a:tc>
                <a:extLst>
                  <a:ext uri="{0D108BD9-81ED-4DB2-BD59-A6C34878D82A}">
                    <a16:rowId xmlns:a16="http://schemas.microsoft.com/office/drawing/2014/main" val="4032596333"/>
                  </a:ext>
                </a:extLst>
              </a:tr>
              <a:tr h="577436">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Middlesex</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184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175</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- 4.9%</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164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118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- 28.0%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$451,090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$512,221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+ 13.6%</a:t>
                      </a:r>
                    </a:p>
                  </a:txBody>
                  <a:tcPr anchor="ctr"/>
                </a:tc>
                <a:extLst>
                  <a:ext uri="{0D108BD9-81ED-4DB2-BD59-A6C34878D82A}">
                    <a16:rowId xmlns:a16="http://schemas.microsoft.com/office/drawing/2014/main" val="2689695530"/>
                  </a:ext>
                </a:extLst>
              </a:tr>
              <a:tr h="591555">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New Haven</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717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646</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- 9.9%</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668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520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- 22.2%</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$414,400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$446,092</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+ 7.6% </a:t>
                      </a:r>
                    </a:p>
                  </a:txBody>
                  <a:tcPr anchor="ctr"/>
                </a:tc>
                <a:extLst>
                  <a:ext uri="{0D108BD9-81ED-4DB2-BD59-A6C34878D82A}">
                    <a16:rowId xmlns:a16="http://schemas.microsoft.com/office/drawing/2014/main" val="2273885590"/>
                  </a:ext>
                </a:extLst>
              </a:tr>
              <a:tr h="475195">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New London</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298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214</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- 28.2%</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274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230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- 16.1%</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$ 406,906</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$507,930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+ 24.8%</a:t>
                      </a:r>
                    </a:p>
                  </a:txBody>
                  <a:tcPr anchor="ctr"/>
                </a:tc>
                <a:extLst>
                  <a:ext uri="{0D108BD9-81ED-4DB2-BD59-A6C34878D82A}">
                    <a16:rowId xmlns:a16="http://schemas.microsoft.com/office/drawing/2014/main" val="280181161"/>
                  </a:ext>
                </a:extLst>
              </a:tr>
              <a:tr h="439979">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Tolland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140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119</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- 15.0%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163</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96</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- 41.1%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$354,927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$ 406,227</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+ 14.5% </a:t>
                      </a:r>
                    </a:p>
                  </a:txBody>
                  <a:tcPr anchor="ctr"/>
                </a:tc>
                <a:extLst>
                  <a:ext uri="{0D108BD9-81ED-4DB2-BD59-A6C34878D82A}">
                    <a16:rowId xmlns:a16="http://schemas.microsoft.com/office/drawing/2014/main" val="2191195325"/>
                  </a:ext>
                </a:extLst>
              </a:tr>
              <a:tr h="591555">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Windham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103</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111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+ 7.8%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102</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89</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- 12.7%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$320,676</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$338,918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+ 5.7%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sp>
        <p:nvSpPr>
          <p:cNvPr id="2" name="TextBox 1">
            <a:extLst>
              <a:ext uri="{FF2B5EF4-FFF2-40B4-BE49-F238E27FC236}">
                <a16:creationId xmlns:a16="http://schemas.microsoft.com/office/drawing/2014/main" id="{B5D5EEB1-6B5E-B7B7-739E-1E4291832AC0}"/>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October 8</a:t>
            </a:r>
            <a:r>
              <a:rPr lang="en-US" sz="900" baseline="30000" dirty="0">
                <a:latin typeface="Source Sans Pro" panose="020B0503030403020204" pitchFamily="34" charset="0"/>
                <a:ea typeface="Source Sans Pro" panose="020B0503030403020204" pitchFamily="34" charset="0"/>
              </a:rPr>
              <a:t>th</a:t>
            </a:r>
            <a:r>
              <a:rPr lang="en-US" sz="900" dirty="0">
                <a:latin typeface="Source Sans Pro" panose="020B0503030403020204" pitchFamily="34" charset="0"/>
                <a:ea typeface="Source Sans Pro" panose="020B0503030403020204" pitchFamily="34" charset="0"/>
              </a:rPr>
              <a:t>,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6942739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D8436AF6-409B-61B7-EF3A-A2060CA87C61}"/>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283ADC-96A9-118A-6908-2CC54D74D125}"/>
              </a:ext>
            </a:extLst>
          </p:cNvPr>
          <p:cNvSpPr txBox="1"/>
          <p:nvPr/>
        </p:nvSpPr>
        <p:spPr>
          <a:xfrm>
            <a:off x="65255" y="6410325"/>
            <a:ext cx="406639" cy="369332"/>
          </a:xfrm>
          <a:prstGeom prst="rect">
            <a:avLst/>
          </a:prstGeom>
          <a:noFill/>
        </p:spPr>
        <p:txBody>
          <a:bodyPr wrap="square" rtlCol="0">
            <a:spAutoFit/>
          </a:bodyPr>
          <a:lstStyle/>
          <a:p>
            <a:pPr algn="ctr"/>
            <a:r>
              <a:rPr lang="en-US" dirty="0"/>
              <a:t>8</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543464" y="93669"/>
            <a:ext cx="11322221" cy="691336"/>
          </a:xfrm>
        </p:spPr>
        <p:txBody>
          <a:bodyPr>
            <a:noAutofit/>
          </a:bodyPr>
          <a:lstStyle/>
          <a:p>
            <a:pPr algn="ctr"/>
            <a:r>
              <a:rPr lang="en-US" sz="3600" b="1" dirty="0">
                <a:latin typeface="Source Sans Pro" panose="020B0503030403020204" pitchFamily="34" charset="0"/>
                <a:ea typeface="Source Sans Pro" panose="020B0503030403020204" pitchFamily="34" charset="0"/>
                <a:cs typeface="Times New Roman" panose="02020603050405020304" pitchFamily="18" charset="0"/>
              </a:rPr>
              <a:t>Condo/Townhouse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1864333028"/>
              </p:ext>
            </p:extLst>
          </p:nvPr>
        </p:nvGraphicFramePr>
        <p:xfrm>
          <a:off x="355002" y="708205"/>
          <a:ext cx="11510683" cy="5657034"/>
        </p:xfrm>
        <a:graphic>
          <a:graphicData uri="http://schemas.openxmlformats.org/drawingml/2006/table">
            <a:tbl>
              <a:tblPr firstRow="1" bandRow="1">
                <a:tableStyleId>{00A15C55-8517-42AA-B614-E9B94910E393}</a:tableStyleId>
              </a:tblPr>
              <a:tblGrid>
                <a:gridCol w="1068356">
                  <a:extLst>
                    <a:ext uri="{9D8B030D-6E8A-4147-A177-3AD203B41FA5}">
                      <a16:colId xmlns:a16="http://schemas.microsoft.com/office/drawing/2014/main" val="2212670635"/>
                    </a:ext>
                  </a:extLst>
                </a:gridCol>
                <a:gridCol w="986467">
                  <a:extLst>
                    <a:ext uri="{9D8B030D-6E8A-4147-A177-3AD203B41FA5}">
                      <a16:colId xmlns:a16="http://schemas.microsoft.com/office/drawing/2014/main" val="3763166851"/>
                    </a:ext>
                  </a:extLst>
                </a:gridCol>
                <a:gridCol w="942975">
                  <a:extLst>
                    <a:ext uri="{9D8B030D-6E8A-4147-A177-3AD203B41FA5}">
                      <a16:colId xmlns:a16="http://schemas.microsoft.com/office/drawing/2014/main" val="1361749739"/>
                    </a:ext>
                  </a:extLst>
                </a:gridCol>
                <a:gridCol w="1245079">
                  <a:extLst>
                    <a:ext uri="{9D8B030D-6E8A-4147-A177-3AD203B41FA5}">
                      <a16:colId xmlns:a16="http://schemas.microsoft.com/office/drawing/2014/main" val="2908361652"/>
                    </a:ext>
                  </a:extLst>
                </a:gridCol>
                <a:gridCol w="1050446">
                  <a:extLst>
                    <a:ext uri="{9D8B030D-6E8A-4147-A177-3AD203B41FA5}">
                      <a16:colId xmlns:a16="http://schemas.microsoft.com/office/drawing/2014/main" val="4223237239"/>
                    </a:ext>
                  </a:extLst>
                </a:gridCol>
                <a:gridCol w="1063026">
                  <a:extLst>
                    <a:ext uri="{9D8B030D-6E8A-4147-A177-3AD203B41FA5}">
                      <a16:colId xmlns:a16="http://schemas.microsoft.com/office/drawing/2014/main" val="559402332"/>
                    </a:ext>
                  </a:extLst>
                </a:gridCol>
                <a:gridCol w="1181819">
                  <a:extLst>
                    <a:ext uri="{9D8B030D-6E8A-4147-A177-3AD203B41FA5}">
                      <a16:colId xmlns:a16="http://schemas.microsoft.com/office/drawing/2014/main" val="2398635853"/>
                    </a:ext>
                  </a:extLst>
                </a:gridCol>
                <a:gridCol w="1362973">
                  <a:extLst>
                    <a:ext uri="{9D8B030D-6E8A-4147-A177-3AD203B41FA5}">
                      <a16:colId xmlns:a16="http://schemas.microsoft.com/office/drawing/2014/main" val="1875296296"/>
                    </a:ext>
                  </a:extLst>
                </a:gridCol>
                <a:gridCol w="1406106">
                  <a:extLst>
                    <a:ext uri="{9D8B030D-6E8A-4147-A177-3AD203B41FA5}">
                      <a16:colId xmlns:a16="http://schemas.microsoft.com/office/drawing/2014/main" val="3867151865"/>
                    </a:ext>
                  </a:extLst>
                </a:gridCol>
                <a:gridCol w="1203436">
                  <a:extLst>
                    <a:ext uri="{9D8B030D-6E8A-4147-A177-3AD203B41FA5}">
                      <a16:colId xmlns:a16="http://schemas.microsoft.com/office/drawing/2014/main" val="3441976224"/>
                    </a:ext>
                  </a:extLst>
                </a:gridCol>
              </a:tblGrid>
              <a:tr h="1196349">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County</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New Listings</a:t>
                      </a:r>
                    </a:p>
                    <a:p>
                      <a:pPr algn="ctr">
                        <a:lnSpc>
                          <a:spcPct val="150000"/>
                        </a:lnSpc>
                      </a:pPr>
                      <a:r>
                        <a:rPr lang="en-US" sz="1200" dirty="0">
                          <a:latin typeface="Source Sans Pro" panose="020B0503030403020204" pitchFamily="34" charset="0"/>
                          <a:ea typeface="Source Sans Pro" panose="020B0503030403020204" pitchFamily="34" charset="0"/>
                        </a:rPr>
                        <a:t>(Sep.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New  Listings (Sep.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Closed Sales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Closed Sales (Sep. 2023)</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Sales Price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Sales Price (Sep.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 </a:t>
                      </a:r>
                    </a:p>
                  </a:txBody>
                  <a:tcPr anchor="ctr">
                    <a:solidFill>
                      <a:srgbClr val="244C5A"/>
                    </a:solidFill>
                  </a:tcPr>
                </a:tc>
                <a:extLst>
                  <a:ext uri="{0D108BD9-81ED-4DB2-BD59-A6C34878D82A}">
                    <a16:rowId xmlns:a16="http://schemas.microsoft.com/office/drawing/2014/main" val="3844811707"/>
                  </a:ext>
                </a:extLst>
              </a:tr>
              <a:tr h="528853">
                <a:tc>
                  <a:txBody>
                    <a:bodyPr/>
                    <a:lstStyle/>
                    <a:p>
                      <a:pPr algn="ctr"/>
                      <a:r>
                        <a:rPr lang="en-US" sz="1300" b="1" dirty="0">
                          <a:latin typeface="Source Sans Pro" panose="020B0503030403020204" pitchFamily="34" charset="0"/>
                          <a:ea typeface="Source Sans Pro" panose="020B0503030403020204" pitchFamily="34" charset="0"/>
                        </a:rPr>
                        <a:t>Fairfield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302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242</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- 19.9%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- 23.8%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$457,546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$470,918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+ 2.9%</a:t>
                      </a:r>
                    </a:p>
                  </a:txBody>
                  <a:tcPr anchor="ctr"/>
                </a:tc>
                <a:extLst>
                  <a:ext uri="{0D108BD9-81ED-4DB2-BD59-A6C34878D82A}">
                    <a16:rowId xmlns:a16="http://schemas.microsoft.com/office/drawing/2014/main" val="657283649"/>
                  </a:ext>
                </a:extLst>
              </a:tr>
              <a:tr h="476250">
                <a:tc>
                  <a:txBody>
                    <a:bodyPr/>
                    <a:lstStyle/>
                    <a:p>
                      <a:pPr algn="ctr"/>
                      <a:r>
                        <a:rPr lang="en-US" sz="1300" b="1" dirty="0">
                          <a:latin typeface="Source Sans Pro" panose="020B0503030403020204" pitchFamily="34" charset="0"/>
                          <a:ea typeface="Source Sans Pro" panose="020B0503030403020204" pitchFamily="34" charset="0"/>
                        </a:rPr>
                        <a:t>Hartford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181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178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- 16.1%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$235,723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$248,374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+ 5.4%</a:t>
                      </a:r>
                    </a:p>
                  </a:txBody>
                  <a:tcPr anchor="ctr"/>
                </a:tc>
                <a:extLst>
                  <a:ext uri="{0D108BD9-81ED-4DB2-BD59-A6C34878D82A}">
                    <a16:rowId xmlns:a16="http://schemas.microsoft.com/office/drawing/2014/main" val="1204782669"/>
                  </a:ext>
                </a:extLst>
              </a:tr>
              <a:tr h="542925">
                <a:tc>
                  <a:txBody>
                    <a:bodyPr/>
                    <a:lstStyle/>
                    <a:p>
                      <a:pPr algn="ctr"/>
                      <a:r>
                        <a:rPr lang="en-US" sz="1300" b="1" dirty="0">
                          <a:latin typeface="Source Sans Pro" panose="020B0503030403020204" pitchFamily="34" charset="0"/>
                          <a:ea typeface="Source Sans Pro" panose="020B0503030403020204" pitchFamily="34" charset="0"/>
                        </a:rPr>
                        <a:t>Lichfield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+ 12.1%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- 12.8%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$206,596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$223,551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+ 8.2%</a:t>
                      </a:r>
                    </a:p>
                  </a:txBody>
                  <a:tcPr anchor="ctr"/>
                </a:tc>
                <a:extLst>
                  <a:ext uri="{0D108BD9-81ED-4DB2-BD59-A6C34878D82A}">
                    <a16:rowId xmlns:a16="http://schemas.microsoft.com/office/drawing/2014/main" val="4032596333"/>
                  </a:ext>
                </a:extLst>
              </a:tr>
              <a:tr h="628568">
                <a:tc>
                  <a:txBody>
                    <a:bodyPr/>
                    <a:lstStyle/>
                    <a:p>
                      <a:pPr algn="ctr"/>
                      <a:r>
                        <a:rPr lang="en-US" sz="1300" b="1" dirty="0">
                          <a:latin typeface="Source Sans Pro" panose="020B0503030403020204" pitchFamily="34" charset="0"/>
                          <a:ea typeface="Source Sans Pro" panose="020B0503030403020204" pitchFamily="34" charset="0"/>
                        </a:rPr>
                        <a:t>Middlesex</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42</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+ 27.3%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+ 11.1 %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$204,562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$269,350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+ 31.7% </a:t>
                      </a:r>
                    </a:p>
                  </a:txBody>
                  <a:tcPr anchor="ctr"/>
                </a:tc>
                <a:extLst>
                  <a:ext uri="{0D108BD9-81ED-4DB2-BD59-A6C34878D82A}">
                    <a16:rowId xmlns:a16="http://schemas.microsoft.com/office/drawing/2014/main" val="2689695530"/>
                  </a:ext>
                </a:extLst>
              </a:tr>
              <a:tr h="643938">
                <a:tc>
                  <a:txBody>
                    <a:bodyPr/>
                    <a:lstStyle/>
                    <a:p>
                      <a:pPr algn="ctr"/>
                      <a:r>
                        <a:rPr lang="en-US" sz="1300" b="1" dirty="0">
                          <a:latin typeface="Source Sans Pro" panose="020B0503030403020204" pitchFamily="34" charset="0"/>
                          <a:ea typeface="Source Sans Pro" panose="020B0503030403020204" pitchFamily="34" charset="0"/>
                        </a:rPr>
                        <a:t>New Haven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181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- 17.4%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171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- 17.4%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$238,679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$262,921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+ 10.2%</a:t>
                      </a:r>
                    </a:p>
                  </a:txBody>
                  <a:tcPr anchor="ctr"/>
                </a:tc>
                <a:extLst>
                  <a:ext uri="{0D108BD9-81ED-4DB2-BD59-A6C34878D82A}">
                    <a16:rowId xmlns:a16="http://schemas.microsoft.com/office/drawing/2014/main" val="2273885590"/>
                  </a:ext>
                </a:extLst>
              </a:tr>
              <a:tr h="517274">
                <a:tc>
                  <a:txBody>
                    <a:bodyPr/>
                    <a:lstStyle/>
                    <a:p>
                      <a:pPr algn="ctr"/>
                      <a:r>
                        <a:rPr lang="en-US" sz="1300" b="1" dirty="0">
                          <a:latin typeface="Source Sans Pro" panose="020B0503030403020204" pitchFamily="34" charset="0"/>
                          <a:ea typeface="Source Sans Pro" panose="020B0503030403020204" pitchFamily="34" charset="0"/>
                        </a:rPr>
                        <a:t>New London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- 1.8%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- 20.9%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$259,871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$271,229</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+4.4% </a:t>
                      </a:r>
                    </a:p>
                  </a:txBody>
                  <a:tcPr anchor="ctr"/>
                </a:tc>
                <a:extLst>
                  <a:ext uri="{0D108BD9-81ED-4DB2-BD59-A6C34878D82A}">
                    <a16:rowId xmlns:a16="http://schemas.microsoft.com/office/drawing/2014/main" val="280181161"/>
                  </a:ext>
                </a:extLst>
              </a:tr>
              <a:tr h="478939">
                <a:tc>
                  <a:txBody>
                    <a:bodyPr/>
                    <a:lstStyle/>
                    <a:p>
                      <a:pPr algn="ctr"/>
                      <a:r>
                        <a:rPr lang="en-US" sz="1300" b="1" dirty="0">
                          <a:latin typeface="Source Sans Pro" panose="020B0503030403020204" pitchFamily="34" charset="0"/>
                          <a:ea typeface="Source Sans Pro" panose="020B0503030403020204" pitchFamily="34" charset="0"/>
                        </a:rPr>
                        <a:t>Tolland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+ 25.0 %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0.0 %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$212,795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$224,145</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+ 5.3%</a:t>
                      </a:r>
                    </a:p>
                  </a:txBody>
                  <a:tcPr anchor="ctr"/>
                </a:tc>
                <a:extLst>
                  <a:ext uri="{0D108BD9-81ED-4DB2-BD59-A6C34878D82A}">
                    <a16:rowId xmlns:a16="http://schemas.microsoft.com/office/drawing/2014/main" val="2191195325"/>
                  </a:ext>
                </a:extLst>
              </a:tr>
              <a:tr h="643938">
                <a:tc>
                  <a:txBody>
                    <a:bodyPr/>
                    <a:lstStyle/>
                    <a:p>
                      <a:pPr algn="ctr"/>
                      <a:r>
                        <a:rPr lang="en-US" sz="1300" b="1" dirty="0">
                          <a:latin typeface="Source Sans Pro" panose="020B0503030403020204" pitchFamily="34" charset="0"/>
                          <a:ea typeface="Source Sans Pro" panose="020B0503030403020204" pitchFamily="34" charset="0"/>
                        </a:rPr>
                        <a:t>Windham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- 11.1%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- 22.2%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$209,433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$221,368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+ 5.7%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sp>
        <p:nvSpPr>
          <p:cNvPr id="2" name="TextBox 1">
            <a:extLst>
              <a:ext uri="{FF2B5EF4-FFF2-40B4-BE49-F238E27FC236}">
                <a16:creationId xmlns:a16="http://schemas.microsoft.com/office/drawing/2014/main" id="{C5ADBFA3-3E02-632E-4118-0932A3AA60D2}"/>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October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84339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236B8B7-BEDD-D238-4B29-08F9DF32E1D2}"/>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283ADC-96A9-118A-6908-2CC54D74D125}"/>
              </a:ext>
            </a:extLst>
          </p:cNvPr>
          <p:cNvSpPr txBox="1"/>
          <p:nvPr/>
        </p:nvSpPr>
        <p:spPr>
          <a:xfrm>
            <a:off x="65255" y="6410325"/>
            <a:ext cx="563395" cy="369332"/>
          </a:xfrm>
          <a:prstGeom prst="rect">
            <a:avLst/>
          </a:prstGeom>
          <a:noFill/>
        </p:spPr>
        <p:txBody>
          <a:bodyPr wrap="square" rtlCol="0">
            <a:spAutoFit/>
          </a:bodyPr>
          <a:lstStyle/>
          <a:p>
            <a:pPr algn="ctr"/>
            <a:r>
              <a:rPr lang="en-US" dirty="0"/>
              <a:t>9</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838200" y="93668"/>
            <a:ext cx="10515600" cy="807249"/>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Rental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1064225326"/>
              </p:ext>
            </p:extLst>
          </p:nvPr>
        </p:nvGraphicFramePr>
        <p:xfrm>
          <a:off x="471894" y="962067"/>
          <a:ext cx="11393791" cy="5295397"/>
        </p:xfrm>
        <a:graphic>
          <a:graphicData uri="http://schemas.openxmlformats.org/drawingml/2006/table">
            <a:tbl>
              <a:tblPr firstRow="1" bandRow="1">
                <a:tableStyleId>{00A15C55-8517-42AA-B614-E9B94910E393}</a:tableStyleId>
              </a:tblPr>
              <a:tblGrid>
                <a:gridCol w="1157127">
                  <a:extLst>
                    <a:ext uri="{9D8B030D-6E8A-4147-A177-3AD203B41FA5}">
                      <a16:colId xmlns:a16="http://schemas.microsoft.com/office/drawing/2014/main" val="2212670635"/>
                    </a:ext>
                  </a:extLst>
                </a:gridCol>
                <a:gridCol w="1070565">
                  <a:extLst>
                    <a:ext uri="{9D8B030D-6E8A-4147-A177-3AD203B41FA5}">
                      <a16:colId xmlns:a16="http://schemas.microsoft.com/office/drawing/2014/main" val="3763166851"/>
                    </a:ext>
                  </a:extLst>
                </a:gridCol>
                <a:gridCol w="1182301">
                  <a:extLst>
                    <a:ext uri="{9D8B030D-6E8A-4147-A177-3AD203B41FA5}">
                      <a16:colId xmlns:a16="http://schemas.microsoft.com/office/drawing/2014/main" val="1361749739"/>
                    </a:ext>
                  </a:extLst>
                </a:gridCol>
                <a:gridCol w="849035">
                  <a:extLst>
                    <a:ext uri="{9D8B030D-6E8A-4147-A177-3AD203B41FA5}">
                      <a16:colId xmlns:a16="http://schemas.microsoft.com/office/drawing/2014/main" val="2908361652"/>
                    </a:ext>
                  </a:extLst>
                </a:gridCol>
                <a:gridCol w="1164887">
                  <a:extLst>
                    <a:ext uri="{9D8B030D-6E8A-4147-A177-3AD203B41FA5}">
                      <a16:colId xmlns:a16="http://schemas.microsoft.com/office/drawing/2014/main" val="4223237239"/>
                    </a:ext>
                  </a:extLst>
                </a:gridCol>
                <a:gridCol w="1241984">
                  <a:extLst>
                    <a:ext uri="{9D8B030D-6E8A-4147-A177-3AD203B41FA5}">
                      <a16:colId xmlns:a16="http://schemas.microsoft.com/office/drawing/2014/main" val="559402332"/>
                    </a:ext>
                  </a:extLst>
                </a:gridCol>
                <a:gridCol w="862521">
                  <a:extLst>
                    <a:ext uri="{9D8B030D-6E8A-4147-A177-3AD203B41FA5}">
                      <a16:colId xmlns:a16="http://schemas.microsoft.com/office/drawing/2014/main" val="2398635853"/>
                    </a:ext>
                  </a:extLst>
                </a:gridCol>
                <a:gridCol w="1331051">
                  <a:extLst>
                    <a:ext uri="{9D8B030D-6E8A-4147-A177-3AD203B41FA5}">
                      <a16:colId xmlns:a16="http://schemas.microsoft.com/office/drawing/2014/main" val="1875296296"/>
                    </a:ext>
                  </a:extLst>
                </a:gridCol>
                <a:gridCol w="1394940">
                  <a:extLst>
                    <a:ext uri="{9D8B030D-6E8A-4147-A177-3AD203B41FA5}">
                      <a16:colId xmlns:a16="http://schemas.microsoft.com/office/drawing/2014/main" val="3867151865"/>
                    </a:ext>
                  </a:extLst>
                </a:gridCol>
                <a:gridCol w="1139380">
                  <a:extLst>
                    <a:ext uri="{9D8B030D-6E8A-4147-A177-3AD203B41FA5}">
                      <a16:colId xmlns:a16="http://schemas.microsoft.com/office/drawing/2014/main" val="3441976224"/>
                    </a:ext>
                  </a:extLst>
                </a:gridCol>
              </a:tblGrid>
              <a:tr h="1131714">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County</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Active Rentals</a:t>
                      </a:r>
                    </a:p>
                    <a:p>
                      <a:pPr algn="ctr">
                        <a:lnSpc>
                          <a:spcPct val="150000"/>
                        </a:lnSpc>
                      </a:pPr>
                      <a:r>
                        <a:rPr lang="en-US" sz="1200" dirty="0">
                          <a:latin typeface="Source Sans Pro" panose="020B0503030403020204" pitchFamily="34" charset="0"/>
                          <a:ea typeface="Source Sans Pro" panose="020B0503030403020204" pitchFamily="34" charset="0"/>
                        </a:rPr>
                        <a:t>(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Active Rentals (Sep.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Properties Leased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Properties Leased (Sep. 2023)</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Monthly Lease Price (Sep.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Monthly Lease Price (Sep.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 </a:t>
                      </a:r>
                    </a:p>
                  </a:txBody>
                  <a:tcPr anchor="ctr">
                    <a:solidFill>
                      <a:srgbClr val="244C5A"/>
                    </a:solidFill>
                  </a:tcPr>
                </a:tc>
                <a:extLst>
                  <a:ext uri="{0D108BD9-81ED-4DB2-BD59-A6C34878D82A}">
                    <a16:rowId xmlns:a16="http://schemas.microsoft.com/office/drawing/2014/main" val="3844811707"/>
                  </a:ext>
                </a:extLst>
              </a:tr>
              <a:tr h="490307">
                <a:tc>
                  <a:txBody>
                    <a:bodyPr/>
                    <a:lstStyle/>
                    <a:p>
                      <a:pPr algn="ctr"/>
                      <a:r>
                        <a:rPr lang="en-US" sz="1300" b="1" dirty="0">
                          <a:latin typeface="Source Sans Pro" panose="020B0503030403020204" pitchFamily="34" charset="0"/>
                          <a:ea typeface="Source Sans Pro" panose="020B0503030403020204" pitchFamily="34" charset="0"/>
                        </a:rPr>
                        <a:t>Fairfield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1015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1,037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431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473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+ 9.7%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$3,813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$3,619</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- 5.1% </a:t>
                      </a:r>
                    </a:p>
                  </a:txBody>
                  <a:tcPr anchor="ctr"/>
                </a:tc>
                <a:extLst>
                  <a:ext uri="{0D108BD9-81ED-4DB2-BD59-A6C34878D82A}">
                    <a16:rowId xmlns:a16="http://schemas.microsoft.com/office/drawing/2014/main" val="657283649"/>
                  </a:ext>
                </a:extLst>
              </a:tr>
              <a:tr h="441539">
                <a:tc>
                  <a:txBody>
                    <a:bodyPr/>
                    <a:lstStyle/>
                    <a:p>
                      <a:pPr algn="ctr"/>
                      <a:r>
                        <a:rPr lang="en-US" sz="1300" b="1" dirty="0">
                          <a:latin typeface="Source Sans Pro" panose="020B0503030403020204" pitchFamily="34" charset="0"/>
                          <a:ea typeface="Source Sans Pro" panose="020B0503030403020204" pitchFamily="34" charset="0"/>
                        </a:rPr>
                        <a:t>Hartford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524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633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+ 20.8%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168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206</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+ 22.6%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$1,807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$1,870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+ 3.5%</a:t>
                      </a:r>
                    </a:p>
                  </a:txBody>
                  <a:tcPr anchor="ctr"/>
                </a:tc>
                <a:extLst>
                  <a:ext uri="{0D108BD9-81ED-4DB2-BD59-A6C34878D82A}">
                    <a16:rowId xmlns:a16="http://schemas.microsoft.com/office/drawing/2014/main" val="1204782669"/>
                  </a:ext>
                </a:extLst>
              </a:tr>
              <a:tr h="503354">
                <a:tc>
                  <a:txBody>
                    <a:bodyPr/>
                    <a:lstStyle/>
                    <a:p>
                      <a:pPr algn="ctr"/>
                      <a:r>
                        <a:rPr lang="en-US" sz="1300" b="1" dirty="0">
                          <a:latin typeface="Source Sans Pro" panose="020B0503030403020204" pitchFamily="34" charset="0"/>
                          <a:ea typeface="Source Sans Pro" panose="020B0503030403020204" pitchFamily="34" charset="0"/>
                        </a:rPr>
                        <a:t>Lichfield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260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+ 4.4%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76</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- 6.2%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$2,844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$2,213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- 22.2%</a:t>
                      </a:r>
                    </a:p>
                  </a:txBody>
                  <a:tcPr anchor="ctr"/>
                </a:tc>
                <a:extLst>
                  <a:ext uri="{0D108BD9-81ED-4DB2-BD59-A6C34878D82A}">
                    <a16:rowId xmlns:a16="http://schemas.microsoft.com/office/drawing/2014/main" val="4032596333"/>
                  </a:ext>
                </a:extLst>
              </a:tr>
              <a:tr h="582755">
                <a:tc>
                  <a:txBody>
                    <a:bodyPr/>
                    <a:lstStyle/>
                    <a:p>
                      <a:pPr algn="ctr"/>
                      <a:r>
                        <a:rPr lang="en-US" sz="1300" b="1" dirty="0">
                          <a:latin typeface="Source Sans Pro" panose="020B0503030403020204" pitchFamily="34" charset="0"/>
                          <a:ea typeface="Source Sans Pro" panose="020B0503030403020204" pitchFamily="34" charset="0"/>
                        </a:rPr>
                        <a:t>Middlesex</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177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+ 17.5%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$2,241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$1,969</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- 12.1%</a:t>
                      </a:r>
                    </a:p>
                  </a:txBody>
                  <a:tcPr anchor="ctr"/>
                </a:tc>
                <a:extLst>
                  <a:ext uri="{0D108BD9-81ED-4DB2-BD59-A6C34878D82A}">
                    <a16:rowId xmlns:a16="http://schemas.microsoft.com/office/drawing/2014/main" val="2689695530"/>
                  </a:ext>
                </a:extLst>
              </a:tr>
              <a:tr h="597005">
                <a:tc>
                  <a:txBody>
                    <a:bodyPr/>
                    <a:lstStyle/>
                    <a:p>
                      <a:pPr algn="ctr"/>
                      <a:r>
                        <a:rPr lang="en-US" sz="1300" b="1" dirty="0">
                          <a:latin typeface="Source Sans Pro" panose="020B0503030403020204" pitchFamily="34" charset="0"/>
                          <a:ea typeface="Source Sans Pro" panose="020B0503030403020204" pitchFamily="34" charset="0"/>
                        </a:rPr>
                        <a:t>New Haven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682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808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+ 18.5%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256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+ 8.2%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$2,095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$2,094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0.0% </a:t>
                      </a:r>
                    </a:p>
                  </a:txBody>
                  <a:tcPr anchor="ctr"/>
                </a:tc>
                <a:extLst>
                  <a:ext uri="{0D108BD9-81ED-4DB2-BD59-A6C34878D82A}">
                    <a16:rowId xmlns:a16="http://schemas.microsoft.com/office/drawing/2014/main" val="2273885590"/>
                  </a:ext>
                </a:extLst>
              </a:tr>
              <a:tr h="479573">
                <a:tc>
                  <a:txBody>
                    <a:bodyPr/>
                    <a:lstStyle/>
                    <a:p>
                      <a:pPr algn="ctr"/>
                      <a:r>
                        <a:rPr lang="en-US" sz="1300" b="1" dirty="0">
                          <a:latin typeface="Source Sans Pro" panose="020B0503030403020204" pitchFamily="34" charset="0"/>
                          <a:ea typeface="Source Sans Pro" panose="020B0503030403020204" pitchFamily="34" charset="0"/>
                        </a:rPr>
                        <a:t>New London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301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321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+ 6.6%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71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- 24.5%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$1,981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$2,267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+ 14.5% </a:t>
                      </a:r>
                    </a:p>
                  </a:txBody>
                  <a:tcPr anchor="ctr"/>
                </a:tc>
                <a:extLst>
                  <a:ext uri="{0D108BD9-81ED-4DB2-BD59-A6C34878D82A}">
                    <a16:rowId xmlns:a16="http://schemas.microsoft.com/office/drawing/2014/main" val="280181161"/>
                  </a:ext>
                </a:extLst>
              </a:tr>
              <a:tr h="444031">
                <a:tc>
                  <a:txBody>
                    <a:bodyPr/>
                    <a:lstStyle/>
                    <a:p>
                      <a:pPr algn="ctr"/>
                      <a:r>
                        <a:rPr lang="en-US" sz="1300" b="1" dirty="0">
                          <a:latin typeface="Source Sans Pro" panose="020B0503030403020204" pitchFamily="34" charset="0"/>
                          <a:ea typeface="Source Sans Pro" panose="020B0503030403020204" pitchFamily="34" charset="0"/>
                        </a:rPr>
                        <a:t>Tolland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70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- 28.6%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+ 130.0%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$1,520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$2,198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+ 44.6%</a:t>
                      </a:r>
                    </a:p>
                  </a:txBody>
                  <a:tcPr anchor="ctr"/>
                </a:tc>
                <a:extLst>
                  <a:ext uri="{0D108BD9-81ED-4DB2-BD59-A6C34878D82A}">
                    <a16:rowId xmlns:a16="http://schemas.microsoft.com/office/drawing/2014/main" val="2191195325"/>
                  </a:ext>
                </a:extLst>
              </a:tr>
              <a:tr h="597005">
                <a:tc>
                  <a:txBody>
                    <a:bodyPr/>
                    <a:lstStyle/>
                    <a:p>
                      <a:pPr algn="ctr"/>
                      <a:r>
                        <a:rPr lang="en-US" sz="1300" b="1" dirty="0">
                          <a:latin typeface="Source Sans Pro" panose="020B0503030403020204" pitchFamily="34" charset="0"/>
                          <a:ea typeface="Source Sans Pro" panose="020B0503030403020204" pitchFamily="34" charset="0"/>
                        </a:rPr>
                        <a:t>Windham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52</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+ 18.2%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6</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- 33.3%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$1,688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$1,633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- 3.2%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sp>
        <p:nvSpPr>
          <p:cNvPr id="2" name="TextBox 1">
            <a:extLst>
              <a:ext uri="{FF2B5EF4-FFF2-40B4-BE49-F238E27FC236}">
                <a16:creationId xmlns:a16="http://schemas.microsoft.com/office/drawing/2014/main" id="{78F23A0D-6DB4-375D-04BA-B09321C98F5D}"/>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October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5669255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12025</TotalTime>
  <Words>1378</Words>
  <Application>Microsoft Office PowerPoint</Application>
  <PresentationFormat>Widescreen</PresentationFormat>
  <Paragraphs>353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Source Sans Pro</vt:lpstr>
      <vt:lpstr>Office Theme</vt:lpstr>
      <vt:lpstr>Broker Slides</vt:lpstr>
      <vt:lpstr>Table of Contents</vt:lpstr>
      <vt:lpstr>PowerPoint Presentation</vt:lpstr>
      <vt:lpstr>connectMLS Training Course Menu</vt:lpstr>
      <vt:lpstr>These sessions are designed to be taken in order as a series &amp; provide a slow &amp; steady approach to learning connectMLS! Each session is 30-45 minutes &amp; includes dedicated time for you to follow along &amp; try firsthand everything that's discussed in the training. All sessions are available on-demand or can be scheduled in advance.   Click to see all available sessions</vt:lpstr>
      <vt:lpstr>PowerPoint Presentation</vt:lpstr>
      <vt:lpstr>Single - Family Market Updates – By County</vt:lpstr>
      <vt:lpstr>Condo/Townhouse Market Updates – By County</vt:lpstr>
      <vt:lpstr>Rental Market Updates – By County</vt:lpstr>
      <vt:lpstr>Compliance Updates – Non-MLS Advertising</vt:lpstr>
      <vt:lpstr>Need Help with Something Else?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Broker Slides</dc:title>
  <dc:creator>Jessica Rubin</dc:creator>
  <cp:lastModifiedBy>Jessica Rubin</cp:lastModifiedBy>
  <cp:revision>35</cp:revision>
  <cp:lastPrinted>2023-01-24T20:58:53Z</cp:lastPrinted>
  <dcterms:created xsi:type="dcterms:W3CDTF">2023-02-13T16:19:49Z</dcterms:created>
  <dcterms:modified xsi:type="dcterms:W3CDTF">2023-11-10T18:43:56Z</dcterms:modified>
</cp:coreProperties>
</file>