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65" r:id="rId2"/>
    <p:sldId id="256" r:id="rId3"/>
    <p:sldId id="284" r:id="rId4"/>
    <p:sldId id="275" r:id="rId5"/>
    <p:sldId id="289" r:id="rId6"/>
    <p:sldId id="290" r:id="rId7"/>
    <p:sldId id="287" r:id="rId8"/>
    <p:sldId id="266" r:id="rId9"/>
    <p:sldId id="288" r:id="rId10"/>
    <p:sldId id="268" r:id="rId11"/>
    <p:sldId id="291" r:id="rId12"/>
    <p:sldId id="285" r:id="rId13"/>
    <p:sldId id="263"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6AE0F8-6384-40B0-8884-0D6DF844B9C5}">
          <p14:sldIdLst>
            <p14:sldId id="265"/>
            <p14:sldId id="256"/>
            <p14:sldId id="284"/>
            <p14:sldId id="275"/>
            <p14:sldId id="289"/>
            <p14:sldId id="290"/>
            <p14:sldId id="287"/>
            <p14:sldId id="266"/>
            <p14:sldId id="288"/>
            <p14:sldId id="268"/>
            <p14:sldId id="291"/>
          </p14:sldIdLst>
        </p14:section>
        <p14:section name="Untitled Section" id="{CE931877-8DDE-4C1E-86E3-C4000869A0D3}">
          <p14:sldIdLst>
            <p14:sldId id="28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DE"/>
    <a:srgbClr val="0067A0"/>
    <a:srgbClr val="244C5A"/>
    <a:srgbClr val="C6C6C5"/>
    <a:srgbClr val="3A7B92"/>
    <a:srgbClr val="A7B1A9"/>
    <a:srgbClr val="1C2A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8" d="100"/>
          <a:sy n="98" d="100"/>
        </p:scale>
        <p:origin x="107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56FAF5-A373-4975-A015-4492493BFBE1}" type="datetimeFigureOut">
              <a:rPr lang="en-US" smtClean="0"/>
              <a:t>1/30/2024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B5FDA9-FC64-4842-8C98-624BAB8D18D4}" type="slidenum">
              <a:rPr lang="en-US" smtClean="0"/>
              <a:t>‹#›</a:t>
            </a:fld>
            <a:endParaRPr lang="en-US"/>
          </a:p>
        </p:txBody>
      </p:sp>
    </p:spTree>
    <p:extLst>
      <p:ext uri="{BB962C8B-B14F-4D97-AF65-F5344CB8AC3E}">
        <p14:creationId xmlns:p14="http://schemas.microsoft.com/office/powerpoint/2010/main" val="376977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44993-29BF-41FE-8816-F269B27B5B1B}"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43201235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DB008-7EED-4F3B-B948-BA2B137BA46A}"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1414598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F4DAB4-F901-46C6-BA8C-40EB8878F5C1}"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78224028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2CF4-9213-45F8-AA74-3BEF228805FC}"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227511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30D1E-AA8A-4CB9-9B57-148B29ADE2DF}"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166879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8931A-1C1B-4AD1-A20E-1CD127B38D8F}"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125578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36DC4-BAF4-4AA6-AD02-A2964E29A486}" type="datetime1">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273667951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EDDEFB-EADC-4998-9747-A4A6E418AC82}" type="datetime1">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2662196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3A82B-4306-4E4A-91F7-13BB593303DE}" type="datetime1">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9795490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13E0B-8FF9-4973-BEAB-7DA09C45F89B}"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6448735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31939A-7EBD-4940-85C3-9AE448940579}"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499486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A535A-34BD-4FC0-B312-B5248DADFEA7}" type="datetime1">
              <a:rPr lang="en-US" smtClean="0"/>
              <a:t>1/30/2024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149C2-C58D-4FB5-B028-C551C9FBC7B8}" type="slidenum">
              <a:rPr lang="en-US" smtClean="0"/>
              <a:t>‹#›</a:t>
            </a:fld>
            <a:endParaRPr lang="en-US"/>
          </a:p>
        </p:txBody>
      </p:sp>
    </p:spTree>
    <p:extLst>
      <p:ext uri="{BB962C8B-B14F-4D97-AF65-F5344CB8AC3E}">
        <p14:creationId xmlns:p14="http://schemas.microsoft.com/office/powerpoint/2010/main" val="203622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smartmls.com/wp-content/uploads/2024/01/SmartMLS-Year-End-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hyperlink" Target="https://smartmls.ewebinar.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smartdesk.smartmls.com/hc/en-us"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embership.smartmls.com/hc/en-us/articles/20857600004891-How-to-reset-your-password-refreshed-SmartMLS-Member-Dashboard-"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greenlight-dc.com/smartmls-stats"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smartmls.com/wp-content/uploads/2024/01/SmartMLS-Year-End-3.pdf"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wmf"/><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hyperlink" Target="https://smartmls-public.stats.showingtime.com/reports"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martmls.com/wp-content/uploads/2024/01/SmartMLS-Year-End-3.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smartmls.com/wp-content/uploads/2024/01/SmartMLS-Year-End-3.pdf"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smartmls.com/wp-content/uploads/2024/01/SmartMLS-Year-End-3.pdf"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1F16F9-8EC7-6225-2798-B28FB4CC7918}"/>
              </a:ext>
            </a:extLst>
          </p:cNvPr>
          <p:cNvSpPr>
            <a:spLocks noGrp="1"/>
          </p:cNvSpPr>
          <p:nvPr>
            <p:ph type="ctrTitle"/>
          </p:nvPr>
        </p:nvSpPr>
        <p:spPr>
          <a:xfrm>
            <a:off x="7787323" y="1920005"/>
            <a:ext cx="4805569" cy="1162396"/>
          </a:xfrm>
          <a:effectLst/>
          <a:scene3d>
            <a:camera prst="orthographicFront"/>
            <a:lightRig rig="threePt" dir="t"/>
          </a:scene3d>
        </p:spPr>
        <p:txBody>
          <a:bodyPr>
            <a:noAutofit/>
          </a:bodyPr>
          <a:lstStyle/>
          <a:p>
            <a:r>
              <a:rPr lang="en-US" sz="4000" b="1" dirty="0">
                <a:latin typeface="Source Sans Pro" panose="020B0503030403020204" pitchFamily="34" charset="0"/>
                <a:ea typeface="Source Sans Pro" panose="020B0503030403020204" pitchFamily="34" charset="0"/>
                <a:cs typeface="Times New Roman" panose="02020603050405020304" pitchFamily="18" charset="0"/>
              </a:rPr>
              <a:t>Broker Slides</a:t>
            </a:r>
          </a:p>
        </p:txBody>
      </p:sp>
      <p:grpSp>
        <p:nvGrpSpPr>
          <p:cNvPr id="6" name="Group 5">
            <a:extLst>
              <a:ext uri="{FF2B5EF4-FFF2-40B4-BE49-F238E27FC236}">
                <a16:creationId xmlns:a16="http://schemas.microsoft.com/office/drawing/2014/main" id="{2BAA9D33-D32C-3EE1-EB01-487186A4A360}"/>
              </a:ext>
            </a:extLst>
          </p:cNvPr>
          <p:cNvGrpSpPr/>
          <p:nvPr/>
        </p:nvGrpSpPr>
        <p:grpSpPr>
          <a:xfrm>
            <a:off x="7977479" y="3945579"/>
            <a:ext cx="4406805" cy="1324664"/>
            <a:chOff x="8279998" y="4107847"/>
            <a:chExt cx="4108880" cy="1162396"/>
          </a:xfrm>
        </p:grpSpPr>
        <p:sp>
          <p:nvSpPr>
            <p:cNvPr id="15" name="Rectangle 14">
              <a:extLst>
                <a:ext uri="{FF2B5EF4-FFF2-40B4-BE49-F238E27FC236}">
                  <a16:creationId xmlns:a16="http://schemas.microsoft.com/office/drawing/2014/main" id="{B8B7A70F-82F4-F5AE-BFEB-6BE046A6D29A}"/>
                </a:ext>
              </a:extLst>
            </p:cNvPr>
            <p:cNvSpPr/>
            <p:nvPr/>
          </p:nvSpPr>
          <p:spPr>
            <a:xfrm>
              <a:off x="8279998" y="4107847"/>
              <a:ext cx="3929596" cy="1162396"/>
            </a:xfrm>
            <a:prstGeom prst="rect">
              <a:avLst/>
            </a:prstGeom>
            <a:solidFill>
              <a:schemeClr val="bg1">
                <a:lumMod val="65000"/>
                <a:alpha val="38000"/>
              </a:schemeClr>
            </a:solidFill>
            <a:ln>
              <a:solidFill>
                <a:srgbClr val="244C5A">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8806F97-2B3F-36ED-7212-24F4549D915C}"/>
                </a:ext>
              </a:extLst>
            </p:cNvPr>
            <p:cNvSpPr txBox="1"/>
            <p:nvPr/>
          </p:nvSpPr>
          <p:spPr>
            <a:xfrm>
              <a:off x="8297202" y="4330692"/>
              <a:ext cx="4091676" cy="675186"/>
            </a:xfrm>
            <a:prstGeom prst="rect">
              <a:avLst/>
            </a:prstGeom>
            <a:noFill/>
          </p:spPr>
          <p:txBody>
            <a:bodyPr wrap="square">
              <a:spAutoFit/>
            </a:bodyPr>
            <a:lstStyle/>
            <a:p>
              <a:pPr algn="ctr"/>
              <a:r>
                <a:rPr lang="en-US" sz="4400" dirty="0">
                  <a:latin typeface="Source Sans Pro" panose="020B0503030403020204" pitchFamily="34" charset="0"/>
                  <a:ea typeface="Source Sans Pro" panose="020B0503030403020204" pitchFamily="34" charset="0"/>
                  <a:cs typeface="Times New Roman" panose="02020603050405020304" pitchFamily="18" charset="0"/>
                </a:rPr>
                <a:t>February 2024</a:t>
              </a:r>
              <a:endParaRPr lang="en-US" sz="4400" dirty="0">
                <a:latin typeface="Source Sans Pro" panose="020B0503030403020204" pitchFamily="34" charset="0"/>
                <a:ea typeface="Source Sans Pro" panose="020B0503030403020204" pitchFamily="34" charset="0"/>
              </a:endParaRPr>
            </a:p>
          </p:txBody>
        </p:sp>
      </p:grpSp>
      <p:pic>
        <p:nvPicPr>
          <p:cNvPr id="18" name="Picture 17" descr="Icon&#10;&#10;Description automatically generated">
            <a:extLst>
              <a:ext uri="{FF2B5EF4-FFF2-40B4-BE49-F238E27FC236}">
                <a16:creationId xmlns:a16="http://schemas.microsoft.com/office/drawing/2014/main" id="{266F0CD6-3190-2813-FF96-B83161A75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884" y="332433"/>
            <a:ext cx="4528231" cy="596505"/>
          </a:xfrm>
          <a:prstGeom prst="rect">
            <a:avLst/>
          </a:prstGeom>
        </p:spPr>
      </p:pic>
      <p:grpSp>
        <p:nvGrpSpPr>
          <p:cNvPr id="4" name="Group 3">
            <a:extLst>
              <a:ext uri="{FF2B5EF4-FFF2-40B4-BE49-F238E27FC236}">
                <a16:creationId xmlns:a16="http://schemas.microsoft.com/office/drawing/2014/main" id="{FE7BAE01-2996-FC13-BA95-8CD4782C00C2}"/>
              </a:ext>
            </a:extLst>
          </p:cNvPr>
          <p:cNvGrpSpPr/>
          <p:nvPr/>
        </p:nvGrpSpPr>
        <p:grpSpPr>
          <a:xfrm>
            <a:off x="795814" y="1524574"/>
            <a:ext cx="6969918" cy="5322246"/>
            <a:chOff x="795814" y="1524574"/>
            <a:chExt cx="6969918" cy="5322246"/>
          </a:xfrm>
        </p:grpSpPr>
        <p:sp>
          <p:nvSpPr>
            <p:cNvPr id="2" name="Rectangle 1">
              <a:extLst>
                <a:ext uri="{FF2B5EF4-FFF2-40B4-BE49-F238E27FC236}">
                  <a16:creationId xmlns:a16="http://schemas.microsoft.com/office/drawing/2014/main" id="{91B750D9-627D-DD43-AD97-B6743160C80C}"/>
                </a:ext>
              </a:extLst>
            </p:cNvPr>
            <p:cNvSpPr/>
            <p:nvPr/>
          </p:nvSpPr>
          <p:spPr>
            <a:xfrm>
              <a:off x="1216342" y="2384935"/>
              <a:ext cx="6549390" cy="4461885"/>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057A151-1DE3-A52F-1CAB-89939973FC63}"/>
                </a:ext>
              </a:extLst>
            </p:cNvPr>
            <p:cNvSpPr/>
            <p:nvPr/>
          </p:nvSpPr>
          <p:spPr>
            <a:xfrm>
              <a:off x="795814" y="1524574"/>
              <a:ext cx="6549390" cy="4883999"/>
            </a:xfrm>
            <a:prstGeom prst="rect">
              <a:avLst/>
            </a:prstGeom>
            <a:noFill/>
            <a:ln w="889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F2B8968-A4DC-704E-8852-239E4DEEDE2A}"/>
              </a:ext>
            </a:extLst>
          </p:cNvPr>
          <p:cNvSpPr txBox="1"/>
          <p:nvPr/>
        </p:nvSpPr>
        <p:spPr>
          <a:xfrm>
            <a:off x="8816651" y="3252380"/>
            <a:ext cx="3733865" cy="523220"/>
          </a:xfrm>
          <a:prstGeom prst="rect">
            <a:avLst/>
          </a:prstGeom>
          <a:noFill/>
        </p:spPr>
        <p:txBody>
          <a:bodyPr wrap="square">
            <a:spAutoFit/>
          </a:bodyPr>
          <a:lstStyle/>
          <a:p>
            <a:r>
              <a:rPr lang="en-US" sz="2800" dirty="0">
                <a:latin typeface="Source Sans Pro" panose="020B0503030403020204" pitchFamily="34" charset="0"/>
                <a:ea typeface="Source Sans Pro" panose="020B0503030403020204" pitchFamily="34" charset="0"/>
                <a:cs typeface="Times New Roman" panose="02020603050405020304" pitchFamily="18" charset="0"/>
              </a:rPr>
              <a:t>Monthly Updates</a:t>
            </a:r>
            <a:endParaRPr lang="en-US" sz="2800" dirty="0">
              <a:latin typeface="Source Sans Pro" panose="020B0503030403020204" pitchFamily="34" charset="0"/>
              <a:ea typeface="Source Sans Pro" panose="020B0503030403020204" pitchFamily="34" charset="0"/>
            </a:endParaRPr>
          </a:p>
        </p:txBody>
      </p:sp>
      <p:grpSp>
        <p:nvGrpSpPr>
          <p:cNvPr id="34" name="Group 33">
            <a:extLst>
              <a:ext uri="{FF2B5EF4-FFF2-40B4-BE49-F238E27FC236}">
                <a16:creationId xmlns:a16="http://schemas.microsoft.com/office/drawing/2014/main" id="{E66E23BB-224B-8710-42F2-F3C18C2B2D90}"/>
              </a:ext>
            </a:extLst>
          </p:cNvPr>
          <p:cNvGrpSpPr/>
          <p:nvPr/>
        </p:nvGrpSpPr>
        <p:grpSpPr>
          <a:xfrm>
            <a:off x="9773821" y="5682002"/>
            <a:ext cx="1253673" cy="397094"/>
            <a:chOff x="11100311" y="6555890"/>
            <a:chExt cx="908811" cy="249308"/>
          </a:xfrm>
        </p:grpSpPr>
        <p:sp>
          <p:nvSpPr>
            <p:cNvPr id="31" name="Rectangle 30">
              <a:extLst>
                <a:ext uri="{FF2B5EF4-FFF2-40B4-BE49-F238E27FC236}">
                  <a16:creationId xmlns:a16="http://schemas.microsoft.com/office/drawing/2014/main" id="{3C8865BD-0BED-BB3A-0845-0898C271DBFB}"/>
                </a:ext>
              </a:extLst>
            </p:cNvPr>
            <p:cNvSpPr/>
            <p:nvPr/>
          </p:nvSpPr>
          <p:spPr>
            <a:xfrm>
              <a:off x="11759815" y="6555890"/>
              <a:ext cx="249307" cy="249307"/>
            </a:xfrm>
            <a:prstGeom prst="rect">
              <a:avLst/>
            </a:prstGeom>
            <a:solidFill>
              <a:srgbClr val="22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94D5B7A-AA5E-EBEC-C8F8-0D5EAC828790}"/>
                </a:ext>
              </a:extLst>
            </p:cNvPr>
            <p:cNvSpPr/>
            <p:nvPr/>
          </p:nvSpPr>
          <p:spPr>
            <a:xfrm>
              <a:off x="11434226" y="6555890"/>
              <a:ext cx="249307" cy="249307"/>
            </a:xfrm>
            <a:prstGeom prst="rect">
              <a:avLst/>
            </a:prstGeom>
            <a:solidFill>
              <a:srgbClr val="0066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F09964E-7F37-9F23-7E83-06493A591312}"/>
                </a:ext>
              </a:extLst>
            </p:cNvPr>
            <p:cNvSpPr/>
            <p:nvPr/>
          </p:nvSpPr>
          <p:spPr>
            <a:xfrm>
              <a:off x="11100311" y="6555891"/>
              <a:ext cx="249307" cy="249307"/>
            </a:xfrm>
            <a:prstGeom prst="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A snow covered park with benches and trees&#10;&#10;Description automatically generated">
            <a:extLst>
              <a:ext uri="{FF2B5EF4-FFF2-40B4-BE49-F238E27FC236}">
                <a16:creationId xmlns:a16="http://schemas.microsoft.com/office/drawing/2014/main" id="{150D09C0-CD5A-E9DD-577E-29FD96E3E58A}"/>
              </a:ext>
            </a:extLst>
          </p:cNvPr>
          <p:cNvPicPr>
            <a:picLocks noChangeAspect="1"/>
          </p:cNvPicPr>
          <p:nvPr/>
        </p:nvPicPr>
        <p:blipFill rotWithShape="1">
          <a:blip r:embed="rId3">
            <a:extLst>
              <a:ext uri="{28A0092B-C50C-407E-A947-70E740481C1C}">
                <a14:useLocalDpi xmlns:a14="http://schemas.microsoft.com/office/drawing/2010/main" val="0"/>
              </a:ext>
            </a:extLst>
          </a:blip>
          <a:srcRect l="9945" t="-876" r="8685"/>
          <a:stretch/>
        </p:blipFill>
        <p:spPr>
          <a:xfrm>
            <a:off x="-65245" y="1663844"/>
            <a:ext cx="7037184" cy="4563470"/>
          </a:xfrm>
          <a:prstGeom prst="rect">
            <a:avLst/>
          </a:prstGeom>
        </p:spPr>
      </p:pic>
    </p:spTree>
    <p:extLst>
      <p:ext uri="{BB962C8B-B14F-4D97-AF65-F5344CB8AC3E}">
        <p14:creationId xmlns:p14="http://schemas.microsoft.com/office/powerpoint/2010/main" val="3997156736"/>
      </p:ext>
    </p:extLst>
  </p:cSld>
  <p:clrMapOvr>
    <a:masterClrMapping/>
  </p:clrMapOvr>
  <mc:AlternateContent xmlns:mc="http://schemas.openxmlformats.org/markup-compatibility/2006" xmlns:p14="http://schemas.microsoft.com/office/powerpoint/2010/main">
    <mc:Choice Requires="p14">
      <p:transition spd="slow" p14:dur="30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B59E9E1-9811-0CA1-ADBE-E3AE5FFE572B}"/>
              </a:ext>
            </a:extLst>
          </p:cNvPr>
          <p:cNvSpPr txBox="1"/>
          <p:nvPr/>
        </p:nvSpPr>
        <p:spPr>
          <a:xfrm>
            <a:off x="65255" y="6410325"/>
            <a:ext cx="571500" cy="369332"/>
          </a:xfrm>
          <a:prstGeom prst="rect">
            <a:avLst/>
          </a:prstGeom>
          <a:noFill/>
        </p:spPr>
        <p:txBody>
          <a:bodyPr wrap="square" rtlCol="0">
            <a:spAutoFit/>
          </a:bodyPr>
          <a:lstStyle/>
          <a:p>
            <a:pPr algn="ctr"/>
            <a:r>
              <a:rPr lang="en-US" dirty="0"/>
              <a:t>10</a:t>
            </a:r>
          </a:p>
        </p:txBody>
      </p:sp>
      <p:pic>
        <p:nvPicPr>
          <p:cNvPr id="4" name="Picture 3">
            <a:extLst>
              <a:ext uri="{FF2B5EF4-FFF2-40B4-BE49-F238E27FC236}">
                <a16:creationId xmlns:a16="http://schemas.microsoft.com/office/drawing/2014/main" id="{E0FA77C3-D97D-F107-143F-0E219D5D1F7D}"/>
              </a:ext>
            </a:extLst>
          </p:cNvPr>
          <p:cNvPicPr>
            <a:picLocks noChangeAspect="1"/>
          </p:cNvPicPr>
          <p:nvPr/>
        </p:nvPicPr>
        <p:blipFill>
          <a:blip r:embed="rId2"/>
          <a:stretch>
            <a:fillRect/>
          </a:stretch>
        </p:blipFill>
        <p:spPr>
          <a:xfrm>
            <a:off x="144106" y="408039"/>
            <a:ext cx="11903787" cy="5159509"/>
          </a:xfrm>
          <a:prstGeom prst="rect">
            <a:avLst/>
          </a:prstGeom>
        </p:spPr>
      </p:pic>
      <p:pic>
        <p:nvPicPr>
          <p:cNvPr id="2" name="Picture 1" descr="A qr code with a house and bar graph&#10;&#10;Description automatically generated">
            <a:extLst>
              <a:ext uri="{FF2B5EF4-FFF2-40B4-BE49-F238E27FC236}">
                <a16:creationId xmlns:a16="http://schemas.microsoft.com/office/drawing/2014/main" id="{B079EE73-71DB-5081-85C8-9957C02F5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874" y="5567548"/>
            <a:ext cx="1336240" cy="1257638"/>
          </a:xfrm>
          <a:prstGeom prst="rect">
            <a:avLst/>
          </a:prstGeom>
        </p:spPr>
      </p:pic>
      <p:sp>
        <p:nvSpPr>
          <p:cNvPr id="3" name="TextBox 2">
            <a:extLst>
              <a:ext uri="{FF2B5EF4-FFF2-40B4-BE49-F238E27FC236}">
                <a16:creationId xmlns:a16="http://schemas.microsoft.com/office/drawing/2014/main" id="{F70301E1-193D-E3AE-632B-380F48260E7D}"/>
              </a:ext>
            </a:extLst>
          </p:cNvPr>
          <p:cNvSpPr txBox="1"/>
          <p:nvPr/>
        </p:nvSpPr>
        <p:spPr>
          <a:xfrm>
            <a:off x="1722125" y="5887105"/>
            <a:ext cx="9118121" cy="523220"/>
          </a:xfrm>
          <a:prstGeom prst="rect">
            <a:avLst/>
          </a:prstGeom>
          <a:noFill/>
        </p:spPr>
        <p:txBody>
          <a:bodyPr wrap="square">
            <a:spAutoFit/>
          </a:bodyPr>
          <a:lstStyle/>
          <a:p>
            <a:pPr marL="0" indent="0" algn="ctr">
              <a:buNone/>
            </a:pPr>
            <a:r>
              <a:rPr lang="en-US" sz="1400" dirty="0"/>
              <a:t>Note – This is inclusive of Residential Homes for the entire state of Connecticut. </a:t>
            </a:r>
          </a:p>
          <a:p>
            <a:pPr marL="0" indent="0" algn="ctr">
              <a:buNone/>
            </a:pPr>
            <a:r>
              <a:rPr lang="en-US" sz="1400" dirty="0"/>
              <a:t>Data current as of January 17</a:t>
            </a:r>
            <a:r>
              <a:rPr lang="en-US" sz="1400" baseline="30000" dirty="0"/>
              <a:t>th</a:t>
            </a:r>
            <a:r>
              <a:rPr lang="en-US" sz="1400" dirty="0"/>
              <a:t>, 2024. Scan the code to access the full report, or click </a:t>
            </a:r>
            <a:r>
              <a:rPr lang="en-US" sz="1400" dirty="0">
                <a:hlinkClick r:id="rId4"/>
              </a:rPr>
              <a:t>HERE. </a:t>
            </a:r>
            <a:endParaRPr lang="en-US" sz="1400" dirty="0"/>
          </a:p>
        </p:txBody>
      </p:sp>
      <p:pic>
        <p:nvPicPr>
          <p:cNvPr id="6" name="Picture 5">
            <a:extLst>
              <a:ext uri="{FF2B5EF4-FFF2-40B4-BE49-F238E27FC236}">
                <a16:creationId xmlns:a16="http://schemas.microsoft.com/office/drawing/2014/main" id="{4ADDA260-7B1D-FB90-95AA-E91BAF555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6706" y="155249"/>
            <a:ext cx="2127081" cy="188675"/>
          </a:xfrm>
          <a:prstGeom prst="rect">
            <a:avLst/>
          </a:prstGeom>
        </p:spPr>
      </p:pic>
    </p:spTree>
    <p:extLst>
      <p:ext uri="{BB962C8B-B14F-4D97-AF65-F5344CB8AC3E}">
        <p14:creationId xmlns:p14="http://schemas.microsoft.com/office/powerpoint/2010/main" val="69774033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7DBC693-8927-8D9E-B685-88D4F024E2B0}"/>
              </a:ext>
            </a:extLst>
          </p:cNvPr>
          <p:cNvSpPr/>
          <p:nvPr/>
        </p:nvSpPr>
        <p:spPr>
          <a:xfrm>
            <a:off x="2647950" y="5448145"/>
            <a:ext cx="6867525" cy="1275991"/>
          </a:xfrm>
          <a:prstGeom prst="rect">
            <a:avLst/>
          </a:prstGeom>
          <a:solidFill>
            <a:srgbClr val="009CDE">
              <a:alpha val="11000"/>
            </a:srgb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384AD99-0D4F-B740-CF69-91ECF3C009AC}"/>
              </a:ext>
            </a:extLst>
          </p:cNvPr>
          <p:cNvSpPr/>
          <p:nvPr/>
        </p:nvSpPr>
        <p:spPr>
          <a:xfrm>
            <a:off x="3343275" y="3489094"/>
            <a:ext cx="2476500" cy="1253867"/>
          </a:xfrm>
          <a:prstGeom prst="rect">
            <a:avLst/>
          </a:prstGeom>
          <a:solidFill>
            <a:srgbClr val="009CDE">
              <a:alpha val="35000"/>
            </a:srgb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55B8AA-6EFA-617C-7107-C0CD0B6AB99B}"/>
              </a:ext>
            </a:extLst>
          </p:cNvPr>
          <p:cNvSpPr/>
          <p:nvPr/>
        </p:nvSpPr>
        <p:spPr>
          <a:xfrm>
            <a:off x="862011" y="1584582"/>
            <a:ext cx="2476500" cy="1253867"/>
          </a:xfrm>
          <a:prstGeom prst="rect">
            <a:avLst/>
          </a:prstGeom>
          <a:solidFill>
            <a:srgbClr val="009CDE">
              <a:alpha val="35000"/>
            </a:srgb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Content Placeholder 4" descr="A green letter with grey and black background&#10;&#10;Description automatically generated with medium confidence">
            <a:extLst>
              <a:ext uri="{FF2B5EF4-FFF2-40B4-BE49-F238E27FC236}">
                <a16:creationId xmlns:a16="http://schemas.microsoft.com/office/drawing/2014/main" id="{09E422A5-8F16-84B2-ADAC-E80515E63E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452" y="154890"/>
            <a:ext cx="3135096" cy="546159"/>
          </a:xfrm>
        </p:spPr>
      </p:pic>
      <p:sp>
        <p:nvSpPr>
          <p:cNvPr id="10" name="TextBox 9">
            <a:extLst>
              <a:ext uri="{FF2B5EF4-FFF2-40B4-BE49-F238E27FC236}">
                <a16:creationId xmlns:a16="http://schemas.microsoft.com/office/drawing/2014/main" id="{89FD939D-48BF-B71F-9688-B57124550546}"/>
              </a:ext>
            </a:extLst>
          </p:cNvPr>
          <p:cNvSpPr txBox="1"/>
          <p:nvPr/>
        </p:nvSpPr>
        <p:spPr>
          <a:xfrm>
            <a:off x="647699" y="938252"/>
            <a:ext cx="11277601" cy="646331"/>
          </a:xfrm>
          <a:prstGeom prst="rect">
            <a:avLst/>
          </a:prstGeom>
          <a:noFill/>
        </p:spPr>
        <p:txBody>
          <a:bodyPr wrap="square">
            <a:spAutoFit/>
          </a:bodyPr>
          <a:lstStyle/>
          <a:p>
            <a:r>
              <a:rPr lang="en-US" b="0" i="0" dirty="0" err="1">
                <a:solidFill>
                  <a:srgbClr val="000000"/>
                </a:solidFill>
                <a:effectLst/>
                <a:latin typeface="Source Sans Pro" panose="020B0503030403020204" pitchFamily="34" charset="0"/>
                <a:ea typeface="Source Sans Pro" panose="020B0503030403020204" pitchFamily="34" charset="0"/>
              </a:rPr>
              <a:t>ListTrac</a:t>
            </a:r>
            <a:r>
              <a:rPr lang="en-US" b="0" i="0" dirty="0">
                <a:solidFill>
                  <a:srgbClr val="000000"/>
                </a:solidFill>
                <a:effectLst/>
                <a:latin typeface="Source Sans Pro" panose="020B0503030403020204" pitchFamily="34" charset="0"/>
                <a:ea typeface="Source Sans Pro" panose="020B0503030403020204" pitchFamily="34" charset="0"/>
              </a:rPr>
              <a:t> is a tool that allows SmartMLS brokers and agents to measure the online performance of their listings.</a:t>
            </a:r>
          </a:p>
          <a:p>
            <a:endParaRPr lang="en-US" dirty="0">
              <a:solidFill>
                <a:srgbClr val="000000"/>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6C28AEB5-BC32-52C2-C8CD-DEC724B76324}"/>
              </a:ext>
            </a:extLst>
          </p:cNvPr>
          <p:cNvSpPr txBox="1"/>
          <p:nvPr/>
        </p:nvSpPr>
        <p:spPr>
          <a:xfrm>
            <a:off x="6191251" y="1821786"/>
            <a:ext cx="5657851" cy="2585323"/>
          </a:xfrm>
          <a:prstGeom prst="rect">
            <a:avLst/>
          </a:prstGeom>
          <a:noFill/>
        </p:spPr>
        <p:txBody>
          <a:bodyPr wrap="square" rtlCol="0">
            <a:spAutoFit/>
          </a:bodyPr>
          <a:lstStyle/>
          <a:p>
            <a:r>
              <a:rPr lang="en-US" b="1" i="0" dirty="0">
                <a:solidFill>
                  <a:srgbClr val="009CDE"/>
                </a:solidFill>
                <a:effectLst/>
                <a:latin typeface="Source Sans Pro" panose="020B0503030403020204" pitchFamily="34" charset="0"/>
                <a:ea typeface="Source Sans Pro" panose="020B0503030403020204" pitchFamily="34" charset="0"/>
              </a:rPr>
              <a:t>Feature Highlights: </a:t>
            </a:r>
          </a:p>
          <a:p>
            <a:endParaRPr lang="en-US" dirty="0">
              <a:solidFill>
                <a:srgbClr val="000000"/>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b="0" i="0" dirty="0">
                <a:solidFill>
                  <a:srgbClr val="000000"/>
                </a:solidFill>
                <a:effectLst/>
                <a:latin typeface="Source Sans Pro" panose="020B0503030403020204" pitchFamily="34" charset="0"/>
                <a:ea typeface="Source Sans Pro" panose="020B0503030403020204" pitchFamily="34" charset="0"/>
              </a:rPr>
              <a:t>See a real-time view of how your  listings are being viewed.</a:t>
            </a:r>
          </a:p>
          <a:p>
            <a:pPr marL="285750" indent="-285750">
              <a:buFont typeface="Arial" panose="020B0604020202020204" pitchFamily="34" charset="0"/>
              <a:buChar char="•"/>
            </a:pPr>
            <a:r>
              <a:rPr lang="en-US" b="0" i="0" dirty="0">
                <a:solidFill>
                  <a:srgbClr val="000000"/>
                </a:solidFill>
                <a:effectLst/>
                <a:latin typeface="Source Sans Pro" panose="020B0503030403020204" pitchFamily="34" charset="0"/>
                <a:ea typeface="Source Sans Pro" panose="020B0503030403020204" pitchFamily="34" charset="0"/>
              </a:rPr>
              <a:t>View where listings are generating the highest number of leads.</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View your top performing listings at a glance. </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Send your seller a well-designed, professional report to see their listing’s online performance. </a:t>
            </a:r>
          </a:p>
        </p:txBody>
      </p:sp>
      <p:sp>
        <p:nvSpPr>
          <p:cNvPr id="14" name="TextBox 13">
            <a:extLst>
              <a:ext uri="{FF2B5EF4-FFF2-40B4-BE49-F238E27FC236}">
                <a16:creationId xmlns:a16="http://schemas.microsoft.com/office/drawing/2014/main" id="{504D8C18-6566-6A7D-18E3-82CD1A3C2373}"/>
              </a:ext>
            </a:extLst>
          </p:cNvPr>
          <p:cNvSpPr txBox="1"/>
          <p:nvPr/>
        </p:nvSpPr>
        <p:spPr>
          <a:xfrm>
            <a:off x="-4764" y="4968562"/>
            <a:ext cx="12172952" cy="369332"/>
          </a:xfrm>
          <a:prstGeom prst="rect">
            <a:avLst/>
          </a:prstGeom>
          <a:noFill/>
        </p:spPr>
        <p:txBody>
          <a:bodyPr wrap="square" rtlCol="0">
            <a:spAutoFit/>
          </a:bodyPr>
          <a:lstStyle/>
          <a:p>
            <a:pPr algn="ctr"/>
            <a:r>
              <a:rPr lang="en-US" b="0" i="0" dirty="0" err="1">
                <a:solidFill>
                  <a:srgbClr val="000000"/>
                </a:solidFill>
                <a:effectLst/>
                <a:latin typeface="Source Sans Pro" panose="020B0503030403020204" pitchFamily="34" charset="0"/>
                <a:ea typeface="Source Sans Pro" panose="020B0503030403020204" pitchFamily="34" charset="0"/>
              </a:rPr>
              <a:t>ListTrac</a:t>
            </a:r>
            <a:r>
              <a:rPr lang="en-US" b="0" i="0" dirty="0">
                <a:solidFill>
                  <a:srgbClr val="000000"/>
                </a:solidFill>
                <a:effectLst/>
                <a:latin typeface="Source Sans Pro" panose="020B0503030403020204" pitchFamily="34" charset="0"/>
                <a:ea typeface="Source Sans Pro" panose="020B0503030403020204" pitchFamily="34" charset="0"/>
              </a:rPr>
              <a:t> is included with your SmartMLS subscription. </a:t>
            </a:r>
            <a:r>
              <a:rPr lang="en-US" dirty="0">
                <a:solidFill>
                  <a:srgbClr val="000000"/>
                </a:solidFill>
                <a:latin typeface="Source Sans Pro" panose="020B0503030403020204" pitchFamily="34" charset="0"/>
                <a:ea typeface="Source Sans Pro" panose="020B0503030403020204" pitchFamily="34" charset="0"/>
              </a:rPr>
              <a:t>A</a:t>
            </a:r>
            <a:r>
              <a:rPr lang="en-US" b="0" i="0" dirty="0">
                <a:solidFill>
                  <a:srgbClr val="000000"/>
                </a:solidFill>
                <a:effectLst/>
                <a:latin typeface="Source Sans Pro" panose="020B0503030403020204" pitchFamily="34" charset="0"/>
                <a:ea typeface="Source Sans Pro" panose="020B0503030403020204" pitchFamily="34" charset="0"/>
              </a:rPr>
              <a:t>ccess </a:t>
            </a:r>
            <a:r>
              <a:rPr lang="en-US" b="0" i="0" dirty="0" err="1">
                <a:solidFill>
                  <a:srgbClr val="000000"/>
                </a:solidFill>
                <a:effectLst/>
                <a:latin typeface="Source Sans Pro" panose="020B0503030403020204" pitchFamily="34" charset="0"/>
                <a:ea typeface="Source Sans Pro" panose="020B0503030403020204" pitchFamily="34" charset="0"/>
              </a:rPr>
              <a:t>ListTrac</a:t>
            </a:r>
            <a:r>
              <a:rPr lang="en-US" b="0" i="0" dirty="0">
                <a:solidFill>
                  <a:srgbClr val="000000"/>
                </a:solidFill>
                <a:effectLst/>
                <a:latin typeface="Source Sans Pro" panose="020B0503030403020204" pitchFamily="34" charset="0"/>
                <a:ea typeface="Source Sans Pro" panose="020B0503030403020204" pitchFamily="34" charset="0"/>
              </a:rPr>
              <a:t> from the member dashboard today! </a:t>
            </a:r>
            <a:endParaRPr lang="en-US" dirty="0">
              <a:latin typeface="Source Sans Pro" panose="020B0503030403020204" pitchFamily="34" charset="0"/>
              <a:ea typeface="Source Sans Pro" panose="020B0503030403020204" pitchFamily="34" charset="0"/>
            </a:endParaRPr>
          </a:p>
        </p:txBody>
      </p:sp>
      <p:pic>
        <p:nvPicPr>
          <p:cNvPr id="2052" name="Picture 4" descr="ListTrac | Real Estate Listing Analytics, Traffic Reporting &amp; Seller Reports">
            <a:extLst>
              <a:ext uri="{FF2B5EF4-FFF2-40B4-BE49-F238E27FC236}">
                <a16:creationId xmlns:a16="http://schemas.microsoft.com/office/drawing/2014/main" id="{12DF862E-64F8-9B67-F851-1C55A8C62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4" y="1704772"/>
            <a:ext cx="4953001" cy="28892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31B7162-2990-9FBB-E089-C2D97A61FF36}"/>
              </a:ext>
            </a:extLst>
          </p:cNvPr>
          <p:cNvPicPr>
            <a:picLocks noChangeAspect="1"/>
          </p:cNvPicPr>
          <p:nvPr/>
        </p:nvPicPr>
        <p:blipFill>
          <a:blip r:embed="rId4"/>
          <a:stretch>
            <a:fillRect/>
          </a:stretch>
        </p:blipFill>
        <p:spPr>
          <a:xfrm>
            <a:off x="2755106" y="5518752"/>
            <a:ext cx="6681788" cy="1134776"/>
          </a:xfrm>
          <a:prstGeom prst="rect">
            <a:avLst/>
          </a:prstGeom>
        </p:spPr>
      </p:pic>
      <p:sp>
        <p:nvSpPr>
          <p:cNvPr id="20" name="TextBox 19">
            <a:extLst>
              <a:ext uri="{FF2B5EF4-FFF2-40B4-BE49-F238E27FC236}">
                <a16:creationId xmlns:a16="http://schemas.microsoft.com/office/drawing/2014/main" id="{72B4B29F-1C7E-DEB6-7345-A055EBBBAFC6}"/>
              </a:ext>
            </a:extLst>
          </p:cNvPr>
          <p:cNvSpPr txBox="1"/>
          <p:nvPr/>
        </p:nvSpPr>
        <p:spPr>
          <a:xfrm>
            <a:off x="65255" y="6410325"/>
            <a:ext cx="571500" cy="369332"/>
          </a:xfrm>
          <a:prstGeom prst="rect">
            <a:avLst/>
          </a:prstGeom>
          <a:noFill/>
        </p:spPr>
        <p:txBody>
          <a:bodyPr wrap="square" rtlCol="0">
            <a:spAutoFit/>
          </a:bodyPr>
          <a:lstStyle/>
          <a:p>
            <a:pPr algn="ctr"/>
            <a:r>
              <a:rPr lang="en-US" dirty="0"/>
              <a:t>11</a:t>
            </a:r>
          </a:p>
        </p:txBody>
      </p:sp>
    </p:spTree>
    <p:extLst>
      <p:ext uri="{BB962C8B-B14F-4D97-AF65-F5344CB8AC3E}">
        <p14:creationId xmlns:p14="http://schemas.microsoft.com/office/powerpoint/2010/main" val="3577299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926356" y="104898"/>
            <a:ext cx="10515600" cy="962025"/>
          </a:xfrm>
        </p:spPr>
        <p:txBody>
          <a:bodyPr>
            <a:noAutofit/>
          </a:bodyPr>
          <a:lstStyle/>
          <a:p>
            <a:pPr algn="ctr"/>
            <a:r>
              <a:rPr lang="en-US" b="1"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b="1" dirty="0">
                <a:latin typeface="Source Sans Pro" panose="020B0503030403020204" pitchFamily="34" charset="0"/>
                <a:ea typeface="Source Sans Pro" panose="020B0503030403020204" pitchFamily="34" charset="0"/>
                <a:cs typeface="Times New Roman" panose="02020603050405020304" pitchFamily="18" charset="0"/>
              </a:rPr>
              <a:t> Training Course Menu</a:t>
            </a:r>
          </a:p>
        </p:txBody>
      </p:sp>
      <p:sp>
        <p:nvSpPr>
          <p:cNvPr id="14" name="TextBox 13">
            <a:extLst>
              <a:ext uri="{FF2B5EF4-FFF2-40B4-BE49-F238E27FC236}">
                <a16:creationId xmlns:a16="http://schemas.microsoft.com/office/drawing/2014/main" id="{B370C438-3663-AB1F-FA6B-76D41BAA97B1}"/>
              </a:ext>
            </a:extLst>
          </p:cNvPr>
          <p:cNvSpPr txBox="1"/>
          <p:nvPr/>
        </p:nvSpPr>
        <p:spPr>
          <a:xfrm>
            <a:off x="139952" y="6488668"/>
            <a:ext cx="571500" cy="369332"/>
          </a:xfrm>
          <a:prstGeom prst="rect">
            <a:avLst/>
          </a:prstGeom>
          <a:noFill/>
        </p:spPr>
        <p:txBody>
          <a:bodyPr wrap="square" rtlCol="0">
            <a:spAutoFit/>
          </a:bodyPr>
          <a:lstStyle/>
          <a:p>
            <a:pPr algn="ctr"/>
            <a:r>
              <a:rPr lang="en-US" dirty="0"/>
              <a:t>12</a:t>
            </a:r>
          </a:p>
        </p:txBody>
      </p:sp>
      <p:sp>
        <p:nvSpPr>
          <p:cNvPr id="5" name="TextBox 4">
            <a:extLst>
              <a:ext uri="{FF2B5EF4-FFF2-40B4-BE49-F238E27FC236}">
                <a16:creationId xmlns:a16="http://schemas.microsoft.com/office/drawing/2014/main" id="{A6AAF8E3-B7ED-5F14-6D9D-809E692CD151}"/>
              </a:ext>
            </a:extLst>
          </p:cNvPr>
          <p:cNvSpPr txBox="1"/>
          <p:nvPr/>
        </p:nvSpPr>
        <p:spPr>
          <a:xfrm>
            <a:off x="711452" y="899724"/>
            <a:ext cx="10769096" cy="369332"/>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rPr>
              <a:t>Here is a current list of our “Watch Now” Webinar classes. </a:t>
            </a:r>
          </a:p>
        </p:txBody>
      </p:sp>
      <p:sp>
        <p:nvSpPr>
          <p:cNvPr id="7" name="TextBox 6">
            <a:extLst>
              <a:ext uri="{FF2B5EF4-FFF2-40B4-BE49-F238E27FC236}">
                <a16:creationId xmlns:a16="http://schemas.microsoft.com/office/drawing/2014/main" id="{11751E27-DA84-6A65-E454-938A6D122B05}"/>
              </a:ext>
            </a:extLst>
          </p:cNvPr>
          <p:cNvSpPr txBox="1"/>
          <p:nvPr/>
        </p:nvSpPr>
        <p:spPr>
          <a:xfrm>
            <a:off x="926356" y="1417952"/>
            <a:ext cx="10769096" cy="800219"/>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Getting Started in </a:t>
            </a:r>
            <a:r>
              <a:rPr lang="en-US" b="1" u="sng" dirty="0" err="1">
                <a:latin typeface="Source Sans Pro" panose="020B0503030403020204" pitchFamily="34" charset="0"/>
                <a:ea typeface="Source Sans Pro" panose="020B0503030403020204" pitchFamily="34" charset="0"/>
              </a:rPr>
              <a:t>connectMLS</a:t>
            </a:r>
            <a:r>
              <a:rPr lang="en-US" b="1" u="sng" dirty="0">
                <a:latin typeface="Source Sans Pro" panose="020B0503030403020204" pitchFamily="34" charset="0"/>
                <a:ea typeface="Source Sans Pro" panose="020B0503030403020204" pitchFamily="34" charset="0"/>
              </a:rPr>
              <a:t> – </a:t>
            </a:r>
          </a:p>
          <a:p>
            <a:pPr lvl="1"/>
            <a:r>
              <a:rPr lang="en-US" sz="1400" dirty="0">
                <a:latin typeface="Source Sans Pro" panose="020B0503030403020204" pitchFamily="34" charset="0"/>
                <a:ea typeface="Source Sans Pro" panose="020B0503030403020204" pitchFamily="34" charset="0"/>
              </a:rPr>
              <a:t>Ready to get started in </a:t>
            </a:r>
            <a:r>
              <a:rPr lang="en-US" sz="1400" dirty="0" err="1">
                <a:latin typeface="Source Sans Pro" panose="020B0503030403020204" pitchFamily="34" charset="0"/>
                <a:ea typeface="Source Sans Pro" panose="020B0503030403020204" pitchFamily="34" charset="0"/>
              </a:rPr>
              <a:t>connectMLS</a:t>
            </a:r>
            <a:r>
              <a:rPr lang="en-US" sz="1400" dirty="0">
                <a:latin typeface="Source Sans Pro" panose="020B0503030403020204" pitchFamily="34" charset="0"/>
                <a:ea typeface="Source Sans Pro" panose="020B0503030403020204" pitchFamily="34" charset="0"/>
              </a:rPr>
              <a:t>? This training session will cover everything you need to understand and use the system. Setup your business card, access the system on any device, engage with your clients and become familiar with the tools you need to get you started.</a:t>
            </a:r>
          </a:p>
        </p:txBody>
      </p:sp>
      <p:sp>
        <p:nvSpPr>
          <p:cNvPr id="10" name="TextBox 9">
            <a:extLst>
              <a:ext uri="{FF2B5EF4-FFF2-40B4-BE49-F238E27FC236}">
                <a16:creationId xmlns:a16="http://schemas.microsoft.com/office/drawing/2014/main" id="{16B6E26E-FAB9-D876-992D-4A01A3D55B36}"/>
              </a:ext>
            </a:extLst>
          </p:cNvPr>
          <p:cNvSpPr txBox="1"/>
          <p:nvPr/>
        </p:nvSpPr>
        <p:spPr>
          <a:xfrm>
            <a:off x="926356" y="2325066"/>
            <a:ext cx="10769096" cy="646331"/>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Basic Search – </a:t>
            </a:r>
          </a:p>
          <a:p>
            <a:r>
              <a:rPr lang="en-US" dirty="0">
                <a:latin typeface="Source Sans Pro" panose="020B0503030403020204" pitchFamily="34" charset="0"/>
                <a:ea typeface="Source Sans Pro" panose="020B0503030403020204" pitchFamily="34" charset="0"/>
              </a:rPr>
              <a:t>	</a:t>
            </a:r>
            <a:r>
              <a:rPr lang="en-US" sz="1400" dirty="0">
                <a:latin typeface="Source Sans Pro" panose="020B0503030403020204" pitchFamily="34" charset="0"/>
                <a:ea typeface="Source Sans Pro" panose="020B0503030403020204" pitchFamily="34" charset="0"/>
              </a:rPr>
              <a:t>This training will show you how to run a property search in </a:t>
            </a:r>
            <a:r>
              <a:rPr lang="en-US" sz="1400" dirty="0" err="1">
                <a:latin typeface="Source Sans Pro" panose="020B0503030403020204" pitchFamily="34" charset="0"/>
                <a:ea typeface="Source Sans Pro" panose="020B0503030403020204" pitchFamily="34" charset="0"/>
              </a:rPr>
              <a:t>connectMLS</a:t>
            </a:r>
            <a:r>
              <a:rPr lang="en-US" sz="1400" dirty="0">
                <a:latin typeface="Source Sans Pro" panose="020B0503030403020204" pitchFamily="34" charset="0"/>
                <a:ea typeface="Source Sans Pro" panose="020B0503030403020204" pitchFamily="34" charset="0"/>
              </a:rPr>
              <a:t> and view/share the results.</a:t>
            </a:r>
          </a:p>
        </p:txBody>
      </p:sp>
      <p:sp>
        <p:nvSpPr>
          <p:cNvPr id="13" name="TextBox 12">
            <a:extLst>
              <a:ext uri="{FF2B5EF4-FFF2-40B4-BE49-F238E27FC236}">
                <a16:creationId xmlns:a16="http://schemas.microsoft.com/office/drawing/2014/main" id="{F1B70B33-20BE-FF77-65F4-3BB7A4FE78CB}"/>
              </a:ext>
            </a:extLst>
          </p:cNvPr>
          <p:cNvSpPr txBox="1"/>
          <p:nvPr/>
        </p:nvSpPr>
        <p:spPr>
          <a:xfrm>
            <a:off x="926356" y="3177904"/>
            <a:ext cx="10769096" cy="861774"/>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Auto-Email &amp; The Client Portal – </a:t>
            </a:r>
          </a:p>
          <a:p>
            <a:r>
              <a:rPr lang="en-US" dirty="0">
                <a:latin typeface="Source Sans Pro" panose="020B0503030403020204" pitchFamily="34" charset="0"/>
                <a:ea typeface="Source Sans Pro" panose="020B0503030403020204" pitchFamily="34" charset="0"/>
              </a:rPr>
              <a:t>	</a:t>
            </a:r>
            <a:r>
              <a:rPr lang="en-US" sz="1400" dirty="0">
                <a:latin typeface="Source Sans Pro" panose="020B0503030403020204" pitchFamily="34" charset="0"/>
                <a:ea typeface="Source Sans Pro" panose="020B0503030403020204" pitchFamily="34" charset="0"/>
              </a:rPr>
              <a:t>This session will show you how to set up new auto emails and manage your clients by using the Saved Search Widget, Client Activity Widget and Screener functionality. The basics of the Client Portal will also be covered so you can start sharing listings with your clients.</a:t>
            </a:r>
          </a:p>
        </p:txBody>
      </p:sp>
      <p:sp>
        <p:nvSpPr>
          <p:cNvPr id="17" name="TextBox 16">
            <a:extLst>
              <a:ext uri="{FF2B5EF4-FFF2-40B4-BE49-F238E27FC236}">
                <a16:creationId xmlns:a16="http://schemas.microsoft.com/office/drawing/2014/main" id="{99C9A0F7-78CB-03DE-B883-2AAE6B8AF9D7}"/>
              </a:ext>
            </a:extLst>
          </p:cNvPr>
          <p:cNvSpPr txBox="1"/>
          <p:nvPr/>
        </p:nvSpPr>
        <p:spPr>
          <a:xfrm>
            <a:off x="926356" y="4246185"/>
            <a:ext cx="10769096" cy="861774"/>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Adding &amp; Managing Listings – </a:t>
            </a:r>
          </a:p>
          <a:p>
            <a:r>
              <a:rPr lang="en-US" dirty="0">
                <a:latin typeface="Source Sans Pro" panose="020B0503030403020204" pitchFamily="34" charset="0"/>
                <a:ea typeface="Source Sans Pro" panose="020B0503030403020204" pitchFamily="34" charset="0"/>
              </a:rPr>
              <a:t>	 </a:t>
            </a:r>
            <a:r>
              <a:rPr lang="en-US" sz="1400" b="0" i="0" dirty="0">
                <a:effectLst/>
                <a:latin typeface="Source Sans Pro" panose="020B0503030403020204" pitchFamily="34" charset="0"/>
                <a:ea typeface="Source Sans Pro" panose="020B0503030403020204" pitchFamily="34" charset="0"/>
                <a:cs typeface="Calibri Light" panose="020F0302020204030204" pitchFamily="34" charset="0"/>
              </a:rPr>
              <a:t>This session will show you how locate your listings in </a:t>
            </a:r>
            <a:r>
              <a:rPr lang="en-US" sz="1400" b="0" i="0" dirty="0" err="1">
                <a:effectLst/>
                <a:latin typeface="Source Sans Pro" panose="020B0503030403020204" pitchFamily="34" charset="0"/>
                <a:ea typeface="Source Sans Pro" panose="020B0503030403020204" pitchFamily="34" charset="0"/>
                <a:cs typeface="Calibri Light" panose="020F0302020204030204" pitchFamily="34" charset="0"/>
              </a:rPr>
              <a:t>connectMLS</a:t>
            </a:r>
            <a:r>
              <a:rPr lang="en-US" sz="1400" b="0" i="0" dirty="0">
                <a:effectLst/>
                <a:latin typeface="Source Sans Pro" panose="020B0503030403020204" pitchFamily="34" charset="0"/>
                <a:ea typeface="Source Sans Pro" panose="020B0503030403020204" pitchFamily="34" charset="0"/>
                <a:cs typeface="Calibri Light" panose="020F0302020204030204" pitchFamily="34" charset="0"/>
              </a:rPr>
              <a:t> and how to add a new listing. You will also learn how to edit listing details and how to add photos and documents to a listing.</a:t>
            </a:r>
            <a:endParaRPr lang="en-US" sz="1400" dirty="0">
              <a:latin typeface="Source Sans Pro" panose="020B0503030403020204" pitchFamily="34" charset="0"/>
              <a:ea typeface="Source Sans Pro" panose="020B050303040302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572944FE-10D6-6431-2144-67B418B1FFCB}"/>
              </a:ext>
            </a:extLst>
          </p:cNvPr>
          <p:cNvSpPr txBox="1"/>
          <p:nvPr/>
        </p:nvSpPr>
        <p:spPr>
          <a:xfrm>
            <a:off x="926356" y="5384513"/>
            <a:ext cx="10769096" cy="861774"/>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Getting to Know SmartMLS Tax – </a:t>
            </a:r>
          </a:p>
          <a:p>
            <a:r>
              <a:rPr lang="en-US" dirty="0">
                <a:latin typeface="Source Sans Pro" panose="020B0503030403020204" pitchFamily="34" charset="0"/>
                <a:ea typeface="Source Sans Pro" panose="020B0503030403020204" pitchFamily="34" charset="0"/>
              </a:rPr>
              <a:t>	</a:t>
            </a:r>
            <a:r>
              <a:rPr lang="en-US" sz="1400" dirty="0">
                <a:latin typeface="Source Sans Pro" panose="020B0503030403020204" pitchFamily="34" charset="0"/>
                <a:ea typeface="Source Sans Pro" panose="020B0503030403020204" pitchFamily="34" charset="0"/>
              </a:rPr>
              <a:t>This training provides an overview of our new public records program, SmartMLS Tax. SmartMLS Tax includes tools like prospecting, interactive maps and extensive property data.</a:t>
            </a:r>
            <a:endParaRPr lang="en-US" sz="1400" dirty="0">
              <a:latin typeface="Source Sans Pro" panose="020B0503030403020204" pitchFamily="34" charset="0"/>
              <a:ea typeface="Source Sans Pro" panose="020B050303040302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A25744E3-5258-F600-BA11-2F335CEA6C30}"/>
              </a:ext>
            </a:extLst>
          </p:cNvPr>
          <p:cNvSpPr txBox="1"/>
          <p:nvPr/>
        </p:nvSpPr>
        <p:spPr>
          <a:xfrm>
            <a:off x="2343509" y="6304002"/>
            <a:ext cx="7504982" cy="369332"/>
          </a:xfrm>
          <a:prstGeom prst="rect">
            <a:avLst/>
          </a:prstGeom>
          <a:noFill/>
        </p:spPr>
        <p:txBody>
          <a:bodyPr wrap="square" rtlCol="0">
            <a:spAutoFit/>
          </a:bodyPr>
          <a:lstStyle/>
          <a:p>
            <a:pPr algn="ctr"/>
            <a:r>
              <a:rPr lang="en-US" dirty="0">
                <a:hlinkClick r:id="rId2"/>
              </a:rPr>
              <a:t>CLICK HERE </a:t>
            </a:r>
            <a:r>
              <a:rPr lang="en-US" dirty="0"/>
              <a:t>to access our library of Watch Now Webinars! </a:t>
            </a:r>
          </a:p>
        </p:txBody>
      </p:sp>
    </p:spTree>
    <p:extLst>
      <p:ext uri="{BB962C8B-B14F-4D97-AF65-F5344CB8AC3E}">
        <p14:creationId xmlns:p14="http://schemas.microsoft.com/office/powerpoint/2010/main" val="171796654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A33-8C96-EE0D-3FA1-6620BFB08CAE}"/>
              </a:ext>
            </a:extLst>
          </p:cNvPr>
          <p:cNvSpPr>
            <a:spLocks noGrp="1"/>
          </p:cNvSpPr>
          <p:nvPr>
            <p:ph type="title"/>
          </p:nvPr>
        </p:nvSpPr>
        <p:spPr>
          <a:xfrm>
            <a:off x="719745" y="69276"/>
            <a:ext cx="10515600" cy="1325563"/>
          </a:xfrm>
        </p:spPr>
        <p:txBody>
          <a:bodyPr/>
          <a:lstStyle/>
          <a:p>
            <a:r>
              <a:rPr lang="en-US" b="1" dirty="0">
                <a:latin typeface="Source Sans Pro" panose="020B0503030403020204" pitchFamily="34" charset="0"/>
                <a:ea typeface="Source Sans Pro" panose="020B0503030403020204" pitchFamily="34" charset="0"/>
                <a:cs typeface="Times New Roman" panose="02020603050405020304" pitchFamily="18" charset="0"/>
              </a:rPr>
              <a:t>Need Help with Something Else? </a:t>
            </a:r>
          </a:p>
        </p:txBody>
      </p:sp>
      <p:sp>
        <p:nvSpPr>
          <p:cNvPr id="3" name="Content Placeholder 2">
            <a:extLst>
              <a:ext uri="{FF2B5EF4-FFF2-40B4-BE49-F238E27FC236}">
                <a16:creationId xmlns:a16="http://schemas.microsoft.com/office/drawing/2014/main" id="{F3E8CF7F-BA6F-2DC5-EE53-0E72BC6483B2}"/>
              </a:ext>
            </a:extLst>
          </p:cNvPr>
          <p:cNvSpPr>
            <a:spLocks noGrp="1"/>
          </p:cNvSpPr>
          <p:nvPr>
            <p:ph idx="1"/>
          </p:nvPr>
        </p:nvSpPr>
        <p:spPr>
          <a:xfrm>
            <a:off x="1371229" y="1368762"/>
            <a:ext cx="9772426" cy="4351338"/>
          </a:xfrm>
        </p:spPr>
        <p:txBody>
          <a:bodyPr>
            <a:noAutofit/>
          </a:bodyPr>
          <a:lstStyle/>
          <a:p>
            <a:r>
              <a:rPr lang="en-US" sz="2200" dirty="0">
                <a:latin typeface="Source Sans Pro" panose="020B0503030403020204" pitchFamily="34" charset="0"/>
                <a:ea typeface="Source Sans Pro" panose="020B0503030403020204" pitchFamily="34" charset="0"/>
                <a:cs typeface="Times New Roman" panose="02020603050405020304" pitchFamily="18" charset="0"/>
              </a:rPr>
              <a:t>Access our 24/7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2200" dirty="0">
                <a:latin typeface="Source Sans Pro" panose="020B0503030403020204" pitchFamily="34" charset="0"/>
                <a:ea typeface="Source Sans Pro" panose="020B0503030403020204" pitchFamily="34" charset="0"/>
                <a:cs typeface="Times New Roman" panose="02020603050405020304" pitchFamily="18" charset="0"/>
                <a:hlinkClick r:id="rId2"/>
              </a:rPr>
              <a:t>HERE</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for answers to common questions. You can also utilize our chat feature by clicking this icon          located on the bottom right corner of the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screen.</a:t>
            </a:r>
          </a:p>
          <a:p>
            <a:pPr marL="0" indent="0">
              <a:buNone/>
            </a:pPr>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Contact SmartMLS with assistance on Compliance, Technical Support, or Membership Questions:</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203-750-6000</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Support@Smartmls.com</a:t>
            </a:r>
          </a:p>
          <a:p>
            <a:pPr lvl="3"/>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Hours of Operation:</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Monday- Thursday 8:30am-7:00pm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Friday – 8:30am – 6:00pm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Weekends – 9am – 3:00pm</a:t>
            </a:r>
          </a:p>
        </p:txBody>
      </p:sp>
      <p:pic>
        <p:nvPicPr>
          <p:cNvPr id="9" name="Picture 8" descr="Qr code&#10;&#10;Description automatically generated with medium confidence">
            <a:extLst>
              <a:ext uri="{FF2B5EF4-FFF2-40B4-BE49-F238E27FC236}">
                <a16:creationId xmlns:a16="http://schemas.microsoft.com/office/drawing/2014/main" id="{D6F38821-2E5E-F5A6-0268-92C4838FCAFE}"/>
              </a:ext>
            </a:extLst>
          </p:cNvPr>
          <p:cNvPicPr>
            <a:picLocks noChangeAspect="1"/>
          </p:cNvPicPr>
          <p:nvPr/>
        </p:nvPicPr>
        <p:blipFill rotWithShape="1">
          <a:blip r:embed="rId3">
            <a:extLst>
              <a:ext uri="{28A0092B-C50C-407E-A947-70E740481C1C}">
                <a14:useLocalDpi xmlns:a14="http://schemas.microsoft.com/office/drawing/2010/main" val="0"/>
              </a:ext>
            </a:extLst>
          </a:blip>
          <a:srcRect l="27582" t="14712" r="33534" b="55862"/>
          <a:stretch/>
        </p:blipFill>
        <p:spPr>
          <a:xfrm>
            <a:off x="9324023" y="4270993"/>
            <a:ext cx="1687491" cy="1653052"/>
          </a:xfrm>
          <a:prstGeom prst="rect">
            <a:avLst/>
          </a:prstGeom>
        </p:spPr>
      </p:pic>
      <p:sp>
        <p:nvSpPr>
          <p:cNvPr id="7" name="TextBox 6">
            <a:extLst>
              <a:ext uri="{FF2B5EF4-FFF2-40B4-BE49-F238E27FC236}">
                <a16:creationId xmlns:a16="http://schemas.microsoft.com/office/drawing/2014/main" id="{82D584A9-A93F-C876-0E0F-CDF6B9EAB560}"/>
              </a:ext>
            </a:extLst>
          </p:cNvPr>
          <p:cNvSpPr txBox="1"/>
          <p:nvPr/>
        </p:nvSpPr>
        <p:spPr>
          <a:xfrm>
            <a:off x="148245" y="6488668"/>
            <a:ext cx="571500" cy="369332"/>
          </a:xfrm>
          <a:prstGeom prst="rect">
            <a:avLst/>
          </a:prstGeom>
          <a:noFill/>
        </p:spPr>
        <p:txBody>
          <a:bodyPr wrap="square" rtlCol="0">
            <a:spAutoFit/>
          </a:bodyPr>
          <a:lstStyle/>
          <a:p>
            <a:pPr algn="ctr"/>
            <a:r>
              <a:rPr lang="en-US" dirty="0"/>
              <a:t>13</a:t>
            </a:r>
          </a:p>
        </p:txBody>
      </p:sp>
      <p:pic>
        <p:nvPicPr>
          <p:cNvPr id="10" name="Picture 9" descr="A picture containing icon&#10;&#10;Description automatically generated">
            <a:extLst>
              <a:ext uri="{FF2B5EF4-FFF2-40B4-BE49-F238E27FC236}">
                <a16:creationId xmlns:a16="http://schemas.microsoft.com/office/drawing/2014/main" id="{351C7CEA-F60E-0C39-9CA5-738CC1ED2B22}"/>
              </a:ext>
            </a:extLst>
          </p:cNvPr>
          <p:cNvPicPr>
            <a:picLocks noChangeAspect="1"/>
          </p:cNvPicPr>
          <p:nvPr/>
        </p:nvPicPr>
        <p:blipFill rotWithShape="1">
          <a:blip r:embed="rId4">
            <a:extLst>
              <a:ext uri="{28A0092B-C50C-407E-A947-70E740481C1C}">
                <a14:useLocalDpi xmlns:a14="http://schemas.microsoft.com/office/drawing/2010/main" val="0"/>
              </a:ext>
            </a:extLst>
          </a:blip>
          <a:srcRect l="27123" t="33725" r="26580" b="34745"/>
          <a:stretch/>
        </p:blipFill>
        <p:spPr>
          <a:xfrm>
            <a:off x="10671625" y="69276"/>
            <a:ext cx="1248731" cy="1100854"/>
          </a:xfrm>
          <a:prstGeom prst="rect">
            <a:avLst/>
          </a:prstGeom>
        </p:spPr>
      </p:pic>
      <p:pic>
        <p:nvPicPr>
          <p:cNvPr id="6" name="Picture 5">
            <a:extLst>
              <a:ext uri="{FF2B5EF4-FFF2-40B4-BE49-F238E27FC236}">
                <a16:creationId xmlns:a16="http://schemas.microsoft.com/office/drawing/2014/main" id="{5CFBB9D0-9CA0-6037-D2DF-B2D33C1AB3BF}"/>
              </a:ext>
            </a:extLst>
          </p:cNvPr>
          <p:cNvPicPr>
            <a:picLocks noChangeAspect="1"/>
          </p:cNvPicPr>
          <p:nvPr/>
        </p:nvPicPr>
        <p:blipFill>
          <a:blip r:embed="rId5"/>
          <a:stretch>
            <a:fillRect/>
          </a:stretch>
        </p:blipFill>
        <p:spPr>
          <a:xfrm>
            <a:off x="7807576" y="6200554"/>
            <a:ext cx="4112780" cy="419541"/>
          </a:xfrm>
          <a:prstGeom prst="rect">
            <a:avLst/>
          </a:prstGeom>
        </p:spPr>
      </p:pic>
      <p:pic>
        <p:nvPicPr>
          <p:cNvPr id="11" name="Picture 10" descr="A blue and black logo&#10;&#10;Description automatically generated">
            <a:extLst>
              <a:ext uri="{FF2B5EF4-FFF2-40B4-BE49-F238E27FC236}">
                <a16:creationId xmlns:a16="http://schemas.microsoft.com/office/drawing/2014/main" id="{C45D36DD-DA46-BC89-1A62-CA7EA417E046}"/>
              </a:ext>
            </a:extLst>
          </p:cNvPr>
          <p:cNvPicPr>
            <a:picLocks noChangeAspect="1"/>
          </p:cNvPicPr>
          <p:nvPr/>
        </p:nvPicPr>
        <p:blipFill rotWithShape="1">
          <a:blip r:embed="rId6">
            <a:extLst>
              <a:ext uri="{28A0092B-C50C-407E-A947-70E740481C1C}">
                <a14:useLocalDpi xmlns:a14="http://schemas.microsoft.com/office/drawing/2010/main" val="0"/>
              </a:ext>
            </a:extLst>
          </a:blip>
          <a:srcRect l="40481" t="-567" r="8932" b="9999"/>
          <a:stretch/>
        </p:blipFill>
        <p:spPr>
          <a:xfrm>
            <a:off x="7246189" y="1689369"/>
            <a:ext cx="429324" cy="415475"/>
          </a:xfrm>
          <a:prstGeom prst="rect">
            <a:avLst/>
          </a:prstGeom>
        </p:spPr>
      </p:pic>
    </p:spTree>
    <p:extLst>
      <p:ext uri="{BB962C8B-B14F-4D97-AF65-F5344CB8AC3E}">
        <p14:creationId xmlns:p14="http://schemas.microsoft.com/office/powerpoint/2010/main" val="26153760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5B6644-CC94-42BD-6C23-16B5C76A24A1}"/>
              </a:ext>
            </a:extLst>
          </p:cNvPr>
          <p:cNvSpPr/>
          <p:nvPr/>
        </p:nvSpPr>
        <p:spPr>
          <a:xfrm>
            <a:off x="6096000" y="0"/>
            <a:ext cx="6106510" cy="6858000"/>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86D01-EE7E-8B14-3F6A-AFED8D5D0556}"/>
              </a:ext>
            </a:extLst>
          </p:cNvPr>
          <p:cNvSpPr>
            <a:spLocks noGrp="1"/>
          </p:cNvSpPr>
          <p:nvPr>
            <p:ph type="ctrTitle"/>
          </p:nvPr>
        </p:nvSpPr>
        <p:spPr>
          <a:xfrm rot="16200000">
            <a:off x="-2062541" y="2758538"/>
            <a:ext cx="5638800" cy="914855"/>
          </a:xfrm>
        </p:spPr>
        <p:txBody>
          <a:bodyPr>
            <a:normAutofit/>
          </a:bodyPr>
          <a:lstStyle/>
          <a:p>
            <a:r>
              <a:rPr lang="en-US" sz="4800" b="1" dirty="0">
                <a:latin typeface="Source Sans Pro" panose="020B0503030403020204" pitchFamily="34" charset="0"/>
                <a:ea typeface="Source Sans Pro" panose="020B0503030403020204" pitchFamily="34" charset="0"/>
                <a:cs typeface="Times New Roman" panose="02020603050405020304" pitchFamily="18" charset="0"/>
              </a:rPr>
              <a:t>Table of Contents</a:t>
            </a:r>
          </a:p>
        </p:txBody>
      </p:sp>
      <p:cxnSp>
        <p:nvCxnSpPr>
          <p:cNvPr id="5" name="Straight Connector 4">
            <a:extLst>
              <a:ext uri="{FF2B5EF4-FFF2-40B4-BE49-F238E27FC236}">
                <a16:creationId xmlns:a16="http://schemas.microsoft.com/office/drawing/2014/main" id="{4262A121-1AF5-9886-58F1-6E5F7D152A27}"/>
              </a:ext>
            </a:extLst>
          </p:cNvPr>
          <p:cNvCxnSpPr>
            <a:cxnSpLocks/>
          </p:cNvCxnSpPr>
          <p:nvPr/>
        </p:nvCxnSpPr>
        <p:spPr>
          <a:xfrm>
            <a:off x="1523003" y="0"/>
            <a:ext cx="0" cy="5674415"/>
          </a:xfrm>
          <a:prstGeom prst="line">
            <a:avLst/>
          </a:prstGeom>
          <a:ln w="76200" cmpd="sng">
            <a:solidFill>
              <a:srgbClr val="244C5A"/>
            </a:solidFill>
          </a:ln>
        </p:spPr>
        <p:style>
          <a:lnRef idx="3">
            <a:schemeClr val="accent6"/>
          </a:lnRef>
          <a:fillRef idx="0">
            <a:schemeClr val="accent6"/>
          </a:fillRef>
          <a:effectRef idx="2">
            <a:schemeClr val="accent6"/>
          </a:effectRef>
          <a:fontRef idx="minor">
            <a:schemeClr val="tx1"/>
          </a:fontRef>
        </p:style>
      </p:cxnSp>
      <p:sp>
        <p:nvSpPr>
          <p:cNvPr id="41" name="TextBox 40">
            <a:extLst>
              <a:ext uri="{FF2B5EF4-FFF2-40B4-BE49-F238E27FC236}">
                <a16:creationId xmlns:a16="http://schemas.microsoft.com/office/drawing/2014/main" id="{EF678B35-4257-3978-AC9B-6FE2F05F77FD}"/>
              </a:ext>
            </a:extLst>
          </p:cNvPr>
          <p:cNvSpPr txBox="1"/>
          <p:nvPr/>
        </p:nvSpPr>
        <p:spPr>
          <a:xfrm>
            <a:off x="6147175" y="1169682"/>
            <a:ext cx="5996787" cy="2123658"/>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Market Statistics – </a:t>
            </a:r>
            <a:r>
              <a:rPr lang="en-US" sz="2400" b="1" dirty="0">
                <a:latin typeface="Source Sans Pro" panose="020B0503030403020204" pitchFamily="34" charset="0"/>
                <a:ea typeface="Source Sans Pro" panose="020B0503030403020204" pitchFamily="34" charset="0"/>
                <a:cs typeface="Times New Roman" panose="02020603050405020304" pitchFamily="18" charset="0"/>
              </a:rPr>
              <a:t>2023 Annual Reports</a:t>
            </a:r>
            <a:endPar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gn="l"/>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lvl="1" algn="l">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cs typeface="Times New Roman" panose="02020603050405020304" pitchFamily="18" charset="0"/>
              </a:rPr>
              <a:t>     Product Highlights - SmartMLS Stats &amp; FastStats</a:t>
            </a:r>
          </a:p>
          <a:p>
            <a:pPr lvl="1" algn="l">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cs typeface="Times New Roman" panose="02020603050405020304" pitchFamily="18" charset="0"/>
              </a:rPr>
              <a:t>     Exclusive Summary of 2023 Market Statistics</a:t>
            </a:r>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lvl="1" algn="l">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a:t>
            </a:r>
            <a:r>
              <a:rPr lang="en-US" sz="1800" dirty="0">
                <a:latin typeface="Source Sans Pro" panose="020B0503030403020204" pitchFamily="34" charset="0"/>
                <a:ea typeface="Source Sans Pro" panose="020B0503030403020204" pitchFamily="34" charset="0"/>
                <a:cs typeface="Times New Roman" panose="02020603050405020304" pitchFamily="18" charset="0"/>
              </a:rPr>
              <a:t>10-Year Market Activity</a:t>
            </a:r>
          </a:p>
          <a:p>
            <a:pPr lvl="1" algn="l">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Local market Updates – By County</a:t>
            </a:r>
          </a:p>
          <a:p>
            <a:pPr lvl="2">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Supply/Demand by County</a:t>
            </a:r>
          </a:p>
        </p:txBody>
      </p:sp>
      <p:sp>
        <p:nvSpPr>
          <p:cNvPr id="42" name="TextBox 41">
            <a:extLst>
              <a:ext uri="{FF2B5EF4-FFF2-40B4-BE49-F238E27FC236}">
                <a16:creationId xmlns:a16="http://schemas.microsoft.com/office/drawing/2014/main" id="{FD376BE2-F721-1E45-4F16-1D514D6B23DC}"/>
              </a:ext>
            </a:extLst>
          </p:cNvPr>
          <p:cNvSpPr txBox="1"/>
          <p:nvPr/>
        </p:nvSpPr>
        <p:spPr>
          <a:xfrm>
            <a:off x="6233192" y="3404569"/>
            <a:ext cx="5832117" cy="1015663"/>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Product Highlight – </a:t>
            </a:r>
            <a:r>
              <a:rPr lang="en-US" sz="2400" b="1" i="0" dirty="0" err="1">
                <a:effectLst/>
                <a:latin typeface="Source Sans Pro" panose="020B0503030403020204" pitchFamily="34" charset="0"/>
                <a:ea typeface="Source Sans Pro" panose="020B0503030403020204" pitchFamily="34" charset="0"/>
                <a:cs typeface="Times New Roman" panose="02020603050405020304" pitchFamily="18" charset="0"/>
              </a:rPr>
              <a:t>ListTrac</a:t>
            </a:r>
            <a:endPar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gn="l">
              <a:buFont typeface="Arial" panose="020B0604020202020204" pitchFamily="34" charset="0"/>
              <a:buChar char="•"/>
            </a:pPr>
            <a:r>
              <a:rPr lang="en-US" i="0" dirty="0">
                <a:effectLst/>
                <a:latin typeface="Source Sans Pro" panose="020B0503030403020204" pitchFamily="34" charset="0"/>
                <a:ea typeface="Source Sans Pro" panose="020B0503030403020204" pitchFamily="34" charset="0"/>
                <a:cs typeface="Times New Roman" panose="02020603050405020304" pitchFamily="18" charset="0"/>
              </a:rPr>
              <a:t>How to Use </a:t>
            </a:r>
            <a:r>
              <a:rPr lang="en-US" i="0" dirty="0" err="1">
                <a:effectLst/>
                <a:latin typeface="Source Sans Pro" panose="020B0503030403020204" pitchFamily="34" charset="0"/>
                <a:ea typeface="Source Sans Pro" panose="020B0503030403020204" pitchFamily="34" charset="0"/>
                <a:cs typeface="Times New Roman" panose="02020603050405020304" pitchFamily="18" charset="0"/>
              </a:rPr>
              <a:t>ListTrac</a:t>
            </a:r>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gn="l">
              <a:buFont typeface="Arial" panose="020B0604020202020204" pitchFamily="34" charset="0"/>
              <a:buChar char="•"/>
            </a:pPr>
            <a:r>
              <a:rPr lang="en-US" i="0" dirty="0">
                <a:effectLst/>
                <a:latin typeface="Source Sans Pro" panose="020B0503030403020204" pitchFamily="34" charset="0"/>
                <a:ea typeface="Source Sans Pro" panose="020B0503030403020204" pitchFamily="34" charset="0"/>
                <a:cs typeface="Times New Roman" panose="02020603050405020304" pitchFamily="18" charset="0"/>
              </a:rPr>
              <a:t>Accessing </a:t>
            </a:r>
            <a:r>
              <a:rPr lang="en-US" i="0" dirty="0" err="1">
                <a:effectLst/>
                <a:latin typeface="Source Sans Pro" panose="020B0503030403020204" pitchFamily="34" charset="0"/>
                <a:ea typeface="Source Sans Pro" panose="020B0503030403020204" pitchFamily="34" charset="0"/>
                <a:cs typeface="Times New Roman" panose="02020603050405020304" pitchFamily="18" charset="0"/>
              </a:rPr>
              <a:t>List</a:t>
            </a:r>
            <a:r>
              <a:rPr lang="en-US" dirty="0" err="1">
                <a:latin typeface="Source Sans Pro" panose="020B0503030403020204" pitchFamily="34" charset="0"/>
                <a:ea typeface="Source Sans Pro" panose="020B0503030403020204" pitchFamily="34" charset="0"/>
                <a:cs typeface="Times New Roman" panose="02020603050405020304" pitchFamily="18" charset="0"/>
              </a:rPr>
              <a:t>Trac</a:t>
            </a:r>
            <a:r>
              <a:rPr lang="en-US" dirty="0">
                <a:latin typeface="Source Sans Pro" panose="020B0503030403020204" pitchFamily="34" charset="0"/>
                <a:ea typeface="Source Sans Pro" panose="020B0503030403020204" pitchFamily="34" charset="0"/>
                <a:cs typeface="Times New Roman" panose="02020603050405020304" pitchFamily="18" charset="0"/>
              </a:rPr>
              <a:t> from SmartMLS Member Dashboard</a:t>
            </a:r>
            <a:endParaRPr lang="en-US" i="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58076E8-5150-AF94-99C1-DC4465644647}"/>
              </a:ext>
            </a:extLst>
          </p:cNvPr>
          <p:cNvSpPr txBox="1"/>
          <p:nvPr/>
        </p:nvSpPr>
        <p:spPr>
          <a:xfrm>
            <a:off x="6285800" y="4749195"/>
            <a:ext cx="5606769" cy="1661993"/>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Smart</a:t>
            </a:r>
            <a:r>
              <a:rPr lang="en-US" sz="2400" b="1" dirty="0">
                <a:latin typeface="Source Sans Pro" panose="020B0503030403020204" pitchFamily="34" charset="0"/>
                <a:ea typeface="Source Sans Pro" panose="020B0503030403020204" pitchFamily="34" charset="0"/>
                <a:cs typeface="Times New Roman" panose="02020603050405020304" pitchFamily="18" charset="0"/>
              </a:rPr>
              <a:t>MLS Updates and Resources</a:t>
            </a:r>
          </a:p>
          <a:p>
            <a:pPr algn="l"/>
            <a:endParaRPr lang="en-US" sz="2400" b="1" dirty="0">
              <a:latin typeface="Source Sans Pro" panose="020B0503030403020204" pitchFamily="34" charset="0"/>
              <a:ea typeface="Source Sans Pro" panose="020B0503030403020204" pitchFamily="34" charset="0"/>
              <a:cs typeface="Times New Roman" panose="02020603050405020304" pitchFamily="18" charset="0"/>
            </a:endParaRPr>
          </a:p>
          <a:p>
            <a:pPr marL="742950" lvl="1" indent="-285750">
              <a:buFont typeface="Arial" panose="020B0604020202020204" pitchFamily="34" charset="0"/>
              <a:buChar char="•"/>
            </a:pPr>
            <a:r>
              <a:rPr lang="en-US"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dirty="0">
                <a:latin typeface="Source Sans Pro" panose="020B0503030403020204" pitchFamily="34" charset="0"/>
                <a:ea typeface="Source Sans Pro" panose="020B0503030403020204" pitchFamily="34" charset="0"/>
                <a:cs typeface="Times New Roman" panose="02020603050405020304" pitchFamily="18" charset="0"/>
              </a:rPr>
              <a:t> Access</a:t>
            </a:r>
          </a:p>
          <a:p>
            <a:pPr marL="742950"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Training Course Menu</a:t>
            </a:r>
          </a:p>
          <a:p>
            <a:pPr marL="742950"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Hours of Operation</a:t>
            </a:r>
          </a:p>
        </p:txBody>
      </p:sp>
      <p:grpSp>
        <p:nvGrpSpPr>
          <p:cNvPr id="3" name="Group 2">
            <a:extLst>
              <a:ext uri="{FF2B5EF4-FFF2-40B4-BE49-F238E27FC236}">
                <a16:creationId xmlns:a16="http://schemas.microsoft.com/office/drawing/2014/main" id="{2FBE7162-C4E8-483F-1B9A-0CD9547CF888}"/>
              </a:ext>
            </a:extLst>
          </p:cNvPr>
          <p:cNvGrpSpPr/>
          <p:nvPr/>
        </p:nvGrpSpPr>
        <p:grpSpPr>
          <a:xfrm>
            <a:off x="3438285" y="1840366"/>
            <a:ext cx="1743076" cy="887139"/>
            <a:chOff x="2838013" y="544976"/>
            <a:chExt cx="2770177" cy="1451056"/>
          </a:xfrm>
        </p:grpSpPr>
        <p:grpSp>
          <p:nvGrpSpPr>
            <p:cNvPr id="38" name="Group 37">
              <a:extLst>
                <a:ext uri="{FF2B5EF4-FFF2-40B4-BE49-F238E27FC236}">
                  <a16:creationId xmlns:a16="http://schemas.microsoft.com/office/drawing/2014/main" id="{D14069EF-8615-3185-33BE-F527C56D4409}"/>
                </a:ext>
              </a:extLst>
            </p:cNvPr>
            <p:cNvGrpSpPr/>
            <p:nvPr/>
          </p:nvGrpSpPr>
          <p:grpSpPr>
            <a:xfrm>
              <a:off x="4191991" y="544976"/>
              <a:ext cx="1416199" cy="1451056"/>
              <a:chOff x="4460489" y="550390"/>
              <a:chExt cx="1416199" cy="1451056"/>
            </a:xfrm>
          </p:grpSpPr>
          <p:grpSp>
            <p:nvGrpSpPr>
              <p:cNvPr id="19" name="Group 18">
                <a:extLst>
                  <a:ext uri="{FF2B5EF4-FFF2-40B4-BE49-F238E27FC236}">
                    <a16:creationId xmlns:a16="http://schemas.microsoft.com/office/drawing/2014/main" id="{31B70768-7C46-1498-CD5C-F82A51A9EAF8}"/>
                  </a:ext>
                </a:extLst>
              </p:cNvPr>
              <p:cNvGrpSpPr/>
              <p:nvPr/>
            </p:nvGrpSpPr>
            <p:grpSpPr>
              <a:xfrm>
                <a:off x="4460489" y="550390"/>
                <a:ext cx="1416199" cy="1451056"/>
                <a:chOff x="4460489" y="550390"/>
                <a:chExt cx="1416199" cy="1451056"/>
              </a:xfrm>
            </p:grpSpPr>
            <p:sp>
              <p:nvSpPr>
                <p:cNvPr id="18" name="Rectangle 17">
                  <a:extLst>
                    <a:ext uri="{FF2B5EF4-FFF2-40B4-BE49-F238E27FC236}">
                      <a16:creationId xmlns:a16="http://schemas.microsoft.com/office/drawing/2014/main" id="{B48548C3-56EB-4A51-4B46-0A44EC5DB1EE}"/>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959C256-AFF5-2C5E-8DD6-B695CE07A6E6}"/>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Company name&#10;&#10;Description automatically generated with medium confidence">
                <a:extLst>
                  <a:ext uri="{FF2B5EF4-FFF2-40B4-BE49-F238E27FC236}">
                    <a16:creationId xmlns:a16="http://schemas.microsoft.com/office/drawing/2014/main" id="{02494328-544A-13D9-B332-680766B003BA}"/>
                  </a:ext>
                </a:extLst>
              </p:cNvPr>
              <p:cNvPicPr>
                <a:picLocks noChangeAspect="1"/>
              </p:cNvPicPr>
              <p:nvPr/>
            </p:nvPicPr>
            <p:blipFill rotWithShape="1">
              <a:blip r:embed="rId2">
                <a:extLst>
                  <a:ext uri="{28A0092B-C50C-407E-A947-70E740481C1C}">
                    <a14:useLocalDpi xmlns:a14="http://schemas.microsoft.com/office/drawing/2010/main" val="0"/>
                  </a:ext>
                </a:extLst>
              </a:blip>
              <a:srcRect l="24002" t="16098" r="29269" b="46015"/>
              <a:stretch/>
            </p:blipFill>
            <p:spPr>
              <a:xfrm>
                <a:off x="4706002" y="934298"/>
                <a:ext cx="945604" cy="992458"/>
              </a:xfrm>
              <a:prstGeom prst="rect">
                <a:avLst/>
              </a:prstGeom>
            </p:spPr>
          </p:pic>
        </p:grpSp>
        <p:sp>
          <p:nvSpPr>
            <p:cNvPr id="44" name="Rectangle 43">
              <a:extLst>
                <a:ext uri="{FF2B5EF4-FFF2-40B4-BE49-F238E27FC236}">
                  <a16:creationId xmlns:a16="http://schemas.microsoft.com/office/drawing/2014/main" id="{4A316575-0CFC-2E10-F5A0-28D079040C49}"/>
                </a:ext>
              </a:extLst>
            </p:cNvPr>
            <p:cNvSpPr/>
            <p:nvPr/>
          </p:nvSpPr>
          <p:spPr>
            <a:xfrm>
              <a:off x="2838014" y="1079875"/>
              <a:ext cx="914856" cy="439066"/>
            </a:xfrm>
            <a:prstGeom prst="rect">
              <a:avLst/>
            </a:prstGeom>
            <a:solidFill>
              <a:srgbClr val="209B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t>4-10</a:t>
              </a:r>
            </a:p>
          </p:txBody>
        </p:sp>
      </p:grpSp>
      <p:grpSp>
        <p:nvGrpSpPr>
          <p:cNvPr id="4" name="Group 3">
            <a:extLst>
              <a:ext uri="{FF2B5EF4-FFF2-40B4-BE49-F238E27FC236}">
                <a16:creationId xmlns:a16="http://schemas.microsoft.com/office/drawing/2014/main" id="{F8B339DF-6E82-D7B5-9DF2-98482574E8F7}"/>
              </a:ext>
            </a:extLst>
          </p:cNvPr>
          <p:cNvGrpSpPr/>
          <p:nvPr/>
        </p:nvGrpSpPr>
        <p:grpSpPr>
          <a:xfrm>
            <a:off x="3428840" y="3486520"/>
            <a:ext cx="1819781" cy="887139"/>
            <a:chOff x="2838470" y="2703472"/>
            <a:chExt cx="2769716" cy="1451056"/>
          </a:xfrm>
        </p:grpSpPr>
        <p:grpSp>
          <p:nvGrpSpPr>
            <p:cNvPr id="39" name="Group 38">
              <a:extLst>
                <a:ext uri="{FF2B5EF4-FFF2-40B4-BE49-F238E27FC236}">
                  <a16:creationId xmlns:a16="http://schemas.microsoft.com/office/drawing/2014/main" id="{798DFB94-3EA3-CAAD-61A1-BEBD82C0E745}"/>
                </a:ext>
              </a:extLst>
            </p:cNvPr>
            <p:cNvGrpSpPr/>
            <p:nvPr/>
          </p:nvGrpSpPr>
          <p:grpSpPr>
            <a:xfrm>
              <a:off x="4191987" y="2703472"/>
              <a:ext cx="1416199" cy="1451056"/>
              <a:chOff x="4460487" y="2703472"/>
              <a:chExt cx="1416199" cy="1451056"/>
            </a:xfrm>
          </p:grpSpPr>
          <p:grpSp>
            <p:nvGrpSpPr>
              <p:cNvPr id="20" name="Group 19">
                <a:extLst>
                  <a:ext uri="{FF2B5EF4-FFF2-40B4-BE49-F238E27FC236}">
                    <a16:creationId xmlns:a16="http://schemas.microsoft.com/office/drawing/2014/main" id="{C6850AD5-DE3E-2B69-1ACD-5DF7AED04536}"/>
                  </a:ext>
                </a:extLst>
              </p:cNvPr>
              <p:cNvGrpSpPr/>
              <p:nvPr/>
            </p:nvGrpSpPr>
            <p:grpSpPr>
              <a:xfrm>
                <a:off x="4460487" y="2703472"/>
                <a:ext cx="1416199" cy="1451056"/>
                <a:chOff x="4460489" y="550390"/>
                <a:chExt cx="1416199" cy="1451056"/>
              </a:xfrm>
            </p:grpSpPr>
            <p:sp>
              <p:nvSpPr>
                <p:cNvPr id="21" name="Rectangle 20">
                  <a:extLst>
                    <a:ext uri="{FF2B5EF4-FFF2-40B4-BE49-F238E27FC236}">
                      <a16:creationId xmlns:a16="http://schemas.microsoft.com/office/drawing/2014/main" id="{7EE059BE-95EC-42F0-A2D0-C09887EE239B}"/>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C3E13CA-D25B-D9C7-6308-FE429ECA00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Icon&#10;&#10;Description automatically generated">
                <a:extLst>
                  <a:ext uri="{FF2B5EF4-FFF2-40B4-BE49-F238E27FC236}">
                    <a16:creationId xmlns:a16="http://schemas.microsoft.com/office/drawing/2014/main" id="{1F8FB2AD-9792-481E-952F-0C263D6C14B3}"/>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sp>
          <p:nvSpPr>
            <p:cNvPr id="45" name="Rectangle 44">
              <a:extLst>
                <a:ext uri="{FF2B5EF4-FFF2-40B4-BE49-F238E27FC236}">
                  <a16:creationId xmlns:a16="http://schemas.microsoft.com/office/drawing/2014/main" id="{9B9C3B57-2678-E563-2BCD-D076BF91BA59}"/>
                </a:ext>
              </a:extLst>
            </p:cNvPr>
            <p:cNvSpPr/>
            <p:nvPr/>
          </p:nvSpPr>
          <p:spPr>
            <a:xfrm>
              <a:off x="2838470" y="3176436"/>
              <a:ext cx="914400" cy="439066"/>
            </a:xfrm>
            <a:prstGeom prst="rect">
              <a:avLst/>
            </a:prstGeom>
            <a:solidFill>
              <a:srgbClr val="006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pSp>
      <p:grpSp>
        <p:nvGrpSpPr>
          <p:cNvPr id="6" name="Group 5">
            <a:extLst>
              <a:ext uri="{FF2B5EF4-FFF2-40B4-BE49-F238E27FC236}">
                <a16:creationId xmlns:a16="http://schemas.microsoft.com/office/drawing/2014/main" id="{DED99895-B52E-460C-2EC3-8541B7F3053F}"/>
              </a:ext>
            </a:extLst>
          </p:cNvPr>
          <p:cNvGrpSpPr/>
          <p:nvPr/>
        </p:nvGrpSpPr>
        <p:grpSpPr>
          <a:xfrm>
            <a:off x="3375838" y="5046901"/>
            <a:ext cx="1904254" cy="887139"/>
            <a:chOff x="2728264" y="4861968"/>
            <a:chExt cx="2879544" cy="1451056"/>
          </a:xfrm>
        </p:grpSpPr>
        <p:grpSp>
          <p:nvGrpSpPr>
            <p:cNvPr id="40" name="Group 39">
              <a:extLst>
                <a:ext uri="{FF2B5EF4-FFF2-40B4-BE49-F238E27FC236}">
                  <a16:creationId xmlns:a16="http://schemas.microsoft.com/office/drawing/2014/main" id="{F57FBC8D-77DD-036C-8520-584397F89BF9}"/>
                </a:ext>
              </a:extLst>
            </p:cNvPr>
            <p:cNvGrpSpPr/>
            <p:nvPr/>
          </p:nvGrpSpPr>
          <p:grpSpPr>
            <a:xfrm>
              <a:off x="4191609" y="4861968"/>
              <a:ext cx="1416199" cy="1451056"/>
              <a:chOff x="4517186" y="4856554"/>
              <a:chExt cx="1416199" cy="1451056"/>
            </a:xfrm>
          </p:grpSpPr>
          <p:grpSp>
            <p:nvGrpSpPr>
              <p:cNvPr id="24" name="Group 23">
                <a:extLst>
                  <a:ext uri="{FF2B5EF4-FFF2-40B4-BE49-F238E27FC236}">
                    <a16:creationId xmlns:a16="http://schemas.microsoft.com/office/drawing/2014/main" id="{5E10410F-9F42-F29E-1B05-6A6AC905BFAB}"/>
                  </a:ext>
                </a:extLst>
              </p:cNvPr>
              <p:cNvGrpSpPr/>
              <p:nvPr/>
            </p:nvGrpSpPr>
            <p:grpSpPr>
              <a:xfrm>
                <a:off x="4517186" y="4856554"/>
                <a:ext cx="1416199" cy="1451056"/>
                <a:chOff x="4460489" y="550390"/>
                <a:chExt cx="1416199" cy="1451056"/>
              </a:xfrm>
            </p:grpSpPr>
            <p:sp>
              <p:nvSpPr>
                <p:cNvPr id="25" name="Rectangle 24">
                  <a:extLst>
                    <a:ext uri="{FF2B5EF4-FFF2-40B4-BE49-F238E27FC236}">
                      <a16:creationId xmlns:a16="http://schemas.microsoft.com/office/drawing/2014/main" id="{6B1E5729-F989-985A-99AC-D4B94980A5F3}"/>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BC46EC-0433-5BE4-A765-1281546EFE23}"/>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descr="Icon&#10;&#10;Description automatically generated">
                <a:extLst>
                  <a:ext uri="{FF2B5EF4-FFF2-40B4-BE49-F238E27FC236}">
                    <a16:creationId xmlns:a16="http://schemas.microsoft.com/office/drawing/2014/main" id="{1C0ADAE6-3D24-40A9-E1BE-7D86D212A0AC}"/>
                  </a:ext>
                </a:extLst>
              </p:cNvPr>
              <p:cNvPicPr>
                <a:picLocks noChangeAspect="1"/>
              </p:cNvPicPr>
              <p:nvPr/>
            </p:nvPicPr>
            <p:blipFill rotWithShape="1">
              <a:blip r:embed="rId4">
                <a:extLst>
                  <a:ext uri="{28A0092B-C50C-407E-A947-70E740481C1C}">
                    <a14:useLocalDpi xmlns:a14="http://schemas.microsoft.com/office/drawing/2010/main" val="0"/>
                  </a:ext>
                </a:extLst>
              </a:blip>
              <a:srcRect l="25233" t="29184" r="17094" b="36260"/>
              <a:stretch/>
            </p:blipFill>
            <p:spPr>
              <a:xfrm>
                <a:off x="4702135" y="5315152"/>
                <a:ext cx="1066732" cy="827370"/>
              </a:xfrm>
              <a:prstGeom prst="rect">
                <a:avLst/>
              </a:prstGeom>
            </p:spPr>
          </p:pic>
        </p:grpSp>
        <p:sp>
          <p:nvSpPr>
            <p:cNvPr id="46" name="Rectangle 45">
              <a:extLst>
                <a:ext uri="{FF2B5EF4-FFF2-40B4-BE49-F238E27FC236}">
                  <a16:creationId xmlns:a16="http://schemas.microsoft.com/office/drawing/2014/main" id="{03F71B41-8D81-6765-6291-8D648337092A}"/>
                </a:ext>
              </a:extLst>
            </p:cNvPr>
            <p:cNvSpPr/>
            <p:nvPr/>
          </p:nvSpPr>
          <p:spPr>
            <a:xfrm>
              <a:off x="2728264" y="5367964"/>
              <a:ext cx="1024606" cy="439066"/>
            </a:xfrm>
            <a:prstGeom prst="rect">
              <a:avLst/>
            </a:prstGeom>
            <a:solidFill>
              <a:srgbClr val="224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12-13</a:t>
              </a:r>
            </a:p>
          </p:txBody>
        </p:sp>
      </p:grpSp>
      <p:pic>
        <p:nvPicPr>
          <p:cNvPr id="48" name="Picture 47" descr="Icon&#10;&#10;Description automatically generated">
            <a:extLst>
              <a:ext uri="{FF2B5EF4-FFF2-40B4-BE49-F238E27FC236}">
                <a16:creationId xmlns:a16="http://schemas.microsoft.com/office/drawing/2014/main" id="{40AA8626-B334-1F88-7E7E-13E5CAC09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2693" y="6411188"/>
            <a:ext cx="2163542" cy="285004"/>
          </a:xfrm>
          <a:prstGeom prst="rect">
            <a:avLst/>
          </a:prstGeom>
        </p:spPr>
      </p:pic>
      <p:sp>
        <p:nvSpPr>
          <p:cNvPr id="49" name="Freeform 4">
            <a:extLst>
              <a:ext uri="{FF2B5EF4-FFF2-40B4-BE49-F238E27FC236}">
                <a16:creationId xmlns:a16="http://schemas.microsoft.com/office/drawing/2014/main" id="{18067EE1-D44E-0685-EEE7-DBF536CE1E30}"/>
              </a:ext>
            </a:extLst>
          </p:cNvPr>
          <p:cNvSpPr>
            <a:spLocks noEditPoints="1"/>
          </p:cNvSpPr>
          <p:nvPr/>
        </p:nvSpPr>
        <p:spPr bwMode="auto">
          <a:xfrm>
            <a:off x="688596" y="218387"/>
            <a:ext cx="203433" cy="178178"/>
          </a:xfrm>
          <a:custGeom>
            <a:avLst/>
            <a:gdLst>
              <a:gd name="T0" fmla="*/ 725 w 765"/>
              <a:gd name="T1" fmla="*/ 514 h 666"/>
              <a:gd name="T2" fmla="*/ 242 w 765"/>
              <a:gd name="T3" fmla="*/ 514 h 666"/>
              <a:gd name="T4" fmla="*/ 202 w 765"/>
              <a:gd name="T5" fmla="*/ 555 h 666"/>
              <a:gd name="T6" fmla="*/ 202 w 765"/>
              <a:gd name="T7" fmla="*/ 595 h 666"/>
              <a:gd name="T8" fmla="*/ 242 w 765"/>
              <a:gd name="T9" fmla="*/ 635 h 666"/>
              <a:gd name="T10" fmla="*/ 725 w 765"/>
              <a:gd name="T11" fmla="*/ 635 h 666"/>
              <a:gd name="T12" fmla="*/ 765 w 765"/>
              <a:gd name="T13" fmla="*/ 595 h 666"/>
              <a:gd name="T14" fmla="*/ 765 w 765"/>
              <a:gd name="T15" fmla="*/ 555 h 666"/>
              <a:gd name="T16" fmla="*/ 725 w 765"/>
              <a:gd name="T17" fmla="*/ 514 h 666"/>
              <a:gd name="T18" fmla="*/ 127 w 765"/>
              <a:gd name="T19" fmla="*/ 553 h 666"/>
              <a:gd name="T20" fmla="*/ 35 w 765"/>
              <a:gd name="T21" fmla="*/ 495 h 666"/>
              <a:gd name="T22" fmla="*/ 0 w 765"/>
              <a:gd name="T23" fmla="*/ 514 h 666"/>
              <a:gd name="T24" fmla="*/ 0 w 765"/>
              <a:gd name="T25" fmla="*/ 635 h 666"/>
              <a:gd name="T26" fmla="*/ 35 w 765"/>
              <a:gd name="T27" fmla="*/ 654 h 666"/>
              <a:gd name="T28" fmla="*/ 127 w 765"/>
              <a:gd name="T29" fmla="*/ 596 h 666"/>
              <a:gd name="T30" fmla="*/ 127 w 765"/>
              <a:gd name="T31" fmla="*/ 553 h 666"/>
              <a:gd name="T32" fmla="*/ 725 w 765"/>
              <a:gd name="T33" fmla="*/ 273 h 666"/>
              <a:gd name="T34" fmla="*/ 242 w 765"/>
              <a:gd name="T35" fmla="*/ 273 h 666"/>
              <a:gd name="T36" fmla="*/ 202 w 765"/>
              <a:gd name="T37" fmla="*/ 313 h 666"/>
              <a:gd name="T38" fmla="*/ 202 w 765"/>
              <a:gd name="T39" fmla="*/ 353 h 666"/>
              <a:gd name="T40" fmla="*/ 242 w 765"/>
              <a:gd name="T41" fmla="*/ 394 h 666"/>
              <a:gd name="T42" fmla="*/ 725 w 765"/>
              <a:gd name="T43" fmla="*/ 394 h 666"/>
              <a:gd name="T44" fmla="*/ 765 w 765"/>
              <a:gd name="T45" fmla="*/ 353 h 666"/>
              <a:gd name="T46" fmla="*/ 765 w 765"/>
              <a:gd name="T47" fmla="*/ 313 h 666"/>
              <a:gd name="T48" fmla="*/ 725 w 765"/>
              <a:gd name="T49" fmla="*/ 273 h 666"/>
              <a:gd name="T50" fmla="*/ 35 w 765"/>
              <a:gd name="T51" fmla="*/ 412 h 666"/>
              <a:gd name="T52" fmla="*/ 127 w 765"/>
              <a:gd name="T53" fmla="*/ 354 h 666"/>
              <a:gd name="T54" fmla="*/ 126 w 765"/>
              <a:gd name="T55" fmla="*/ 315 h 666"/>
              <a:gd name="T56" fmla="*/ 37 w 765"/>
              <a:gd name="T57" fmla="*/ 271 h 666"/>
              <a:gd name="T58" fmla="*/ 0 w 765"/>
              <a:gd name="T59" fmla="*/ 293 h 666"/>
              <a:gd name="T60" fmla="*/ 0 w 765"/>
              <a:gd name="T61" fmla="*/ 394 h 666"/>
              <a:gd name="T62" fmla="*/ 35 w 765"/>
              <a:gd name="T63" fmla="*/ 412 h 666"/>
              <a:gd name="T64" fmla="*/ 725 w 765"/>
              <a:gd name="T65" fmla="*/ 31 h 666"/>
              <a:gd name="T66" fmla="*/ 242 w 765"/>
              <a:gd name="T67" fmla="*/ 31 h 666"/>
              <a:gd name="T68" fmla="*/ 202 w 765"/>
              <a:gd name="T69" fmla="*/ 71 h 666"/>
              <a:gd name="T70" fmla="*/ 202 w 765"/>
              <a:gd name="T71" fmla="*/ 112 h 666"/>
              <a:gd name="T72" fmla="*/ 242 w 765"/>
              <a:gd name="T73" fmla="*/ 152 h 666"/>
              <a:gd name="T74" fmla="*/ 725 w 765"/>
              <a:gd name="T75" fmla="*/ 152 h 666"/>
              <a:gd name="T76" fmla="*/ 765 w 765"/>
              <a:gd name="T77" fmla="*/ 112 h 666"/>
              <a:gd name="T78" fmla="*/ 765 w 765"/>
              <a:gd name="T79" fmla="*/ 71 h 666"/>
              <a:gd name="T80" fmla="*/ 725 w 765"/>
              <a:gd name="T81" fmla="*/ 31 h 666"/>
              <a:gd name="T82" fmla="*/ 127 w 765"/>
              <a:gd name="T83" fmla="*/ 70 h 666"/>
              <a:gd name="T84" fmla="*/ 35 w 765"/>
              <a:gd name="T85" fmla="*/ 12 h 666"/>
              <a:gd name="T86" fmla="*/ 0 w 765"/>
              <a:gd name="T87" fmla="*/ 31 h 666"/>
              <a:gd name="T88" fmla="*/ 0 w 765"/>
              <a:gd name="T89" fmla="*/ 152 h 666"/>
              <a:gd name="T90" fmla="*/ 35 w 765"/>
              <a:gd name="T91" fmla="*/ 171 h 666"/>
              <a:gd name="T92" fmla="*/ 127 w 765"/>
              <a:gd name="T93" fmla="*/ 113 h 666"/>
              <a:gd name="T94" fmla="*/ 127 w 765"/>
              <a:gd name="T95" fmla="*/ 7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5" h="666">
                <a:moveTo>
                  <a:pt x="725" y="514"/>
                </a:moveTo>
                <a:lnTo>
                  <a:pt x="242" y="514"/>
                </a:lnTo>
                <a:cubicBezTo>
                  <a:pt x="220" y="514"/>
                  <a:pt x="202" y="532"/>
                  <a:pt x="202" y="555"/>
                </a:cubicBezTo>
                <a:lnTo>
                  <a:pt x="202" y="595"/>
                </a:lnTo>
                <a:cubicBezTo>
                  <a:pt x="202" y="617"/>
                  <a:pt x="220" y="635"/>
                  <a:pt x="242" y="635"/>
                </a:cubicBezTo>
                <a:lnTo>
                  <a:pt x="725" y="635"/>
                </a:lnTo>
                <a:cubicBezTo>
                  <a:pt x="747" y="635"/>
                  <a:pt x="765" y="617"/>
                  <a:pt x="765" y="595"/>
                </a:cubicBezTo>
                <a:lnTo>
                  <a:pt x="765" y="555"/>
                </a:lnTo>
                <a:cubicBezTo>
                  <a:pt x="765" y="532"/>
                  <a:pt x="747" y="514"/>
                  <a:pt x="725" y="514"/>
                </a:cubicBezTo>
                <a:close/>
                <a:moveTo>
                  <a:pt x="127" y="553"/>
                </a:moveTo>
                <a:lnTo>
                  <a:pt x="35" y="495"/>
                </a:lnTo>
                <a:cubicBezTo>
                  <a:pt x="16" y="484"/>
                  <a:pt x="0" y="492"/>
                  <a:pt x="0" y="514"/>
                </a:cubicBezTo>
                <a:lnTo>
                  <a:pt x="0" y="635"/>
                </a:lnTo>
                <a:cubicBezTo>
                  <a:pt x="0" y="657"/>
                  <a:pt x="16" y="666"/>
                  <a:pt x="35" y="654"/>
                </a:cubicBezTo>
                <a:lnTo>
                  <a:pt x="127" y="596"/>
                </a:lnTo>
                <a:cubicBezTo>
                  <a:pt x="146" y="584"/>
                  <a:pt x="146" y="565"/>
                  <a:pt x="127" y="553"/>
                </a:cubicBezTo>
                <a:close/>
                <a:moveTo>
                  <a:pt x="725" y="273"/>
                </a:moveTo>
                <a:lnTo>
                  <a:pt x="242" y="273"/>
                </a:lnTo>
                <a:cubicBezTo>
                  <a:pt x="220" y="273"/>
                  <a:pt x="202" y="291"/>
                  <a:pt x="202" y="313"/>
                </a:cubicBezTo>
                <a:lnTo>
                  <a:pt x="202" y="353"/>
                </a:lnTo>
                <a:cubicBezTo>
                  <a:pt x="202" y="375"/>
                  <a:pt x="220" y="394"/>
                  <a:pt x="242" y="394"/>
                </a:cubicBezTo>
                <a:lnTo>
                  <a:pt x="725" y="394"/>
                </a:lnTo>
                <a:cubicBezTo>
                  <a:pt x="747" y="394"/>
                  <a:pt x="765" y="375"/>
                  <a:pt x="765" y="353"/>
                </a:cubicBezTo>
                <a:lnTo>
                  <a:pt x="765" y="313"/>
                </a:lnTo>
                <a:cubicBezTo>
                  <a:pt x="765" y="291"/>
                  <a:pt x="747" y="273"/>
                  <a:pt x="725" y="273"/>
                </a:cubicBezTo>
                <a:close/>
                <a:moveTo>
                  <a:pt x="35" y="412"/>
                </a:moveTo>
                <a:lnTo>
                  <a:pt x="127" y="354"/>
                </a:lnTo>
                <a:cubicBezTo>
                  <a:pt x="146" y="343"/>
                  <a:pt x="145" y="325"/>
                  <a:pt x="126" y="315"/>
                </a:cubicBezTo>
                <a:lnTo>
                  <a:pt x="37" y="271"/>
                </a:lnTo>
                <a:cubicBezTo>
                  <a:pt x="17" y="261"/>
                  <a:pt x="0" y="271"/>
                  <a:pt x="0" y="293"/>
                </a:cubicBezTo>
                <a:lnTo>
                  <a:pt x="0" y="394"/>
                </a:lnTo>
                <a:cubicBezTo>
                  <a:pt x="0" y="416"/>
                  <a:pt x="16" y="424"/>
                  <a:pt x="35" y="412"/>
                </a:cubicBezTo>
                <a:close/>
                <a:moveTo>
                  <a:pt x="725" y="31"/>
                </a:moveTo>
                <a:lnTo>
                  <a:pt x="242" y="31"/>
                </a:lnTo>
                <a:cubicBezTo>
                  <a:pt x="220" y="31"/>
                  <a:pt x="202" y="49"/>
                  <a:pt x="202" y="71"/>
                </a:cubicBezTo>
                <a:lnTo>
                  <a:pt x="202" y="112"/>
                </a:lnTo>
                <a:cubicBezTo>
                  <a:pt x="202" y="134"/>
                  <a:pt x="220" y="152"/>
                  <a:pt x="242" y="152"/>
                </a:cubicBezTo>
                <a:lnTo>
                  <a:pt x="725" y="152"/>
                </a:lnTo>
                <a:cubicBezTo>
                  <a:pt x="747" y="152"/>
                  <a:pt x="765" y="134"/>
                  <a:pt x="765" y="112"/>
                </a:cubicBezTo>
                <a:lnTo>
                  <a:pt x="765" y="71"/>
                </a:lnTo>
                <a:cubicBezTo>
                  <a:pt x="765" y="49"/>
                  <a:pt x="747" y="31"/>
                  <a:pt x="725" y="31"/>
                </a:cubicBezTo>
                <a:close/>
                <a:moveTo>
                  <a:pt x="127" y="70"/>
                </a:moveTo>
                <a:lnTo>
                  <a:pt x="35" y="12"/>
                </a:lnTo>
                <a:cubicBezTo>
                  <a:pt x="16" y="0"/>
                  <a:pt x="0" y="9"/>
                  <a:pt x="0" y="31"/>
                </a:cubicBezTo>
                <a:lnTo>
                  <a:pt x="0" y="152"/>
                </a:lnTo>
                <a:cubicBezTo>
                  <a:pt x="0" y="174"/>
                  <a:pt x="16" y="183"/>
                  <a:pt x="35" y="171"/>
                </a:cubicBezTo>
                <a:lnTo>
                  <a:pt x="127" y="113"/>
                </a:lnTo>
                <a:cubicBezTo>
                  <a:pt x="146" y="101"/>
                  <a:pt x="146" y="82"/>
                  <a:pt x="127" y="70"/>
                </a:cubicBezTo>
                <a:close/>
              </a:path>
            </a:pathLst>
          </a:custGeom>
          <a:solidFill>
            <a:srgbClr val="244C5A"/>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endParaRPr>
          </a:p>
        </p:txBody>
      </p:sp>
      <p:sp>
        <p:nvSpPr>
          <p:cNvPr id="8" name="TextBox 7">
            <a:extLst>
              <a:ext uri="{FF2B5EF4-FFF2-40B4-BE49-F238E27FC236}">
                <a16:creationId xmlns:a16="http://schemas.microsoft.com/office/drawing/2014/main" id="{73E02224-F0DC-1436-4B3D-DF0597741353}"/>
              </a:ext>
            </a:extLst>
          </p:cNvPr>
          <p:cNvSpPr txBox="1"/>
          <p:nvPr/>
        </p:nvSpPr>
        <p:spPr>
          <a:xfrm>
            <a:off x="6137044" y="396565"/>
            <a:ext cx="6162694" cy="461665"/>
          </a:xfrm>
          <a:prstGeom prst="rect">
            <a:avLst/>
          </a:prstGeom>
          <a:noFill/>
        </p:spPr>
        <p:txBody>
          <a:bodyPr wrap="square">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News and Alerts – Your New Dashboard</a:t>
            </a:r>
          </a:p>
        </p:txBody>
      </p:sp>
      <p:grpSp>
        <p:nvGrpSpPr>
          <p:cNvPr id="28" name="Group 27">
            <a:extLst>
              <a:ext uri="{FF2B5EF4-FFF2-40B4-BE49-F238E27FC236}">
                <a16:creationId xmlns:a16="http://schemas.microsoft.com/office/drawing/2014/main" id="{13EB3D1F-E311-89C2-1DE9-D5B8676A0A6B}"/>
              </a:ext>
            </a:extLst>
          </p:cNvPr>
          <p:cNvGrpSpPr/>
          <p:nvPr/>
        </p:nvGrpSpPr>
        <p:grpSpPr>
          <a:xfrm>
            <a:off x="3448416" y="311356"/>
            <a:ext cx="1743075" cy="887139"/>
            <a:chOff x="3963585" y="262277"/>
            <a:chExt cx="1743075" cy="887139"/>
          </a:xfrm>
        </p:grpSpPr>
        <p:grpSp>
          <p:nvGrpSpPr>
            <p:cNvPr id="9" name="Group 8">
              <a:extLst>
                <a:ext uri="{FF2B5EF4-FFF2-40B4-BE49-F238E27FC236}">
                  <a16:creationId xmlns:a16="http://schemas.microsoft.com/office/drawing/2014/main" id="{93C6C5E5-2C4D-FCC3-2283-15BA1876A6E7}"/>
                </a:ext>
              </a:extLst>
            </p:cNvPr>
            <p:cNvGrpSpPr/>
            <p:nvPr/>
          </p:nvGrpSpPr>
          <p:grpSpPr>
            <a:xfrm>
              <a:off x="3963585" y="262277"/>
              <a:ext cx="1743075" cy="887139"/>
              <a:chOff x="2838014" y="544976"/>
              <a:chExt cx="2770176" cy="1451056"/>
            </a:xfrm>
          </p:grpSpPr>
          <p:grpSp>
            <p:nvGrpSpPr>
              <p:cNvPr id="13" name="Group 12">
                <a:extLst>
                  <a:ext uri="{FF2B5EF4-FFF2-40B4-BE49-F238E27FC236}">
                    <a16:creationId xmlns:a16="http://schemas.microsoft.com/office/drawing/2014/main" id="{568D6791-3F90-AAA2-B7F2-ACCACEEE9FC5}"/>
                  </a:ext>
                </a:extLst>
              </p:cNvPr>
              <p:cNvGrpSpPr/>
              <p:nvPr/>
            </p:nvGrpSpPr>
            <p:grpSpPr>
              <a:xfrm>
                <a:off x="4191992" y="544976"/>
                <a:ext cx="1416198" cy="1451056"/>
                <a:chOff x="4460489" y="550390"/>
                <a:chExt cx="1416199" cy="1451056"/>
              </a:xfrm>
            </p:grpSpPr>
            <p:sp>
              <p:nvSpPr>
                <p:cNvPr id="16" name="Rectangle 15">
                  <a:extLst>
                    <a:ext uri="{FF2B5EF4-FFF2-40B4-BE49-F238E27FC236}">
                      <a16:creationId xmlns:a16="http://schemas.microsoft.com/office/drawing/2014/main" id="{55E2EF49-2048-D86E-1625-65F4D84A65E2}"/>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6DE634-C083-2BCD-750E-063898356D18}"/>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C4371712-1891-5008-5646-A2F073EE883E}"/>
                  </a:ext>
                </a:extLst>
              </p:cNvPr>
              <p:cNvSpPr/>
              <p:nvPr/>
            </p:nvSpPr>
            <p:spPr>
              <a:xfrm>
                <a:off x="2838014" y="1079875"/>
                <a:ext cx="914856" cy="439066"/>
              </a:xfrm>
              <a:prstGeom prst="rect">
                <a:avLst/>
              </a:prstGeom>
              <a:solidFill>
                <a:srgbClr val="C6C6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grpSp>
        <p:pic>
          <p:nvPicPr>
            <p:cNvPr id="27" name="Graphic 26" descr="Megaphone1 with solid fill">
              <a:extLst>
                <a:ext uri="{FF2B5EF4-FFF2-40B4-BE49-F238E27FC236}">
                  <a16:creationId xmlns:a16="http://schemas.microsoft.com/office/drawing/2014/main" id="{E7A0C1CF-8E7F-24C3-EEAD-9B0E363AC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7278" y="295461"/>
              <a:ext cx="822584" cy="822584"/>
            </a:xfrm>
            <a:prstGeom prst="rect">
              <a:avLst/>
            </a:prstGeom>
          </p:spPr>
        </p:pic>
      </p:grpSp>
    </p:spTree>
    <p:extLst>
      <p:ext uri="{BB962C8B-B14F-4D97-AF65-F5344CB8AC3E}">
        <p14:creationId xmlns:p14="http://schemas.microsoft.com/office/powerpoint/2010/main" val="201334955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1153634" y="4364241"/>
            <a:ext cx="10153644" cy="2124427"/>
          </a:xfrm>
        </p:spPr>
        <p:txBody>
          <a:bodyPr>
            <a:noAutofit/>
          </a:bodyPr>
          <a:lstStyle/>
          <a:p>
            <a:pPr algn="ctr">
              <a:lnSpc>
                <a:spcPct val="150000"/>
              </a:lnSpc>
            </a:pPr>
            <a:r>
              <a:rPr lang="en-US" sz="1400" b="0" i="0" dirty="0">
                <a:solidFill>
                  <a:srgbClr val="232323"/>
                </a:solidFill>
                <a:effectLst/>
                <a:latin typeface="Source Sans Pro" panose="020B0503030403020204" pitchFamily="34" charset="0"/>
                <a:ea typeface="Source Sans Pro" panose="020B0503030403020204" pitchFamily="34" charset="0"/>
              </a:rPr>
              <a:t>The SmartMLS.com webpage </a:t>
            </a:r>
            <a:r>
              <a:rPr lang="en-US" sz="1400" dirty="0">
                <a:solidFill>
                  <a:srgbClr val="232323"/>
                </a:solidFill>
                <a:latin typeface="Source Sans Pro" panose="020B0503030403020204" pitchFamily="34" charset="0"/>
                <a:ea typeface="Source Sans Pro" panose="020B0503030403020204" pitchFamily="34" charset="0"/>
              </a:rPr>
              <a:t>has updated</a:t>
            </a:r>
            <a:r>
              <a:rPr lang="en-US" sz="1400" b="0" i="0" dirty="0">
                <a:solidFill>
                  <a:srgbClr val="232323"/>
                </a:solidFill>
                <a:effectLst/>
                <a:latin typeface="Source Sans Pro" panose="020B0503030403020204" pitchFamily="34" charset="0"/>
                <a:ea typeface="Source Sans Pro" panose="020B0503030403020204" pitchFamily="34" charset="0"/>
              </a:rPr>
              <a:t> the login button on the top of our home page </a:t>
            </a:r>
            <a:r>
              <a:rPr lang="en-US" sz="1400" dirty="0">
                <a:solidFill>
                  <a:srgbClr val="232323"/>
                </a:solidFill>
                <a:latin typeface="Source Sans Pro" panose="020B0503030403020204" pitchFamily="34" charset="0"/>
                <a:ea typeface="Source Sans Pro" panose="020B0503030403020204" pitchFamily="34" charset="0"/>
              </a:rPr>
              <a:t>to</a:t>
            </a:r>
            <a:r>
              <a:rPr lang="en-US" sz="1400" b="0" i="0" dirty="0">
                <a:solidFill>
                  <a:srgbClr val="232323"/>
                </a:solidFill>
                <a:effectLst/>
                <a:latin typeface="Source Sans Pro" panose="020B0503030403020204" pitchFamily="34" charset="0"/>
                <a:ea typeface="Source Sans Pro" panose="020B0503030403020204" pitchFamily="34" charset="0"/>
              </a:rPr>
              <a:t> our refreshed Dashboard. If you have been using a browser bookmark to access the SmartMLS Dashboard, you must create a new one that points to our refreshed Member Dashboard.</a:t>
            </a:r>
            <a:br>
              <a:rPr lang="en-US" sz="1400" b="0" i="0" dirty="0">
                <a:solidFill>
                  <a:srgbClr val="232323"/>
                </a:solidFill>
                <a:effectLst/>
                <a:latin typeface="Source Sans Pro" panose="020B0503030403020204" pitchFamily="34" charset="0"/>
                <a:ea typeface="Source Sans Pro" panose="020B0503030403020204" pitchFamily="34" charset="0"/>
              </a:rPr>
            </a:br>
            <a:br>
              <a:rPr lang="en-US" sz="1400" b="0" i="0" dirty="0">
                <a:solidFill>
                  <a:srgbClr val="232323"/>
                </a:solidFill>
                <a:effectLst/>
                <a:latin typeface="Source Sans Pro" panose="020B0503030403020204" pitchFamily="34" charset="0"/>
                <a:ea typeface="Source Sans Pro" panose="020B0503030403020204" pitchFamily="34" charset="0"/>
              </a:rPr>
            </a:br>
            <a:r>
              <a:rPr lang="en-US" sz="1400" b="0" i="0" dirty="0">
                <a:solidFill>
                  <a:srgbClr val="232323"/>
                </a:solidFill>
                <a:effectLst/>
                <a:latin typeface="Source Sans Pro" panose="020B0503030403020204" pitchFamily="34" charset="0"/>
                <a:ea typeface="Source Sans Pro" panose="020B0503030403020204" pitchFamily="34" charset="0"/>
              </a:rPr>
              <a:t>To do so, go to www.smartmls.com and hit CTRL+D on your keyboard. That will add a shortcut to the Member Dashboard to the Bookmark/Favorites bar at the top of your browser.</a:t>
            </a:r>
            <a:br>
              <a:rPr lang="en-US" sz="1400" b="0" i="0" dirty="0">
                <a:solidFill>
                  <a:srgbClr val="000000"/>
                </a:solidFill>
                <a:effectLst/>
                <a:latin typeface="Source Sans Pro" panose="020B0503030403020204" pitchFamily="34" charset="0"/>
                <a:ea typeface="Source Sans Pro" panose="020B0503030403020204" pitchFamily="34" charset="0"/>
              </a:rPr>
            </a:br>
            <a:br>
              <a:rPr lang="en-US" sz="1400" b="0" i="0" dirty="0">
                <a:solidFill>
                  <a:srgbClr val="000000"/>
                </a:solidFill>
                <a:effectLst/>
                <a:latin typeface="Source Sans Pro" panose="020B0503030403020204" pitchFamily="34" charset="0"/>
                <a:ea typeface="Source Sans Pro" panose="020B0503030403020204" pitchFamily="34" charset="0"/>
              </a:rPr>
            </a:br>
            <a:r>
              <a:rPr lang="en-US" sz="1400" b="0" i="0" dirty="0">
                <a:solidFill>
                  <a:srgbClr val="000000"/>
                </a:solidFill>
                <a:effectLst/>
                <a:latin typeface="Source Sans Pro" panose="020B0503030403020204" pitchFamily="34" charset="0"/>
                <a:ea typeface="Source Sans Pro" panose="020B0503030403020204" pitchFamily="34" charset="0"/>
                <a:hlinkClick r:id="rId2"/>
              </a:rPr>
              <a:t>CLICK HERE </a:t>
            </a:r>
            <a:r>
              <a:rPr lang="en-US" sz="1400" b="0" i="0" dirty="0">
                <a:solidFill>
                  <a:srgbClr val="000000"/>
                </a:solidFill>
                <a:effectLst/>
                <a:latin typeface="Source Sans Pro" panose="020B0503030403020204" pitchFamily="34" charset="0"/>
                <a:ea typeface="Source Sans Pro" panose="020B0503030403020204" pitchFamily="34" charset="0"/>
              </a:rPr>
              <a:t> for more information on how to reset your password if you forget your SmartMLS password. </a:t>
            </a:r>
            <a:endParaRPr lang="en-US" sz="1400" dirty="0">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3</a:t>
            </a:r>
          </a:p>
        </p:txBody>
      </p:sp>
      <p:pic>
        <p:nvPicPr>
          <p:cNvPr id="6" name="Picture 5" descr="A screenshot of a computer&#10;&#10;Description automatically generated">
            <a:extLst>
              <a:ext uri="{FF2B5EF4-FFF2-40B4-BE49-F238E27FC236}">
                <a16:creationId xmlns:a16="http://schemas.microsoft.com/office/drawing/2014/main" id="{C99E675E-0BBF-4177-5C13-5D5E3E01C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103" y="-117457"/>
            <a:ext cx="8104662" cy="4253720"/>
          </a:xfrm>
          <a:prstGeom prst="rect">
            <a:avLst/>
          </a:prstGeom>
        </p:spPr>
      </p:pic>
    </p:spTree>
    <p:extLst>
      <p:ext uri="{BB962C8B-B14F-4D97-AF65-F5344CB8AC3E}">
        <p14:creationId xmlns:p14="http://schemas.microsoft.com/office/powerpoint/2010/main" val="185770688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F5AC32-142B-EDB3-089D-0D0401391A97}"/>
              </a:ext>
            </a:extLst>
          </p:cNvPr>
          <p:cNvSpPr/>
          <p:nvPr/>
        </p:nvSpPr>
        <p:spPr>
          <a:xfrm>
            <a:off x="3413051" y="3175923"/>
            <a:ext cx="2682949" cy="3550696"/>
          </a:xfrm>
          <a:prstGeom prst="rect">
            <a:avLst/>
          </a:prstGeom>
          <a:gradFill>
            <a:gsLst>
              <a:gs pos="90000">
                <a:srgbClr val="C1E3EF"/>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351005" y="263008"/>
            <a:ext cx="11690230" cy="962025"/>
          </a:xfrm>
        </p:spPr>
        <p:txBody>
          <a:bodyPr>
            <a:noAutofit/>
          </a:bodyPr>
          <a:lstStyle/>
          <a:p>
            <a:r>
              <a:rPr lang="en-US" sz="4000" b="1" dirty="0">
                <a:latin typeface="Source Sans Pro" panose="020B0503030403020204" pitchFamily="34" charset="0"/>
                <a:ea typeface="Source Sans Pro" panose="020B0503030403020204" pitchFamily="34" charset="0"/>
                <a:cs typeface="Times New Roman" panose="02020603050405020304" pitchFamily="18" charset="0"/>
              </a:rPr>
              <a:t>2023 Annual Reports on the Connecticut Housing Market are Here!</a:t>
            </a:r>
          </a:p>
        </p:txBody>
      </p:sp>
      <p:sp>
        <p:nvSpPr>
          <p:cNvPr id="14" name="TextBox 13">
            <a:extLst>
              <a:ext uri="{FF2B5EF4-FFF2-40B4-BE49-F238E27FC236}">
                <a16:creationId xmlns:a16="http://schemas.microsoft.com/office/drawing/2014/main" id="{B370C438-3663-AB1F-FA6B-76D41BAA97B1}"/>
              </a:ext>
            </a:extLst>
          </p:cNvPr>
          <p:cNvSpPr txBox="1"/>
          <p:nvPr/>
        </p:nvSpPr>
        <p:spPr>
          <a:xfrm>
            <a:off x="65255" y="6410325"/>
            <a:ext cx="571500" cy="369332"/>
          </a:xfrm>
          <a:prstGeom prst="rect">
            <a:avLst/>
          </a:prstGeom>
          <a:noFill/>
        </p:spPr>
        <p:txBody>
          <a:bodyPr wrap="square" rtlCol="0">
            <a:spAutoFit/>
          </a:bodyPr>
          <a:lstStyle/>
          <a:p>
            <a:pPr algn="ctr"/>
            <a:r>
              <a:rPr lang="en-US" dirty="0"/>
              <a:t>4</a:t>
            </a:r>
          </a:p>
        </p:txBody>
      </p:sp>
      <p:sp>
        <p:nvSpPr>
          <p:cNvPr id="5" name="TextBox 4">
            <a:extLst>
              <a:ext uri="{FF2B5EF4-FFF2-40B4-BE49-F238E27FC236}">
                <a16:creationId xmlns:a16="http://schemas.microsoft.com/office/drawing/2014/main" id="{7B842776-2AF1-CBF3-6C6F-1C5128BE6AED}"/>
              </a:ext>
            </a:extLst>
          </p:cNvPr>
          <p:cNvSpPr txBox="1"/>
          <p:nvPr/>
        </p:nvSpPr>
        <p:spPr>
          <a:xfrm>
            <a:off x="351005" y="1486473"/>
            <a:ext cx="11690230" cy="1815882"/>
          </a:xfrm>
          <a:prstGeom prst="rect">
            <a:avLst/>
          </a:prstGeom>
          <a:noFill/>
        </p:spPr>
        <p:txBody>
          <a:bodyPr wrap="square">
            <a:spAutoFit/>
          </a:bodyPr>
          <a:lstStyle/>
          <a:p>
            <a:r>
              <a:rPr lang="en-US" sz="1600" b="0" i="0" dirty="0">
                <a:solidFill>
                  <a:srgbClr val="000000"/>
                </a:solidFill>
                <a:effectLst/>
                <a:latin typeface="Source Sans Pro" panose="020B0503030403020204" pitchFamily="34" charset="0"/>
                <a:ea typeface="Source Sans Pro" panose="020B0503030403020204" pitchFamily="34" charset="0"/>
              </a:rPr>
              <a:t>Analyzing statistical data on the Connecticut housing market is made easier with the use of essential tools such as </a:t>
            </a:r>
            <a:r>
              <a:rPr lang="en-US" sz="1600" b="0" i="0" dirty="0">
                <a:solidFill>
                  <a:srgbClr val="009CDE"/>
                </a:solidFill>
                <a:effectLst/>
                <a:latin typeface="Source Sans Pro" panose="020B0503030403020204" pitchFamily="34" charset="0"/>
                <a:ea typeface="Source Sans Pro" panose="020B0503030403020204" pitchFamily="34" charset="0"/>
              </a:rPr>
              <a:t>SmartMLS Stats </a:t>
            </a:r>
            <a:r>
              <a:rPr lang="en-US" sz="1600" b="0" i="0" dirty="0">
                <a:solidFill>
                  <a:srgbClr val="000000"/>
                </a:solidFill>
                <a:effectLst/>
                <a:latin typeface="Source Sans Pro" panose="020B0503030403020204" pitchFamily="34" charset="0"/>
                <a:ea typeface="Source Sans Pro" panose="020B0503030403020204" pitchFamily="34" charset="0"/>
              </a:rPr>
              <a:t>and </a:t>
            </a:r>
            <a:r>
              <a:rPr lang="en-US" sz="1600" b="0" i="0" dirty="0">
                <a:solidFill>
                  <a:srgbClr val="009CDE"/>
                </a:solidFill>
                <a:effectLst/>
                <a:latin typeface="Source Sans Pro" panose="020B0503030403020204" pitchFamily="34" charset="0"/>
                <a:ea typeface="Source Sans Pro" panose="020B0503030403020204" pitchFamily="34" charset="0"/>
              </a:rPr>
              <a:t>Fast Stats</a:t>
            </a:r>
            <a:r>
              <a:rPr lang="en-US" sz="1600" b="0" i="0" dirty="0">
                <a:solidFill>
                  <a:srgbClr val="000000"/>
                </a:solidFill>
                <a:effectLst/>
                <a:latin typeface="Source Sans Pro" panose="020B0503030403020204" pitchFamily="34" charset="0"/>
                <a:ea typeface="Source Sans Pro" panose="020B0503030403020204" pitchFamily="34" charset="0"/>
              </a:rPr>
              <a:t>. </a:t>
            </a:r>
          </a:p>
          <a:p>
            <a:endParaRPr lang="en-US" sz="1600" dirty="0">
              <a:solidFill>
                <a:srgbClr val="000000"/>
              </a:solidFill>
              <a:latin typeface="Source Sans Pro" panose="020B0503030403020204" pitchFamily="34" charset="0"/>
              <a:ea typeface="Source Sans Pro" panose="020B0503030403020204" pitchFamily="34" charset="0"/>
            </a:endParaRPr>
          </a:p>
          <a:p>
            <a:r>
              <a:rPr lang="en-US" sz="1600" b="0" i="0" dirty="0">
                <a:solidFill>
                  <a:srgbClr val="000000"/>
                </a:solidFill>
                <a:effectLst/>
                <a:latin typeface="Source Sans Pro" panose="020B0503030403020204" pitchFamily="34" charset="0"/>
                <a:ea typeface="Source Sans Pro" panose="020B0503030403020204" pitchFamily="34" charset="0"/>
              </a:rPr>
              <a:t>These dynamic programs can provide you with comprehensive data, including the highly anticipated 2023 annual report. </a:t>
            </a:r>
          </a:p>
          <a:p>
            <a:endParaRPr lang="en-US" sz="1600" dirty="0">
              <a:solidFill>
                <a:srgbClr val="000000"/>
              </a:solidFill>
              <a:latin typeface="Source Sans Pro" panose="020B0503030403020204" pitchFamily="34" charset="0"/>
              <a:ea typeface="Source Sans Pro" panose="020B0503030403020204" pitchFamily="34" charset="0"/>
            </a:endParaRPr>
          </a:p>
          <a:p>
            <a:r>
              <a:rPr lang="en-US" sz="1600" b="0" i="0" dirty="0">
                <a:solidFill>
                  <a:srgbClr val="000000"/>
                </a:solidFill>
                <a:effectLst/>
                <a:latin typeface="Source Sans Pro" panose="020B0503030403020204" pitchFamily="34" charset="0"/>
                <a:ea typeface="Source Sans Pro" panose="020B0503030403020204" pitchFamily="34" charset="0"/>
              </a:rPr>
              <a:t>As we move forward to 2024, these tools will continue to offer regular updates on both local and statewide market trends, ensuring you're always informed.</a:t>
            </a:r>
            <a:endParaRPr lang="en-US" sz="1600" dirty="0">
              <a:solidFill>
                <a:srgbClr val="000000"/>
              </a:solidFill>
              <a:latin typeface="Source Sans Pro" panose="020B0503030403020204" pitchFamily="34" charset="0"/>
              <a:ea typeface="Source Sans Pro" panose="020B0503030403020204" pitchFamily="34" charset="0"/>
            </a:endParaRPr>
          </a:p>
        </p:txBody>
      </p:sp>
      <p:grpSp>
        <p:nvGrpSpPr>
          <p:cNvPr id="12" name="Group 11">
            <a:extLst>
              <a:ext uri="{FF2B5EF4-FFF2-40B4-BE49-F238E27FC236}">
                <a16:creationId xmlns:a16="http://schemas.microsoft.com/office/drawing/2014/main" id="{994490C6-A1D3-B8FF-1E69-468DBFA8BF28}"/>
              </a:ext>
            </a:extLst>
          </p:cNvPr>
          <p:cNvGrpSpPr/>
          <p:nvPr/>
        </p:nvGrpSpPr>
        <p:grpSpPr>
          <a:xfrm>
            <a:off x="6719776" y="3175923"/>
            <a:ext cx="2770811" cy="3550696"/>
            <a:chOff x="6814777" y="2120982"/>
            <a:chExt cx="1745259" cy="2266108"/>
          </a:xfrm>
        </p:grpSpPr>
        <p:sp>
          <p:nvSpPr>
            <p:cNvPr id="13" name="Rectangle 12">
              <a:extLst>
                <a:ext uri="{FF2B5EF4-FFF2-40B4-BE49-F238E27FC236}">
                  <a16:creationId xmlns:a16="http://schemas.microsoft.com/office/drawing/2014/main" id="{1BE80053-67DA-E41C-EBD8-95C8E1258824}"/>
                </a:ext>
              </a:extLst>
            </p:cNvPr>
            <p:cNvSpPr/>
            <p:nvPr/>
          </p:nvSpPr>
          <p:spPr>
            <a:xfrm>
              <a:off x="6814777" y="2120982"/>
              <a:ext cx="1745259" cy="2266108"/>
            </a:xfrm>
            <a:prstGeom prst="rect">
              <a:avLst/>
            </a:prstGeom>
            <a:gradFill>
              <a:gsLst>
                <a:gs pos="90000">
                  <a:srgbClr val="C1E3EF"/>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F0EAEDE-1251-1CBE-38EF-A8E6B24F0B68}"/>
                </a:ext>
              </a:extLst>
            </p:cNvPr>
            <p:cNvPicPr>
              <a:picLocks noChangeAspect="1"/>
            </p:cNvPicPr>
            <p:nvPr/>
          </p:nvPicPr>
          <p:blipFill>
            <a:blip r:embed="rId2"/>
            <a:stretch>
              <a:fillRect/>
            </a:stretch>
          </p:blipFill>
          <p:spPr>
            <a:xfrm>
              <a:off x="6941221" y="2171266"/>
              <a:ext cx="1492369" cy="2165540"/>
            </a:xfrm>
            <a:prstGeom prst="rect">
              <a:avLst/>
            </a:prstGeom>
          </p:spPr>
        </p:pic>
      </p:grpSp>
      <p:graphicFrame>
        <p:nvGraphicFramePr>
          <p:cNvPr id="17" name="Object 16">
            <a:extLst>
              <a:ext uri="{FF2B5EF4-FFF2-40B4-BE49-F238E27FC236}">
                <a16:creationId xmlns:a16="http://schemas.microsoft.com/office/drawing/2014/main" id="{9B26ED00-14AF-7E3B-6D5C-EB0ABE7EE9D9}"/>
              </a:ext>
            </a:extLst>
          </p:cNvPr>
          <p:cNvGraphicFramePr>
            <a:graphicFrameLocks noChangeAspect="1"/>
          </p:cNvGraphicFramePr>
          <p:nvPr>
            <p:extLst>
              <p:ext uri="{D42A27DB-BD31-4B8C-83A1-F6EECF244321}">
                <p14:modId xmlns:p14="http://schemas.microsoft.com/office/powerpoint/2010/main" val="3871367411"/>
              </p:ext>
            </p:extLst>
          </p:nvPr>
        </p:nvGraphicFramePr>
        <p:xfrm>
          <a:off x="3562004" y="3387556"/>
          <a:ext cx="2352316" cy="3207436"/>
        </p:xfrm>
        <a:graphic>
          <a:graphicData uri="http://schemas.openxmlformats.org/presentationml/2006/ole">
            <mc:AlternateContent xmlns:mc="http://schemas.openxmlformats.org/markup-compatibility/2006">
              <mc:Choice xmlns:v="urn:schemas-microsoft-com:vml" Requires="v">
                <p:oleObj name="Acrobat Document" r:id="rId3" imgW="5829480" imgH="7543800" progId="Acrobat.Document.DC">
                  <p:embed/>
                </p:oleObj>
              </mc:Choice>
              <mc:Fallback>
                <p:oleObj name="Acrobat Document" r:id="rId3" imgW="5829480" imgH="7543800" progId="Acrobat.Document.DC">
                  <p:embed/>
                  <p:pic>
                    <p:nvPicPr>
                      <p:cNvPr id="10" name="Object 9">
                        <a:extLst>
                          <a:ext uri="{FF2B5EF4-FFF2-40B4-BE49-F238E27FC236}">
                            <a16:creationId xmlns:a16="http://schemas.microsoft.com/office/drawing/2014/main" id="{879213F4-53E9-C973-AD94-EBB37BC83534}"/>
                          </a:ext>
                        </a:extLst>
                      </p:cNvPr>
                      <p:cNvPicPr/>
                      <p:nvPr/>
                    </p:nvPicPr>
                    <p:blipFill>
                      <a:blip r:embed="rId4"/>
                      <a:stretch>
                        <a:fillRect/>
                      </a:stretch>
                    </p:blipFill>
                    <p:spPr>
                      <a:xfrm>
                        <a:off x="3562004" y="3387556"/>
                        <a:ext cx="2352316" cy="3207436"/>
                      </a:xfrm>
                      <a:prstGeom prst="rect">
                        <a:avLst/>
                      </a:prstGeom>
                    </p:spPr>
                  </p:pic>
                </p:oleObj>
              </mc:Fallback>
            </mc:AlternateContent>
          </a:graphicData>
        </a:graphic>
      </p:graphicFrame>
    </p:spTree>
    <p:extLst>
      <p:ext uri="{BB962C8B-B14F-4D97-AF65-F5344CB8AC3E}">
        <p14:creationId xmlns:p14="http://schemas.microsoft.com/office/powerpoint/2010/main" val="368841547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59C3D9-49E9-32A4-2268-D74E0BFBE83D}"/>
              </a:ext>
            </a:extLst>
          </p:cNvPr>
          <p:cNvSpPr/>
          <p:nvPr/>
        </p:nvSpPr>
        <p:spPr>
          <a:xfrm>
            <a:off x="4954772" y="4009668"/>
            <a:ext cx="3100463" cy="2585323"/>
          </a:xfrm>
          <a:prstGeom prst="rect">
            <a:avLst/>
          </a:prstGeom>
          <a:effectLst>
            <a:softEdge rad="279400"/>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70C438-3663-AB1F-FA6B-76D41BAA97B1}"/>
              </a:ext>
            </a:extLst>
          </p:cNvPr>
          <p:cNvSpPr txBox="1"/>
          <p:nvPr/>
        </p:nvSpPr>
        <p:spPr>
          <a:xfrm>
            <a:off x="65255" y="6410325"/>
            <a:ext cx="571500" cy="369332"/>
          </a:xfrm>
          <a:prstGeom prst="rect">
            <a:avLst/>
          </a:prstGeom>
          <a:noFill/>
        </p:spPr>
        <p:txBody>
          <a:bodyPr wrap="square" rtlCol="0">
            <a:spAutoFit/>
          </a:bodyPr>
          <a:lstStyle/>
          <a:p>
            <a:pPr algn="ctr"/>
            <a:r>
              <a:rPr lang="en-US" dirty="0"/>
              <a:t>5</a:t>
            </a:r>
          </a:p>
        </p:txBody>
      </p:sp>
      <p:grpSp>
        <p:nvGrpSpPr>
          <p:cNvPr id="17" name="Group 16">
            <a:extLst>
              <a:ext uri="{FF2B5EF4-FFF2-40B4-BE49-F238E27FC236}">
                <a16:creationId xmlns:a16="http://schemas.microsoft.com/office/drawing/2014/main" id="{083C0C89-F26C-042C-C825-8BEB7D567254}"/>
              </a:ext>
            </a:extLst>
          </p:cNvPr>
          <p:cNvGrpSpPr/>
          <p:nvPr/>
        </p:nvGrpSpPr>
        <p:grpSpPr>
          <a:xfrm>
            <a:off x="8457084" y="1378972"/>
            <a:ext cx="3383911" cy="4344668"/>
            <a:chOff x="6814777" y="2120982"/>
            <a:chExt cx="1745259" cy="2266108"/>
          </a:xfrm>
        </p:grpSpPr>
        <p:sp>
          <p:nvSpPr>
            <p:cNvPr id="9" name="Rectangle 8">
              <a:extLst>
                <a:ext uri="{FF2B5EF4-FFF2-40B4-BE49-F238E27FC236}">
                  <a16:creationId xmlns:a16="http://schemas.microsoft.com/office/drawing/2014/main" id="{8DFD7A1F-1ACA-4975-7DD5-94659107E01C}"/>
                </a:ext>
              </a:extLst>
            </p:cNvPr>
            <p:cNvSpPr/>
            <p:nvPr/>
          </p:nvSpPr>
          <p:spPr>
            <a:xfrm>
              <a:off x="6814777" y="2120982"/>
              <a:ext cx="1745259" cy="2266108"/>
            </a:xfrm>
            <a:prstGeom prst="rect">
              <a:avLst/>
            </a:prstGeom>
            <a:gradFill>
              <a:gsLst>
                <a:gs pos="90000">
                  <a:srgbClr val="C1E3EF"/>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0B435AA-8705-42E1-6241-5B21D31081B0}"/>
                </a:ext>
              </a:extLst>
            </p:cNvPr>
            <p:cNvPicPr>
              <a:picLocks noChangeAspect="1"/>
            </p:cNvPicPr>
            <p:nvPr/>
          </p:nvPicPr>
          <p:blipFill>
            <a:blip r:embed="rId2"/>
            <a:stretch>
              <a:fillRect/>
            </a:stretch>
          </p:blipFill>
          <p:spPr>
            <a:xfrm>
              <a:off x="6941221" y="2171266"/>
              <a:ext cx="1492369" cy="2165540"/>
            </a:xfrm>
            <a:prstGeom prst="rect">
              <a:avLst/>
            </a:prstGeom>
          </p:spPr>
        </p:pic>
      </p:grpSp>
      <p:pic>
        <p:nvPicPr>
          <p:cNvPr id="16" name="Picture 15">
            <a:extLst>
              <a:ext uri="{FF2B5EF4-FFF2-40B4-BE49-F238E27FC236}">
                <a16:creationId xmlns:a16="http://schemas.microsoft.com/office/drawing/2014/main" id="{43D57BBE-283F-AE3B-EF8B-5192A9847B69}"/>
              </a:ext>
            </a:extLst>
          </p:cNvPr>
          <p:cNvPicPr>
            <a:picLocks noChangeAspect="1"/>
          </p:cNvPicPr>
          <p:nvPr/>
        </p:nvPicPr>
        <p:blipFill>
          <a:blip r:embed="rId3"/>
          <a:stretch>
            <a:fillRect/>
          </a:stretch>
        </p:blipFill>
        <p:spPr>
          <a:xfrm>
            <a:off x="1727419" y="5031383"/>
            <a:ext cx="1738282" cy="1643120"/>
          </a:xfrm>
          <a:prstGeom prst="rect">
            <a:avLst/>
          </a:prstGeom>
        </p:spPr>
      </p:pic>
      <p:sp>
        <p:nvSpPr>
          <p:cNvPr id="26" name="TextBox 25">
            <a:extLst>
              <a:ext uri="{FF2B5EF4-FFF2-40B4-BE49-F238E27FC236}">
                <a16:creationId xmlns:a16="http://schemas.microsoft.com/office/drawing/2014/main" id="{94964E15-B6A5-387F-56A8-96A3195B48A3}"/>
              </a:ext>
            </a:extLst>
          </p:cNvPr>
          <p:cNvSpPr txBox="1"/>
          <p:nvPr/>
        </p:nvSpPr>
        <p:spPr>
          <a:xfrm>
            <a:off x="351005" y="759333"/>
            <a:ext cx="11568022" cy="800219"/>
          </a:xfrm>
          <a:prstGeom prst="rect">
            <a:avLst/>
          </a:prstGeom>
          <a:noFill/>
        </p:spPr>
        <p:txBody>
          <a:bodyPr wrap="square">
            <a:spAutoFit/>
          </a:bodyPr>
          <a:lstStyle/>
          <a:p>
            <a:r>
              <a:rPr lang="en-US" sz="1600" b="0" i="0" dirty="0">
                <a:solidFill>
                  <a:srgbClr val="000000"/>
                </a:solidFill>
                <a:effectLst/>
                <a:latin typeface="Source Sans Pro" panose="020B0503030403020204" pitchFamily="34" charset="0"/>
                <a:ea typeface="Source Sans Pro" panose="020B0503030403020204" pitchFamily="34" charset="0"/>
              </a:rPr>
              <a:t>Our</a:t>
            </a:r>
            <a:r>
              <a:rPr lang="en-US" sz="1600" i="0" dirty="0">
                <a:solidFill>
                  <a:srgbClr val="000000"/>
                </a:solidFill>
                <a:effectLst/>
                <a:latin typeface="Source Sans Pro" panose="020B0503030403020204" pitchFamily="34" charset="0"/>
                <a:ea typeface="Source Sans Pro" panose="020B0503030403020204" pitchFamily="34" charset="0"/>
              </a:rPr>
              <a:t> </a:t>
            </a:r>
            <a:r>
              <a:rPr lang="en-US" sz="1600" dirty="0">
                <a:solidFill>
                  <a:srgbClr val="009CDE"/>
                </a:solidFill>
                <a:latin typeface="Source Sans Pro" panose="020B0503030403020204" pitchFamily="34" charset="0"/>
                <a:ea typeface="Source Sans Pro" panose="020B0503030403020204" pitchFamily="34" charset="0"/>
              </a:rPr>
              <a:t>NEW</a:t>
            </a:r>
            <a:r>
              <a:rPr lang="en-US" sz="1600" i="0" dirty="0">
                <a:solidFill>
                  <a:srgbClr val="000000"/>
                </a:solidFill>
                <a:effectLst/>
                <a:latin typeface="Source Sans Pro" panose="020B0503030403020204" pitchFamily="34" charset="0"/>
                <a:ea typeface="Source Sans Pro" panose="020B0503030403020204" pitchFamily="34" charset="0"/>
              </a:rPr>
              <a:t> </a:t>
            </a:r>
            <a:r>
              <a:rPr lang="en-US" sz="1600" b="0" i="0" dirty="0">
                <a:solidFill>
                  <a:srgbClr val="000000"/>
                </a:solidFill>
                <a:effectLst/>
                <a:latin typeface="Source Sans Pro" panose="020B0503030403020204" pitchFamily="34" charset="0"/>
                <a:ea typeface="Source Sans Pro" panose="020B0503030403020204" pitchFamily="34" charset="0"/>
              </a:rPr>
              <a:t>SmartMLS Stats program provides annual and monthly analytical reports for a comprehensive understanding of the real estate industry in Connecticut.</a:t>
            </a:r>
          </a:p>
          <a:p>
            <a:endParaRPr lang="en-US" sz="1400" dirty="0">
              <a:solidFill>
                <a:srgbClr val="000000"/>
              </a:solidFill>
              <a:latin typeface="Calibri" panose="020F0502020204030204" pitchFamily="34" charset="0"/>
            </a:endParaRPr>
          </a:p>
        </p:txBody>
      </p:sp>
      <p:pic>
        <p:nvPicPr>
          <p:cNvPr id="1028" name="Picture 4">
            <a:extLst>
              <a:ext uri="{FF2B5EF4-FFF2-40B4-BE49-F238E27FC236}">
                <a16:creationId xmlns:a16="http://schemas.microsoft.com/office/drawing/2014/main" id="{F1D7BD8B-6C11-E2AD-8DF6-081D46A3D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218" y="4009668"/>
            <a:ext cx="2716330" cy="25355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3A3DEA35-8D93-2BD6-8F0B-605E5BE64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1078" y="191647"/>
            <a:ext cx="4289844" cy="380515"/>
          </a:xfrm>
          <a:prstGeom prst="rect">
            <a:avLst/>
          </a:prstGeom>
        </p:spPr>
      </p:pic>
      <p:sp>
        <p:nvSpPr>
          <p:cNvPr id="32" name="TextBox 31">
            <a:extLst>
              <a:ext uri="{FF2B5EF4-FFF2-40B4-BE49-F238E27FC236}">
                <a16:creationId xmlns:a16="http://schemas.microsoft.com/office/drawing/2014/main" id="{E457ABFC-764D-9548-8AE5-2141E9C9C687}"/>
              </a:ext>
            </a:extLst>
          </p:cNvPr>
          <p:cNvSpPr txBox="1"/>
          <p:nvPr/>
        </p:nvSpPr>
        <p:spPr>
          <a:xfrm>
            <a:off x="351005" y="1477484"/>
            <a:ext cx="8028048" cy="2554545"/>
          </a:xfrm>
          <a:prstGeom prst="rect">
            <a:avLst/>
          </a:prstGeom>
          <a:noFill/>
        </p:spPr>
        <p:txBody>
          <a:bodyPr wrap="square" rtlCol="0">
            <a:spAutoFit/>
          </a:bodyPr>
          <a:lstStyle/>
          <a:p>
            <a:r>
              <a:rPr lang="en-US" sz="1600" b="0" i="0" dirty="0">
                <a:solidFill>
                  <a:srgbClr val="000000"/>
                </a:solidFill>
                <a:effectLst/>
                <a:latin typeface="Source Sans Pro" panose="020B0503030403020204" pitchFamily="34" charset="0"/>
                <a:ea typeface="Source Sans Pro" panose="020B0503030403020204" pitchFamily="34" charset="0"/>
              </a:rPr>
              <a:t>Our release of the 2023 Connecticut housing summary report specifies:</a:t>
            </a:r>
          </a:p>
          <a:p>
            <a:endParaRPr lang="en-US" sz="1600" dirty="0">
              <a:solidFill>
                <a:srgbClr val="000000"/>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Counties with the strongest buyer demand. </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Counties with the fastest sales.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Areas with the most competitive markets.</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A Statewide 2023 summary. </a:t>
            </a:r>
          </a:p>
          <a:p>
            <a:endParaRPr lang="en-US" sz="1600" b="0" i="0" dirty="0">
              <a:solidFill>
                <a:srgbClr val="000000"/>
              </a:solidFill>
              <a:effectLst/>
              <a:latin typeface="Source Sans Pro" panose="020B0503030403020204" pitchFamily="34" charset="0"/>
              <a:ea typeface="Source Sans Pro" panose="020B0503030403020204" pitchFamily="34" charset="0"/>
            </a:endParaRPr>
          </a:p>
          <a:p>
            <a:r>
              <a:rPr lang="en-US" sz="1600" b="0" i="0" dirty="0">
                <a:solidFill>
                  <a:srgbClr val="000000"/>
                </a:solidFill>
                <a:effectLst/>
                <a:latin typeface="Source Sans Pro" panose="020B0503030403020204" pitchFamily="34" charset="0"/>
                <a:ea typeface="Source Sans Pro" panose="020B0503030403020204" pitchFamily="34" charset="0"/>
              </a:rPr>
              <a:t>To view all of this information, including the statewide summary in one dynamic PDF printout,</a:t>
            </a:r>
            <a:r>
              <a:rPr lang="en-US" sz="1600" dirty="0">
                <a:solidFill>
                  <a:srgbClr val="000000"/>
                </a:solidFill>
                <a:latin typeface="Source Sans Pro" panose="020B0503030403020204" pitchFamily="34" charset="0"/>
                <a:ea typeface="Source Sans Pro" panose="020B0503030403020204" pitchFamily="34" charset="0"/>
              </a:rPr>
              <a:t> scan the QR code or</a:t>
            </a:r>
            <a:r>
              <a:rPr lang="en-US" sz="1600" b="0" i="0" dirty="0">
                <a:solidFill>
                  <a:srgbClr val="000000"/>
                </a:solidFill>
                <a:effectLst/>
                <a:latin typeface="Source Sans Pro" panose="020B0503030403020204" pitchFamily="34" charset="0"/>
                <a:ea typeface="Source Sans Pro" panose="020B0503030403020204" pitchFamily="34" charset="0"/>
              </a:rPr>
              <a:t> </a:t>
            </a:r>
            <a:r>
              <a:rPr lang="en-US" sz="1600" b="0" i="0" u="none" strike="noStrike" dirty="0">
                <a:solidFill>
                  <a:srgbClr val="337AB7"/>
                </a:solidFill>
                <a:effectLst/>
                <a:latin typeface="Source Sans Pro" panose="020B0503030403020204" pitchFamily="34" charset="0"/>
                <a:ea typeface="Source Sans Pro" panose="020B0503030403020204" pitchFamily="34" charset="0"/>
                <a:hlinkClick r:id="rId6"/>
              </a:rPr>
              <a:t>click here</a:t>
            </a:r>
            <a:r>
              <a:rPr lang="en-US" sz="1600" b="0" i="0" dirty="0">
                <a:solidFill>
                  <a:srgbClr val="000000"/>
                </a:solidFill>
                <a:effectLst/>
                <a:latin typeface="Source Sans Pro" panose="020B0503030403020204" pitchFamily="34" charset="0"/>
                <a:ea typeface="Source Sans Pro" panose="020B0503030403020204" pitchFamily="34" charset="0"/>
              </a:rPr>
              <a:t>. </a:t>
            </a:r>
            <a:r>
              <a:rPr lang="en-US" sz="1600" b="0" i="0" dirty="0">
                <a:solidFill>
                  <a:srgbClr val="000000"/>
                </a:solidFill>
                <a:effectLst/>
                <a:latin typeface="Calibri" panose="020F0502020204030204" pitchFamily="34" charset="0"/>
              </a:rPr>
              <a:t>For more information on how you can generate insightful reports for your market, take a look at SmartMLS Stats </a:t>
            </a:r>
            <a:r>
              <a:rPr lang="en-US" sz="1600" b="0" i="0" u="none" strike="noStrike" dirty="0">
                <a:solidFill>
                  <a:srgbClr val="337AB7"/>
                </a:solidFill>
                <a:effectLst/>
                <a:latin typeface="Calibri" panose="020F0502020204030204" pitchFamily="34" charset="0"/>
                <a:hlinkClick r:id="rId7"/>
              </a:rPr>
              <a:t>HERE.</a:t>
            </a:r>
            <a:endParaRPr lang="en-US" sz="1600" b="0" i="0" dirty="0">
              <a:solidFill>
                <a:srgbClr val="000000"/>
              </a:solidFill>
              <a:effectLst/>
              <a:latin typeface="Source Sans Pro" panose="020B0503030403020204" pitchFamily="34" charset="0"/>
              <a:ea typeface="Source Sans Pro" panose="020B0503030403020204" pitchFamily="34" charset="0"/>
            </a:endParaRPr>
          </a:p>
        </p:txBody>
      </p:sp>
      <p:sp>
        <p:nvSpPr>
          <p:cNvPr id="33" name="TextBox 32">
            <a:extLst>
              <a:ext uri="{FF2B5EF4-FFF2-40B4-BE49-F238E27FC236}">
                <a16:creationId xmlns:a16="http://schemas.microsoft.com/office/drawing/2014/main" id="{D2A2B3BB-54F2-48CB-A256-97966EA2BE4D}"/>
              </a:ext>
            </a:extLst>
          </p:cNvPr>
          <p:cNvSpPr txBox="1"/>
          <p:nvPr/>
        </p:nvSpPr>
        <p:spPr>
          <a:xfrm>
            <a:off x="238348" y="4372230"/>
            <a:ext cx="4914870" cy="861774"/>
          </a:xfrm>
          <a:prstGeom prst="rect">
            <a:avLst/>
          </a:prstGeom>
          <a:noFill/>
        </p:spPr>
        <p:txBody>
          <a:bodyPr wrap="square" rtlCol="0">
            <a:spAutoFit/>
          </a:bodyPr>
          <a:lstStyle/>
          <a:p>
            <a:r>
              <a:rPr lang="en-US" sz="1600" dirty="0">
                <a:solidFill>
                  <a:srgbClr val="000000"/>
                </a:solidFill>
                <a:latin typeface="Source Sans Pro" panose="020B0503030403020204" pitchFamily="34" charset="0"/>
                <a:ea typeface="Source Sans Pro" panose="020B0503030403020204" pitchFamily="34" charset="0"/>
              </a:rPr>
              <a:t>L</a:t>
            </a:r>
            <a:r>
              <a:rPr lang="en-US" sz="1600" b="0" i="0" dirty="0">
                <a:solidFill>
                  <a:srgbClr val="000000"/>
                </a:solidFill>
                <a:effectLst/>
                <a:latin typeface="Source Sans Pro" panose="020B0503030403020204" pitchFamily="34" charset="0"/>
                <a:ea typeface="Source Sans Pro" panose="020B0503030403020204" pitchFamily="34" charset="0"/>
              </a:rPr>
              <a:t>ocate SmartMLS Stats under the “Tools, Resources, &amp; Links” widget in </a:t>
            </a:r>
            <a:r>
              <a:rPr lang="en-US" sz="1600" b="0" i="0" dirty="0" err="1">
                <a:solidFill>
                  <a:srgbClr val="000000"/>
                </a:solidFill>
                <a:effectLst/>
                <a:latin typeface="Source Sans Pro" panose="020B0503030403020204" pitchFamily="34" charset="0"/>
                <a:ea typeface="Source Sans Pro" panose="020B0503030403020204" pitchFamily="34" charset="0"/>
              </a:rPr>
              <a:t>connectMLS</a:t>
            </a:r>
            <a:r>
              <a:rPr lang="en-US" sz="1600" b="0" i="0" dirty="0">
                <a:solidFill>
                  <a:srgbClr val="000000"/>
                </a:solidFill>
                <a:effectLst/>
                <a:latin typeface="Source Sans Pro" panose="020B0503030403020204" pitchFamily="34" charset="0"/>
                <a:ea typeface="Source Sans Pro" panose="020B0503030403020204" pitchFamily="34" charset="0"/>
              </a:rPr>
              <a:t> today! </a:t>
            </a:r>
          </a:p>
          <a:p>
            <a:pPr algn="ctr"/>
            <a:endParaRPr lang="en-US" dirty="0"/>
          </a:p>
        </p:txBody>
      </p:sp>
    </p:spTree>
    <p:extLst>
      <p:ext uri="{BB962C8B-B14F-4D97-AF65-F5344CB8AC3E}">
        <p14:creationId xmlns:p14="http://schemas.microsoft.com/office/powerpoint/2010/main" val="3520378280"/>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3C57DF-C6FD-D9AD-D0C4-EADCAFE4A0B3}"/>
              </a:ext>
            </a:extLst>
          </p:cNvPr>
          <p:cNvSpPr/>
          <p:nvPr/>
        </p:nvSpPr>
        <p:spPr>
          <a:xfrm>
            <a:off x="3723734" y="0"/>
            <a:ext cx="4744527" cy="936291"/>
          </a:xfrm>
          <a:prstGeom prst="rect">
            <a:avLst/>
          </a:prstGeom>
          <a:gradFill>
            <a:gsLst>
              <a:gs pos="98000">
                <a:schemeClr val="bg1">
                  <a:alpha val="62000"/>
                </a:schemeClr>
              </a:gs>
              <a:gs pos="0">
                <a:srgbClr val="0067A0">
                  <a:alpha val="74000"/>
                </a:srgbClr>
              </a:gs>
              <a:gs pos="50000">
                <a:schemeClr val="accent3">
                  <a:lumMod val="105000"/>
                  <a:satMod val="103000"/>
                  <a:tint val="73000"/>
                </a:schemeClr>
              </a:gs>
              <a:gs pos="82000">
                <a:schemeClr val="accent3">
                  <a:lumMod val="105000"/>
                  <a:satMod val="109000"/>
                  <a:tint val="81000"/>
                </a:schemeClr>
              </a:gs>
            </a:gsLs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B370C438-3663-AB1F-FA6B-76D41BAA97B1}"/>
              </a:ext>
            </a:extLst>
          </p:cNvPr>
          <p:cNvSpPr txBox="1"/>
          <p:nvPr/>
        </p:nvSpPr>
        <p:spPr>
          <a:xfrm>
            <a:off x="65255" y="6410325"/>
            <a:ext cx="571500" cy="369332"/>
          </a:xfrm>
          <a:prstGeom prst="rect">
            <a:avLst/>
          </a:prstGeom>
          <a:noFill/>
        </p:spPr>
        <p:txBody>
          <a:bodyPr wrap="square" rtlCol="0">
            <a:spAutoFit/>
          </a:bodyPr>
          <a:lstStyle/>
          <a:p>
            <a:pPr algn="ctr"/>
            <a:r>
              <a:rPr lang="en-US" dirty="0"/>
              <a:t>6</a:t>
            </a:r>
          </a:p>
        </p:txBody>
      </p:sp>
      <p:pic>
        <p:nvPicPr>
          <p:cNvPr id="13" name="Picture 12" descr="A qr code with a house and bar code&#10;&#10;Description automatically generated">
            <a:extLst>
              <a:ext uri="{FF2B5EF4-FFF2-40B4-BE49-F238E27FC236}">
                <a16:creationId xmlns:a16="http://schemas.microsoft.com/office/drawing/2014/main" id="{36DEC10C-3E76-7D26-FA20-490DCEF0F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633" y="4955646"/>
            <a:ext cx="1639345" cy="1639345"/>
          </a:xfrm>
          <a:prstGeom prst="rect">
            <a:avLst/>
          </a:prstGeom>
        </p:spPr>
      </p:pic>
      <p:pic>
        <p:nvPicPr>
          <p:cNvPr id="1026" name="Picture 2">
            <a:extLst>
              <a:ext uri="{FF2B5EF4-FFF2-40B4-BE49-F238E27FC236}">
                <a16:creationId xmlns:a16="http://schemas.microsoft.com/office/drawing/2014/main" id="{D309087B-726D-2724-C037-6D07AB76D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654" y="205884"/>
            <a:ext cx="2524686" cy="4639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7C5B2EA-9347-B1B6-F3F2-D54EDA8E8112}"/>
              </a:ext>
            </a:extLst>
          </p:cNvPr>
          <p:cNvPicPr>
            <a:picLocks noChangeAspect="1"/>
          </p:cNvPicPr>
          <p:nvPr/>
        </p:nvPicPr>
        <p:blipFill rotWithShape="1">
          <a:blip r:embed="rId4"/>
          <a:srcRect t="175" r="15747" b="-1"/>
          <a:stretch/>
        </p:blipFill>
        <p:spPr>
          <a:xfrm>
            <a:off x="2447738" y="4892219"/>
            <a:ext cx="6222340" cy="1702772"/>
          </a:xfrm>
          <a:prstGeom prst="rect">
            <a:avLst/>
          </a:prstGeom>
        </p:spPr>
      </p:pic>
      <p:sp>
        <p:nvSpPr>
          <p:cNvPr id="5" name="TextBox 4">
            <a:extLst>
              <a:ext uri="{FF2B5EF4-FFF2-40B4-BE49-F238E27FC236}">
                <a16:creationId xmlns:a16="http://schemas.microsoft.com/office/drawing/2014/main" id="{1541D1DC-C528-E722-F7E2-8AE58921E759}"/>
              </a:ext>
            </a:extLst>
          </p:cNvPr>
          <p:cNvSpPr txBox="1"/>
          <p:nvPr/>
        </p:nvSpPr>
        <p:spPr>
          <a:xfrm>
            <a:off x="444895" y="4358506"/>
            <a:ext cx="8072205" cy="646331"/>
          </a:xfrm>
          <a:prstGeom prst="rect">
            <a:avLst/>
          </a:prstGeom>
          <a:noFill/>
        </p:spPr>
        <p:txBody>
          <a:bodyPr wrap="square" rtlCol="0">
            <a:spAutoFit/>
          </a:bodyPr>
          <a:lstStyle/>
          <a:p>
            <a:r>
              <a:rPr lang="en-US" dirty="0">
                <a:solidFill>
                  <a:srgbClr val="000000"/>
                </a:solidFill>
                <a:latin typeface="Calibri" panose="020F0502020204030204" pitchFamily="34" charset="0"/>
              </a:rPr>
              <a:t>L</a:t>
            </a:r>
            <a:r>
              <a:rPr lang="en-US" sz="1800" b="0" i="0" dirty="0">
                <a:solidFill>
                  <a:srgbClr val="000000"/>
                </a:solidFill>
                <a:effectLst/>
                <a:latin typeface="Calibri" panose="020F0502020204030204" pitchFamily="34" charset="0"/>
              </a:rPr>
              <a:t>ocate FastStats from the SmartMLS Homepage Today! </a:t>
            </a:r>
          </a:p>
          <a:p>
            <a:pPr algn="ctr"/>
            <a:endParaRPr lang="en-US" dirty="0"/>
          </a:p>
        </p:txBody>
      </p:sp>
      <p:sp>
        <p:nvSpPr>
          <p:cNvPr id="15" name="TextBox 14">
            <a:extLst>
              <a:ext uri="{FF2B5EF4-FFF2-40B4-BE49-F238E27FC236}">
                <a16:creationId xmlns:a16="http://schemas.microsoft.com/office/drawing/2014/main" id="{00F38E69-CC2E-1115-92BD-7F0B04B15ABF}"/>
              </a:ext>
            </a:extLst>
          </p:cNvPr>
          <p:cNvSpPr txBox="1"/>
          <p:nvPr/>
        </p:nvSpPr>
        <p:spPr>
          <a:xfrm>
            <a:off x="444895" y="1147138"/>
            <a:ext cx="7586050" cy="3139321"/>
          </a:xfrm>
          <a:prstGeom prst="rect">
            <a:avLst/>
          </a:prstGeom>
          <a:noFill/>
        </p:spPr>
        <p:txBody>
          <a:bodyPr wrap="square" rtlCol="0">
            <a:spAutoFit/>
          </a:bodyPr>
          <a:lstStyle/>
          <a:p>
            <a:r>
              <a:rPr lang="en-US" b="0" i="0" dirty="0">
                <a:solidFill>
                  <a:srgbClr val="000000"/>
                </a:solidFill>
                <a:effectLst/>
                <a:latin typeface="Source Sans Pro" panose="020B0503030403020204" pitchFamily="34" charset="0"/>
                <a:ea typeface="Source Sans Pro" panose="020B0503030403020204" pitchFamily="34" charset="0"/>
              </a:rPr>
              <a:t>Creating Custom Market Reports is a Breeze with FastStats. </a:t>
            </a:r>
            <a:endParaRPr lang="en-US" dirty="0">
              <a:solidFill>
                <a:srgbClr val="000000"/>
              </a:solidFill>
              <a:latin typeface="Source Sans Pro" panose="020B0503030403020204" pitchFamily="34" charset="0"/>
              <a:ea typeface="Source Sans Pro" panose="020B0503030403020204" pitchFamily="34" charset="0"/>
            </a:endParaRPr>
          </a:p>
          <a:p>
            <a:endParaRPr lang="en-US" dirty="0">
              <a:solidFill>
                <a:srgbClr val="000000"/>
              </a:solidFill>
              <a:latin typeface="Source Sans Pro" panose="020B0503030403020204" pitchFamily="34" charset="0"/>
              <a:ea typeface="Source Sans Pro" panose="020B0503030403020204" pitchFamily="34" charset="0"/>
            </a:endParaRPr>
          </a:p>
          <a:p>
            <a:r>
              <a:rPr lang="en-US" b="0" i="0" dirty="0">
                <a:solidFill>
                  <a:srgbClr val="000000"/>
                </a:solidFill>
                <a:effectLst/>
                <a:latin typeface="Source Sans Pro" panose="020B0503030403020204" pitchFamily="34" charset="0"/>
                <a:ea typeface="Source Sans Pro" panose="020B0503030403020204" pitchFamily="34" charset="0"/>
              </a:rPr>
              <a:t>FastStats makes it possible to generate a comprehensive one-page market report tailored to your market in just a few minutes. With the interactive map, you can easily select specific metrics, including counties reports, </a:t>
            </a:r>
            <a:r>
              <a:rPr lang="en-US" dirty="0" err="1">
                <a:solidFill>
                  <a:srgbClr val="000000"/>
                </a:solidFill>
                <a:latin typeface="Source Sans Pro" panose="020B0503030403020204" pitchFamily="34" charset="0"/>
                <a:ea typeface="Source Sans Pro" panose="020B0503030403020204" pitchFamily="34" charset="0"/>
              </a:rPr>
              <a:t>S</a:t>
            </a:r>
            <a:r>
              <a:rPr lang="en-US" b="0" i="0" dirty="0" err="1">
                <a:solidFill>
                  <a:srgbClr val="000000"/>
                </a:solidFill>
                <a:effectLst/>
                <a:latin typeface="Source Sans Pro" panose="020B0503030403020204" pitchFamily="34" charset="0"/>
                <a:ea typeface="Source Sans Pro" panose="020B0503030403020204" pitchFamily="34" charset="0"/>
              </a:rPr>
              <a:t>howingtime</a:t>
            </a:r>
            <a:r>
              <a:rPr lang="en-US" b="0" i="0" dirty="0">
                <a:solidFill>
                  <a:srgbClr val="000000"/>
                </a:solidFill>
                <a:effectLst/>
                <a:latin typeface="Source Sans Pro" panose="020B0503030403020204" pitchFamily="34" charset="0"/>
                <a:ea typeface="Source Sans Pro" panose="020B0503030403020204" pitchFamily="34" charset="0"/>
              </a:rPr>
              <a:t> reports, weekly market activity, and more, and print statistics with in-depth reports.</a:t>
            </a:r>
          </a:p>
          <a:p>
            <a:endParaRPr lang="en-US" dirty="0">
              <a:solidFill>
                <a:srgbClr val="000000"/>
              </a:solidFill>
              <a:latin typeface="Source Sans Pro" panose="020B0503030403020204" pitchFamily="34" charset="0"/>
              <a:ea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To view all of this information, and even a statewide summary in one dynamic PDF printout, scan the QR code or </a:t>
            </a:r>
            <a:r>
              <a:rPr kumimoji="0" lang="en-US" sz="1800" b="0" i="0" u="none" strike="noStrike" kern="1200" cap="none" spc="0" normalizeH="0" baseline="0" noProof="0" dirty="0">
                <a:ln>
                  <a:noFill/>
                </a:ln>
                <a:solidFill>
                  <a:srgbClr val="337AB7"/>
                </a:solidFill>
                <a:effectLst/>
                <a:uLnTx/>
                <a:uFillTx/>
                <a:latin typeface="Source Sans Pro" panose="020B0503030403020204" pitchFamily="34" charset="0"/>
                <a:ea typeface="Source Sans Pro" panose="020B0503030403020204" pitchFamily="34" charset="0"/>
                <a:cs typeface="+mn-cs"/>
                <a:hlinkClick r:id="rId5"/>
              </a:rPr>
              <a:t>click here</a:t>
            </a:r>
            <a:r>
              <a:rPr kumimoji="0" lang="en-US"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 </a:t>
            </a:r>
          </a:p>
          <a:p>
            <a:endParaRPr lang="en-US" dirty="0">
              <a:solidFill>
                <a:srgbClr val="000000"/>
              </a:solidFill>
              <a:latin typeface="Source Sans Pro" panose="020B0503030403020204" pitchFamily="34" charset="0"/>
              <a:ea typeface="Source Sans Pro" panose="020B0503030403020204" pitchFamily="34" charset="0"/>
            </a:endParaRPr>
          </a:p>
        </p:txBody>
      </p:sp>
      <p:sp>
        <p:nvSpPr>
          <p:cNvPr id="19" name="Rectangle 18">
            <a:extLst>
              <a:ext uri="{FF2B5EF4-FFF2-40B4-BE49-F238E27FC236}">
                <a16:creationId xmlns:a16="http://schemas.microsoft.com/office/drawing/2014/main" id="{0855C1AE-4A33-FF7E-2483-D7800CB2D208}"/>
              </a:ext>
            </a:extLst>
          </p:cNvPr>
          <p:cNvSpPr/>
          <p:nvPr/>
        </p:nvSpPr>
        <p:spPr>
          <a:xfrm>
            <a:off x="8783053" y="263009"/>
            <a:ext cx="2964052" cy="4371609"/>
          </a:xfrm>
          <a:prstGeom prst="rect">
            <a:avLst/>
          </a:prstGeom>
          <a:gradFill>
            <a:gsLst>
              <a:gs pos="90000">
                <a:srgbClr val="C1E3EF"/>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Object 19">
            <a:extLst>
              <a:ext uri="{FF2B5EF4-FFF2-40B4-BE49-F238E27FC236}">
                <a16:creationId xmlns:a16="http://schemas.microsoft.com/office/drawing/2014/main" id="{513107AF-2F56-D6DF-0654-37D451541FBF}"/>
              </a:ext>
            </a:extLst>
          </p:cNvPr>
          <p:cNvGraphicFramePr>
            <a:graphicFrameLocks noChangeAspect="1"/>
          </p:cNvGraphicFramePr>
          <p:nvPr>
            <p:extLst>
              <p:ext uri="{D42A27DB-BD31-4B8C-83A1-F6EECF244321}">
                <p14:modId xmlns:p14="http://schemas.microsoft.com/office/powerpoint/2010/main" val="2316873552"/>
              </p:ext>
            </p:extLst>
          </p:nvPr>
        </p:nvGraphicFramePr>
        <p:xfrm>
          <a:off x="8867274" y="691744"/>
          <a:ext cx="2788991" cy="3802852"/>
        </p:xfrm>
        <a:graphic>
          <a:graphicData uri="http://schemas.openxmlformats.org/presentationml/2006/ole">
            <mc:AlternateContent xmlns:mc="http://schemas.openxmlformats.org/markup-compatibility/2006">
              <mc:Choice xmlns:v="urn:schemas-microsoft-com:vml" Requires="v">
                <p:oleObj name="Acrobat Document" r:id="rId6" imgW="5829480" imgH="7543800" progId="Acrobat.Document.DC">
                  <p:embed/>
                </p:oleObj>
              </mc:Choice>
              <mc:Fallback>
                <p:oleObj name="Acrobat Document" r:id="rId6" imgW="5829480" imgH="7543800" progId="Acrobat.Document.DC">
                  <p:embed/>
                  <p:pic>
                    <p:nvPicPr>
                      <p:cNvPr id="17" name="Object 16">
                        <a:extLst>
                          <a:ext uri="{FF2B5EF4-FFF2-40B4-BE49-F238E27FC236}">
                            <a16:creationId xmlns:a16="http://schemas.microsoft.com/office/drawing/2014/main" id="{9B26ED00-14AF-7E3B-6D5C-EB0ABE7EE9D9}"/>
                          </a:ext>
                        </a:extLst>
                      </p:cNvPr>
                      <p:cNvPicPr/>
                      <p:nvPr/>
                    </p:nvPicPr>
                    <p:blipFill>
                      <a:blip r:embed="rId7"/>
                      <a:stretch>
                        <a:fillRect/>
                      </a:stretch>
                    </p:blipFill>
                    <p:spPr>
                      <a:xfrm>
                        <a:off x="8867274" y="691744"/>
                        <a:ext cx="2788991" cy="3802852"/>
                      </a:xfrm>
                      <a:prstGeom prst="rect">
                        <a:avLst/>
                      </a:prstGeom>
                    </p:spPr>
                  </p:pic>
                </p:oleObj>
              </mc:Fallback>
            </mc:AlternateContent>
          </a:graphicData>
        </a:graphic>
      </p:graphicFrame>
    </p:spTree>
    <p:extLst>
      <p:ext uri="{BB962C8B-B14F-4D97-AF65-F5344CB8AC3E}">
        <p14:creationId xmlns:p14="http://schemas.microsoft.com/office/powerpoint/2010/main" val="3721708539"/>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AE37F-DE7A-1D47-EA2A-7AE0612497B0}"/>
              </a:ext>
            </a:extLst>
          </p:cNvPr>
          <p:cNvSpPr>
            <a:spLocks noGrp="1"/>
          </p:cNvSpPr>
          <p:nvPr>
            <p:ph idx="1"/>
          </p:nvPr>
        </p:nvSpPr>
        <p:spPr>
          <a:xfrm>
            <a:off x="1908395" y="5855149"/>
            <a:ext cx="8375210" cy="993296"/>
          </a:xfrm>
        </p:spPr>
        <p:txBody>
          <a:bodyPr>
            <a:normAutofit/>
          </a:bodyPr>
          <a:lstStyle/>
          <a:p>
            <a:pPr marL="0" indent="0" algn="ctr">
              <a:buNone/>
            </a:pPr>
            <a:r>
              <a:rPr lang="en-US" sz="1400" dirty="0"/>
              <a:t>Note – This is inclusive of Residential Homes for the entire state of Connecticut. </a:t>
            </a:r>
          </a:p>
          <a:p>
            <a:pPr marL="0" indent="0" algn="ctr">
              <a:buNone/>
            </a:pPr>
            <a:r>
              <a:rPr lang="en-US" sz="1400" dirty="0"/>
              <a:t>Data current as of January 17</a:t>
            </a:r>
            <a:r>
              <a:rPr lang="en-US" sz="1400" baseline="30000" dirty="0"/>
              <a:t>th</a:t>
            </a:r>
            <a:r>
              <a:rPr lang="en-US" sz="1400" dirty="0"/>
              <a:t>, 2024. Scan the code to access the full report, or click </a:t>
            </a:r>
            <a:r>
              <a:rPr lang="en-US" sz="1400" dirty="0">
                <a:hlinkClick r:id="rId2"/>
              </a:rPr>
              <a:t>HERE. </a:t>
            </a:r>
            <a:endParaRPr lang="en-US" sz="1400" dirty="0"/>
          </a:p>
        </p:txBody>
      </p:sp>
      <p:pic>
        <p:nvPicPr>
          <p:cNvPr id="9" name="Picture 8" descr="A qr code with a house and bar graph&#10;&#10;Description automatically generated">
            <a:extLst>
              <a:ext uri="{FF2B5EF4-FFF2-40B4-BE49-F238E27FC236}">
                <a16:creationId xmlns:a16="http://schemas.microsoft.com/office/drawing/2014/main" id="{4D2AA84D-792E-AA49-8733-FA87260F1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667" y="5511040"/>
            <a:ext cx="1336240" cy="1257638"/>
          </a:xfrm>
          <a:prstGeom prst="rect">
            <a:avLst/>
          </a:prstGeom>
        </p:spPr>
      </p:pic>
      <p:pic>
        <p:nvPicPr>
          <p:cNvPr id="11" name="Picture 10">
            <a:extLst>
              <a:ext uri="{FF2B5EF4-FFF2-40B4-BE49-F238E27FC236}">
                <a16:creationId xmlns:a16="http://schemas.microsoft.com/office/drawing/2014/main" id="{760FD565-FFF1-CD5D-4ACC-34F73502E6AB}"/>
              </a:ext>
            </a:extLst>
          </p:cNvPr>
          <p:cNvPicPr>
            <a:picLocks noChangeAspect="1"/>
          </p:cNvPicPr>
          <p:nvPr/>
        </p:nvPicPr>
        <p:blipFill rotWithShape="1">
          <a:blip r:embed="rId4"/>
          <a:srcRect r="942"/>
          <a:stretch/>
        </p:blipFill>
        <p:spPr>
          <a:xfrm>
            <a:off x="0" y="0"/>
            <a:ext cx="12192000" cy="5537180"/>
          </a:xfrm>
          <a:prstGeom prst="rect">
            <a:avLst/>
          </a:prstGeom>
        </p:spPr>
      </p:pic>
      <p:sp>
        <p:nvSpPr>
          <p:cNvPr id="4" name="TextBox 3">
            <a:extLst>
              <a:ext uri="{FF2B5EF4-FFF2-40B4-BE49-F238E27FC236}">
                <a16:creationId xmlns:a16="http://schemas.microsoft.com/office/drawing/2014/main" id="{74BE5F35-665C-BF38-D17C-C284C1C4206C}"/>
              </a:ext>
            </a:extLst>
          </p:cNvPr>
          <p:cNvSpPr txBox="1"/>
          <p:nvPr/>
        </p:nvSpPr>
        <p:spPr>
          <a:xfrm>
            <a:off x="65255" y="6410325"/>
            <a:ext cx="571500" cy="369332"/>
          </a:xfrm>
          <a:prstGeom prst="rect">
            <a:avLst/>
          </a:prstGeom>
          <a:noFill/>
        </p:spPr>
        <p:txBody>
          <a:bodyPr wrap="square" rtlCol="0">
            <a:spAutoFit/>
          </a:bodyPr>
          <a:lstStyle/>
          <a:p>
            <a:pPr algn="ctr"/>
            <a:r>
              <a:rPr lang="en-US" dirty="0"/>
              <a:t>7</a:t>
            </a:r>
          </a:p>
        </p:txBody>
      </p:sp>
    </p:spTree>
    <p:extLst>
      <p:ext uri="{BB962C8B-B14F-4D97-AF65-F5344CB8AC3E}">
        <p14:creationId xmlns:p14="http://schemas.microsoft.com/office/powerpoint/2010/main" val="367664492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B02DC5-4582-5C0E-A63C-88D691B00E56}"/>
              </a:ext>
            </a:extLst>
          </p:cNvPr>
          <p:cNvSpPr txBox="1"/>
          <p:nvPr/>
        </p:nvSpPr>
        <p:spPr>
          <a:xfrm>
            <a:off x="65255" y="6410325"/>
            <a:ext cx="571500" cy="369332"/>
          </a:xfrm>
          <a:prstGeom prst="rect">
            <a:avLst/>
          </a:prstGeom>
          <a:noFill/>
        </p:spPr>
        <p:txBody>
          <a:bodyPr wrap="square" rtlCol="0">
            <a:spAutoFit/>
          </a:bodyPr>
          <a:lstStyle/>
          <a:p>
            <a:pPr algn="ctr"/>
            <a:r>
              <a:rPr lang="en-US" dirty="0"/>
              <a:t>8</a:t>
            </a:r>
          </a:p>
        </p:txBody>
      </p:sp>
      <p:pic>
        <p:nvPicPr>
          <p:cNvPr id="5" name="Picture 4">
            <a:extLst>
              <a:ext uri="{FF2B5EF4-FFF2-40B4-BE49-F238E27FC236}">
                <a16:creationId xmlns:a16="http://schemas.microsoft.com/office/drawing/2014/main" id="{B5688141-D971-6C32-B564-19A0D9DEA641}"/>
              </a:ext>
            </a:extLst>
          </p:cNvPr>
          <p:cNvPicPr>
            <a:picLocks noChangeAspect="1"/>
          </p:cNvPicPr>
          <p:nvPr/>
        </p:nvPicPr>
        <p:blipFill>
          <a:blip r:embed="rId2"/>
          <a:stretch>
            <a:fillRect/>
          </a:stretch>
        </p:blipFill>
        <p:spPr>
          <a:xfrm>
            <a:off x="0" y="1317100"/>
            <a:ext cx="12192000" cy="3710200"/>
          </a:xfrm>
          <a:prstGeom prst="rect">
            <a:avLst/>
          </a:prstGeom>
        </p:spPr>
      </p:pic>
      <p:grpSp>
        <p:nvGrpSpPr>
          <p:cNvPr id="6" name="Group 5">
            <a:extLst>
              <a:ext uri="{FF2B5EF4-FFF2-40B4-BE49-F238E27FC236}">
                <a16:creationId xmlns:a16="http://schemas.microsoft.com/office/drawing/2014/main" id="{8FF86673-DD2A-A54A-CCF9-FD611420DB4C}"/>
              </a:ext>
            </a:extLst>
          </p:cNvPr>
          <p:cNvGrpSpPr/>
          <p:nvPr/>
        </p:nvGrpSpPr>
        <p:grpSpPr>
          <a:xfrm>
            <a:off x="1836490" y="188850"/>
            <a:ext cx="9233129" cy="892552"/>
            <a:chOff x="1836490" y="188850"/>
            <a:chExt cx="9233129" cy="892552"/>
          </a:xfrm>
        </p:grpSpPr>
        <p:sp>
          <p:nvSpPr>
            <p:cNvPr id="8" name="TextBox 7">
              <a:extLst>
                <a:ext uri="{FF2B5EF4-FFF2-40B4-BE49-F238E27FC236}">
                  <a16:creationId xmlns:a16="http://schemas.microsoft.com/office/drawing/2014/main" id="{3FEFA061-44EF-A299-8506-630DA4E07C87}"/>
                </a:ext>
              </a:extLst>
            </p:cNvPr>
            <p:cNvSpPr txBox="1"/>
            <p:nvPr/>
          </p:nvSpPr>
          <p:spPr>
            <a:xfrm>
              <a:off x="1836490" y="188850"/>
              <a:ext cx="7196865" cy="892552"/>
            </a:xfrm>
            <a:prstGeom prst="rect">
              <a:avLst/>
            </a:prstGeom>
            <a:noFill/>
          </p:spPr>
          <p:txBody>
            <a:bodyPr wrap="square" rtlCol="0">
              <a:spAutoFit/>
            </a:bodyPr>
            <a:lstStyle/>
            <a:p>
              <a:r>
                <a:rPr lang="en-US" b="1" dirty="0">
                  <a:solidFill>
                    <a:srgbClr val="009CDE"/>
                  </a:solidFill>
                  <a:latin typeface="Source Sans Pro" panose="020B0503030403020204" pitchFamily="34" charset="0"/>
                  <a:ea typeface="Source Sans Pro" panose="020B0503030403020204" pitchFamily="34" charset="0"/>
                  <a:cs typeface="Times New Roman" panose="02020603050405020304" pitchFamily="18" charset="0"/>
                </a:rPr>
                <a:t>Annual Report on the Connecticut Housing Market </a:t>
              </a:r>
            </a:p>
            <a:p>
              <a:r>
                <a:rPr lang="en-US" sz="3200" b="1" dirty="0">
                  <a:solidFill>
                    <a:srgbClr val="0067A0"/>
                  </a:solidFill>
                  <a:latin typeface="Source Sans Pro" panose="020B0503030403020204" pitchFamily="34" charset="0"/>
                  <a:ea typeface="Source Sans Pro" panose="020B0503030403020204" pitchFamily="34" charset="0"/>
                  <a:cs typeface="Times New Roman" panose="02020603050405020304" pitchFamily="18" charset="0"/>
                </a:rPr>
                <a:t>Market Activity Overview</a:t>
              </a:r>
            </a:p>
          </p:txBody>
        </p:sp>
        <p:cxnSp>
          <p:nvCxnSpPr>
            <p:cNvPr id="9" name="Straight Connector 8">
              <a:extLst>
                <a:ext uri="{FF2B5EF4-FFF2-40B4-BE49-F238E27FC236}">
                  <a16:creationId xmlns:a16="http://schemas.microsoft.com/office/drawing/2014/main" id="{BA2C1900-D429-2222-D81D-62E4FE3CC272}"/>
                </a:ext>
              </a:extLst>
            </p:cNvPr>
            <p:cNvCxnSpPr>
              <a:cxnSpLocks/>
            </p:cNvCxnSpPr>
            <p:nvPr/>
          </p:nvCxnSpPr>
          <p:spPr>
            <a:xfrm>
              <a:off x="1836490" y="1081402"/>
              <a:ext cx="923312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B0786921-18C0-822B-4B1C-52AA59582FDD}"/>
              </a:ext>
            </a:extLst>
          </p:cNvPr>
          <p:cNvSpPr txBox="1"/>
          <p:nvPr/>
        </p:nvSpPr>
        <p:spPr>
          <a:xfrm>
            <a:off x="2811492" y="5866879"/>
            <a:ext cx="6798333" cy="6083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Note – This is inclusive of Residential Homes for the entire state of Connecticut.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Data current as of January 17</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2024. Scan the code to access the full report, or click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HERE.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qr code with a house and bar graph&#10;&#10;Description automatically generated">
            <a:extLst>
              <a:ext uri="{FF2B5EF4-FFF2-40B4-BE49-F238E27FC236}">
                <a16:creationId xmlns:a16="http://schemas.microsoft.com/office/drawing/2014/main" id="{956CCEAD-72E2-47C2-97FC-CC31D01C8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667" y="5511040"/>
            <a:ext cx="1336240" cy="1257638"/>
          </a:xfrm>
          <a:prstGeom prst="rect">
            <a:avLst/>
          </a:prstGeom>
        </p:spPr>
      </p:pic>
      <p:pic>
        <p:nvPicPr>
          <p:cNvPr id="13" name="Picture 12">
            <a:extLst>
              <a:ext uri="{FF2B5EF4-FFF2-40B4-BE49-F238E27FC236}">
                <a16:creationId xmlns:a16="http://schemas.microsoft.com/office/drawing/2014/main" id="{24A33F0E-4048-49DA-41D6-D79D05FE4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568" y="191687"/>
            <a:ext cx="2797242" cy="248119"/>
          </a:xfrm>
          <a:prstGeom prst="rect">
            <a:avLst/>
          </a:prstGeom>
        </p:spPr>
      </p:pic>
    </p:spTree>
    <p:extLst>
      <p:ext uri="{BB962C8B-B14F-4D97-AF65-F5344CB8AC3E}">
        <p14:creationId xmlns:p14="http://schemas.microsoft.com/office/powerpoint/2010/main" val="402445371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B02DC5-4582-5C0E-A63C-88D691B00E56}"/>
              </a:ext>
            </a:extLst>
          </p:cNvPr>
          <p:cNvSpPr txBox="1"/>
          <p:nvPr/>
        </p:nvSpPr>
        <p:spPr>
          <a:xfrm>
            <a:off x="65255" y="6410325"/>
            <a:ext cx="571500" cy="369332"/>
          </a:xfrm>
          <a:prstGeom prst="rect">
            <a:avLst/>
          </a:prstGeom>
          <a:noFill/>
        </p:spPr>
        <p:txBody>
          <a:bodyPr wrap="square" rtlCol="0">
            <a:spAutoFit/>
          </a:bodyPr>
          <a:lstStyle/>
          <a:p>
            <a:pPr algn="ctr"/>
            <a:r>
              <a:rPr lang="en-US" dirty="0"/>
              <a:t>9</a:t>
            </a:r>
          </a:p>
        </p:txBody>
      </p:sp>
      <p:cxnSp>
        <p:nvCxnSpPr>
          <p:cNvPr id="13" name="Straight Connector 12">
            <a:extLst>
              <a:ext uri="{FF2B5EF4-FFF2-40B4-BE49-F238E27FC236}">
                <a16:creationId xmlns:a16="http://schemas.microsoft.com/office/drawing/2014/main" id="{A05B937F-BBCD-D277-1AA6-3966C3944955}"/>
              </a:ext>
            </a:extLst>
          </p:cNvPr>
          <p:cNvCxnSpPr>
            <a:cxnSpLocks/>
          </p:cNvCxnSpPr>
          <p:nvPr/>
        </p:nvCxnSpPr>
        <p:spPr>
          <a:xfrm>
            <a:off x="1836490" y="1081402"/>
            <a:ext cx="923312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539B202-09C0-A507-F59C-C294B5C66288}"/>
              </a:ext>
            </a:extLst>
          </p:cNvPr>
          <p:cNvPicPr>
            <a:picLocks noChangeAspect="1"/>
          </p:cNvPicPr>
          <p:nvPr/>
        </p:nvPicPr>
        <p:blipFill>
          <a:blip r:embed="rId2"/>
          <a:stretch>
            <a:fillRect/>
          </a:stretch>
        </p:blipFill>
        <p:spPr>
          <a:xfrm>
            <a:off x="0" y="407276"/>
            <a:ext cx="12192001" cy="4975003"/>
          </a:xfrm>
          <a:prstGeom prst="rect">
            <a:avLst/>
          </a:prstGeom>
        </p:spPr>
      </p:pic>
      <p:sp>
        <p:nvSpPr>
          <p:cNvPr id="3" name="TextBox 2">
            <a:extLst>
              <a:ext uri="{FF2B5EF4-FFF2-40B4-BE49-F238E27FC236}">
                <a16:creationId xmlns:a16="http://schemas.microsoft.com/office/drawing/2014/main" id="{85B04E57-803C-8D85-24D9-059B6C80FE2D}"/>
              </a:ext>
            </a:extLst>
          </p:cNvPr>
          <p:cNvSpPr txBox="1"/>
          <p:nvPr/>
        </p:nvSpPr>
        <p:spPr>
          <a:xfrm>
            <a:off x="1739379" y="5927504"/>
            <a:ext cx="9118121" cy="523220"/>
          </a:xfrm>
          <a:prstGeom prst="rect">
            <a:avLst/>
          </a:prstGeom>
          <a:noFill/>
        </p:spPr>
        <p:txBody>
          <a:bodyPr wrap="square">
            <a:spAutoFit/>
          </a:bodyPr>
          <a:lstStyle/>
          <a:p>
            <a:pPr marL="0" indent="0" algn="ctr">
              <a:buNone/>
            </a:pPr>
            <a:r>
              <a:rPr lang="en-US" sz="1400" dirty="0"/>
              <a:t>Note – This is inclusive of Residential Homes for the entire state of Connecticut. </a:t>
            </a:r>
          </a:p>
          <a:p>
            <a:pPr marL="0" indent="0" algn="ctr">
              <a:buNone/>
            </a:pPr>
            <a:r>
              <a:rPr lang="en-US" sz="1400" dirty="0"/>
              <a:t>Data current as of January 17</a:t>
            </a:r>
            <a:r>
              <a:rPr lang="en-US" sz="1400" baseline="30000" dirty="0"/>
              <a:t>th</a:t>
            </a:r>
            <a:r>
              <a:rPr lang="en-US" sz="1400" dirty="0"/>
              <a:t>, 2024. Scan the code to access the full report, or click </a:t>
            </a:r>
            <a:r>
              <a:rPr lang="en-US" sz="1400" dirty="0">
                <a:hlinkClick r:id="rId3"/>
              </a:rPr>
              <a:t>HERE. </a:t>
            </a:r>
            <a:endParaRPr lang="en-US" sz="1400" dirty="0"/>
          </a:p>
        </p:txBody>
      </p:sp>
      <p:pic>
        <p:nvPicPr>
          <p:cNvPr id="4" name="Picture 3" descr="A qr code with a house and bar graph&#10;&#10;Description automatically generated">
            <a:extLst>
              <a:ext uri="{FF2B5EF4-FFF2-40B4-BE49-F238E27FC236}">
                <a16:creationId xmlns:a16="http://schemas.microsoft.com/office/drawing/2014/main" id="{A7B94582-4BD3-4D01-D08F-437162F6D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667" y="5511040"/>
            <a:ext cx="1336240" cy="1257638"/>
          </a:xfrm>
          <a:prstGeom prst="rect">
            <a:avLst/>
          </a:prstGeom>
        </p:spPr>
      </p:pic>
    </p:spTree>
    <p:extLst>
      <p:ext uri="{BB962C8B-B14F-4D97-AF65-F5344CB8AC3E}">
        <p14:creationId xmlns:p14="http://schemas.microsoft.com/office/powerpoint/2010/main" val="330805396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37345</TotalTime>
  <Words>1080</Words>
  <Application>Microsoft Office PowerPoint</Application>
  <PresentationFormat>Widescreen</PresentationFormat>
  <Paragraphs>100</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Source Sans Pro</vt:lpstr>
      <vt:lpstr>Office Theme</vt:lpstr>
      <vt:lpstr>Adobe Acrobat Document</vt:lpstr>
      <vt:lpstr>Broker Slides</vt:lpstr>
      <vt:lpstr>Table of Contents</vt:lpstr>
      <vt:lpstr>The SmartMLS.com webpage has updated the login button on the top of our home page to our refreshed Dashboard. If you have been using a browser bookmark to access the SmartMLS Dashboard, you must create a new one that points to our refreshed Member Dashboard.  To do so, go to www.smartmls.com and hit CTRL+D on your keyboard. That will add a shortcut to the Member Dashboard to the Bookmark/Favorites bar at the top of your browser.  CLICK HERE  for more information on how to reset your password if you forget your SmartMLS password. </vt:lpstr>
      <vt:lpstr>2023 Annual Reports on the Connecticut Housing Market are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connectMLS Training Course Menu</vt:lpstr>
      <vt:lpstr>Need Help with Something Else?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Broker Slides</dc:title>
  <dc:creator>Jessica Rubin</dc:creator>
  <cp:lastModifiedBy>Jess</cp:lastModifiedBy>
  <cp:revision>63</cp:revision>
  <cp:lastPrinted>2023-01-24T20:58:53Z</cp:lastPrinted>
  <dcterms:created xsi:type="dcterms:W3CDTF">2023-02-13T16:19:49Z</dcterms:created>
  <dcterms:modified xsi:type="dcterms:W3CDTF">2024-02-01T15:36:52Z</dcterms:modified>
</cp:coreProperties>
</file>