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84" r:id="rId4"/>
    <p:sldId id="292" r:id="rId5"/>
    <p:sldId id="275" r:id="rId6"/>
    <p:sldId id="285" r:id="rId7"/>
    <p:sldId id="289" r:id="rId8"/>
    <p:sldId id="287" r:id="rId9"/>
    <p:sldId id="293" r:id="rId10"/>
    <p:sldId id="294" r:id="rId11"/>
    <p:sldId id="26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6AE0F8-6384-40B0-8884-0D6DF844B9C5}">
          <p14:sldIdLst>
            <p14:sldId id="265"/>
            <p14:sldId id="256"/>
            <p14:sldId id="284"/>
            <p14:sldId id="292"/>
            <p14:sldId id="275"/>
            <p14:sldId id="285"/>
            <p14:sldId id="289"/>
            <p14:sldId id="287"/>
            <p14:sldId id="293"/>
            <p14:sldId id="294"/>
          </p14:sldIdLst>
        </p14:section>
        <p14:section name="Untitled Section" id="{CE931877-8DDE-4C1E-86E3-C4000869A0D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A4B"/>
    <a:srgbClr val="244C5A"/>
    <a:srgbClr val="EF9130"/>
    <a:srgbClr val="009CDE"/>
    <a:srgbClr val="0067A0"/>
    <a:srgbClr val="C6C6C5"/>
    <a:srgbClr val="3A7B92"/>
    <a:srgbClr val="A7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56FAF5-A373-4975-A015-4492493BFBE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B5FDA9-FC64-4842-8C98-624BAB8D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4993-29BF-41FE-8816-F269B27B5B1B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B008-7EED-4F3B-B948-BA2B137BA46A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AB4-F901-46C6-BA8C-40EB8878F5C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2CF4-9213-45F8-AA74-3BEF228805FC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1E-AA8A-4CB9-9B57-148B29ADE2DF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931A-1C1B-4AD1-A20E-1CD127B38D8F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6DC4-BAF4-4AA6-AD02-A2964E29A486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DEFB-EADC-4998-9747-A4A6E418AC82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A82B-4306-4E4A-91F7-13BB593303DE}" type="datetime1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3E0B-8FF9-4973-BEAB-7DA09C45F89B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939A-7EBD-4940-85C3-9AE448940579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535A-34BD-4FC0-B312-B5248DADFEA7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ight-dc.com/_files/ugd/a43318_9c9e22dd75594354ad851f78d333363b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martdesk.smartmls.com/hc/en-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0L9un3pWSg" TargetMode="External"/><Relationship Id="rId2" Type="http://schemas.openxmlformats.org/officeDocument/2006/relationships/hyperlink" Target="https://connectmls.smartmls.com/hc/en-us/articles/23300225097883-How-do-I-access-my-Draft-listing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nnectmls.smartmls.com/hc/en-us/articles/19193629012123-Add-Edit-menu-overview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mls.smartmls.com/hc/en-us/articles/19193629012123-Add-Edit-menu-overview" TargetMode="External"/><Relationship Id="rId13" Type="http://schemas.openxmlformats.org/officeDocument/2006/relationships/hyperlink" Target="https://smartmls.com/events/" TargetMode="External"/><Relationship Id="rId3" Type="http://schemas.openxmlformats.org/officeDocument/2006/relationships/hyperlink" Target="https://www.youtube.com/watch?v=6V0F8z4iZpc&amp;list=PL38XRkkMlCS2DS75ACQC_nA0DWoG2SMIO&amp;index=4" TargetMode="External"/><Relationship Id="rId7" Type="http://schemas.openxmlformats.org/officeDocument/2006/relationships/hyperlink" Target="https://connectmls.smartmls.com/hc/en-us/articles/18887443222683-Add-a-listing-in-connectMLS" TargetMode="External"/><Relationship Id="rId12" Type="http://schemas.openxmlformats.org/officeDocument/2006/relationships/hyperlink" Target="https://smartmls.ewebinar.com/" TargetMode="External"/><Relationship Id="rId2" Type="http://schemas.openxmlformats.org/officeDocument/2006/relationships/hyperlink" Target="https://www.youtube.com/watch?v=Tjt1WNjlGuk&amp;list=PL38XRkkMlCS2DS75ACQC_nA0DWoG2SMIO&amp;index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60L9un3pWSg&amp;list=PL38XRkkMlCS2DS75ACQC_nA0DWoG2SMIO&amp;index=5" TargetMode="External"/><Relationship Id="rId11" Type="http://schemas.openxmlformats.org/officeDocument/2006/relationships/hyperlink" Target="https://app.ewebinar.com/webinar/managing-and-adding-listings-in-connectmls-12480" TargetMode="External"/><Relationship Id="rId5" Type="http://schemas.openxmlformats.org/officeDocument/2006/relationships/hyperlink" Target="https://www.youtube.com/watch?v=yPOW_RE3VlA&amp;list=PL38XRkkMlCS2DS75ACQC_nA0DWoG2SMIO&amp;index=2" TargetMode="External"/><Relationship Id="rId10" Type="http://schemas.openxmlformats.org/officeDocument/2006/relationships/hyperlink" Target="https://connectmls.smartmls.com/hc/en-us/articles/18984584598555-Add-documents-to-your-listing" TargetMode="External"/><Relationship Id="rId4" Type="http://schemas.openxmlformats.org/officeDocument/2006/relationships/hyperlink" Target="https://www.youtube.com/watch?v=V1yyulWyYw8&amp;list=PL38XRkkMlCS2DS75ACQC_nA0DWoG2SMIO&amp;index=3" TargetMode="External"/><Relationship Id="rId9" Type="http://schemas.openxmlformats.org/officeDocument/2006/relationships/hyperlink" Target="https://connectmls.smartmls.com/hc/en-us/articles/19258593396635-Add-a-tour-or-open-house-to-your-list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www.greenlight-dc.com/smartmls-stats" TargetMode="External"/><Relationship Id="rId4" Type="http://schemas.openxmlformats.org/officeDocument/2006/relationships/hyperlink" Target="https://smartmls.com/wp-content/uploads/2024/01/SmartMLS-Year-End-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reenlight-dc.com/_files/ugd/a43318_9c9e22dd75594354ad851f78d333363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reenlight-dc.com/_files/ugd/a43318_9c9e22dd75594354ad851f78d333363b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1F16F9-8EC7-6225-2798-B28FB4CC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323" y="1920005"/>
            <a:ext cx="4805569" cy="1162396"/>
          </a:xfrm>
          <a:effectLst/>
          <a:scene3d>
            <a:camera prst="orthographicFront"/>
            <a:lightRig rig="threePt" dir="t"/>
          </a:scene3d>
        </p:spPr>
        <p:txBody>
          <a:bodyPr>
            <a:noAutofit/>
          </a:bodyPr>
          <a:lstStyle/>
          <a:p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Broker Slides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AA9D33-D32C-3EE1-EB01-487186A4A360}"/>
              </a:ext>
            </a:extLst>
          </p:cNvPr>
          <p:cNvGrpSpPr/>
          <p:nvPr/>
        </p:nvGrpSpPr>
        <p:grpSpPr>
          <a:xfrm>
            <a:off x="7977479" y="3945579"/>
            <a:ext cx="4406805" cy="1324664"/>
            <a:chOff x="8279998" y="4107847"/>
            <a:chExt cx="4108880" cy="11623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B7A70F-82F4-F5AE-BFEB-6BE046A6D29A}"/>
                </a:ext>
              </a:extLst>
            </p:cNvPr>
            <p:cNvSpPr/>
            <p:nvPr/>
          </p:nvSpPr>
          <p:spPr>
            <a:xfrm>
              <a:off x="8279998" y="4107847"/>
              <a:ext cx="3929596" cy="1162396"/>
            </a:xfrm>
            <a:prstGeom prst="rect">
              <a:avLst/>
            </a:prstGeom>
            <a:solidFill>
              <a:schemeClr val="bg1">
                <a:lumMod val="65000"/>
                <a:alpha val="38000"/>
              </a:schemeClr>
            </a:solidFill>
            <a:ln>
              <a:solidFill>
                <a:srgbClr val="244C5A">
                  <a:alpha val="5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806F97-2B3F-36ED-7212-24F4549D915C}"/>
                </a:ext>
              </a:extLst>
            </p:cNvPr>
            <p:cNvSpPr txBox="1"/>
            <p:nvPr/>
          </p:nvSpPr>
          <p:spPr>
            <a:xfrm>
              <a:off x="8297202" y="4330692"/>
              <a:ext cx="4091676" cy="675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March 2024</a:t>
              </a:r>
              <a:endParaRPr lang="en-US" sz="4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66F0CD6-3190-2813-FF96-B83161A7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84" y="332433"/>
            <a:ext cx="4528231" cy="5965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B750D9-627D-DD43-AD97-B6743160C80C}"/>
              </a:ext>
            </a:extLst>
          </p:cNvPr>
          <p:cNvSpPr/>
          <p:nvPr/>
        </p:nvSpPr>
        <p:spPr>
          <a:xfrm>
            <a:off x="1403498" y="2384935"/>
            <a:ext cx="6362234" cy="432420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solidFill>
              <a:srgbClr val="244C5A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7A151-1DE3-A52F-1CAB-89939973FC63}"/>
              </a:ext>
            </a:extLst>
          </p:cNvPr>
          <p:cNvSpPr/>
          <p:nvPr/>
        </p:nvSpPr>
        <p:spPr>
          <a:xfrm>
            <a:off x="795814" y="1524574"/>
            <a:ext cx="6549390" cy="4883999"/>
          </a:xfrm>
          <a:prstGeom prst="rect">
            <a:avLst/>
          </a:prstGeom>
          <a:noFill/>
          <a:ln w="88900" cmpd="sng">
            <a:solidFill>
              <a:srgbClr val="24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B8968-A4DC-704E-8852-239E4DEEDE2A}"/>
              </a:ext>
            </a:extLst>
          </p:cNvPr>
          <p:cNvSpPr txBox="1"/>
          <p:nvPr/>
        </p:nvSpPr>
        <p:spPr>
          <a:xfrm>
            <a:off x="8816651" y="3252380"/>
            <a:ext cx="3733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Monthly Updates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E23BB-224B-8710-42F2-F3C18C2B2D90}"/>
              </a:ext>
            </a:extLst>
          </p:cNvPr>
          <p:cNvGrpSpPr/>
          <p:nvPr/>
        </p:nvGrpSpPr>
        <p:grpSpPr>
          <a:xfrm>
            <a:off x="9773821" y="5682002"/>
            <a:ext cx="1253673" cy="397094"/>
            <a:chOff x="11100311" y="6555890"/>
            <a:chExt cx="908811" cy="24930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8865BD-0BED-BB3A-0845-0898C271DBFB}"/>
                </a:ext>
              </a:extLst>
            </p:cNvPr>
            <p:cNvSpPr/>
            <p:nvPr/>
          </p:nvSpPr>
          <p:spPr>
            <a:xfrm>
              <a:off x="11759815" y="6555890"/>
              <a:ext cx="249307" cy="249307"/>
            </a:xfrm>
            <a:prstGeom prst="rect">
              <a:avLst/>
            </a:prstGeom>
            <a:solidFill>
              <a:srgbClr val="22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4D5B7A-AA5E-EBEC-C8F8-0D5EAC828790}"/>
                </a:ext>
              </a:extLst>
            </p:cNvPr>
            <p:cNvSpPr/>
            <p:nvPr/>
          </p:nvSpPr>
          <p:spPr>
            <a:xfrm>
              <a:off x="11434226" y="6555890"/>
              <a:ext cx="249307" cy="249307"/>
            </a:xfrm>
            <a:prstGeom prst="rect">
              <a:avLst/>
            </a:prstGeom>
            <a:solidFill>
              <a:srgbClr val="0066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09964E-7F37-9F23-7E83-06493A591312}"/>
                </a:ext>
              </a:extLst>
            </p:cNvPr>
            <p:cNvSpPr/>
            <p:nvPr/>
          </p:nvSpPr>
          <p:spPr>
            <a:xfrm>
              <a:off x="11100311" y="6555891"/>
              <a:ext cx="249307" cy="249307"/>
            </a:xfrm>
            <a:prstGeom prst="rect">
              <a:avLst/>
            </a:prstGeom>
            <a:solidFill>
              <a:srgbClr val="00A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A computer and tablet with text&#10;&#10;Description automatically generated">
            <a:extLst>
              <a:ext uri="{FF2B5EF4-FFF2-40B4-BE49-F238E27FC236}">
                <a16:creationId xmlns:a16="http://schemas.microsoft.com/office/drawing/2014/main" id="{21D377B6-4B93-118A-9919-CA50F506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"/>
          <a:stretch/>
        </p:blipFill>
        <p:spPr>
          <a:xfrm>
            <a:off x="83944" y="1920005"/>
            <a:ext cx="7177920" cy="36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B17D-EBE6-25BE-3D57-2EB846C0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1D1E9E-6F74-2E5A-0C06-8CF140F4DF0E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AB8964-24F5-E9B4-2ACB-EA66A18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53F06-E13B-19F0-C73C-EE75E721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60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B7D546-8DFE-13D8-E1A6-01E3A1981477}"/>
              </a:ext>
            </a:extLst>
          </p:cNvPr>
          <p:cNvSpPr txBox="1">
            <a:spLocks/>
          </p:cNvSpPr>
          <p:nvPr/>
        </p:nvSpPr>
        <p:spPr>
          <a:xfrm>
            <a:off x="986824" y="6410325"/>
            <a:ext cx="10218351" cy="9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Note – This is inclusive of Residential Homes for the entire state of Connecticut.  Data current as of February 5</a:t>
            </a:r>
            <a:r>
              <a:rPr lang="en-US" sz="120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2024. Scan the code to access the full report, or click </a:t>
            </a: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HERE. </a:t>
            </a: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2A33-8C96-EE0D-3FA1-6620BFB0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69276"/>
            <a:ext cx="10515600" cy="1325563"/>
          </a:xfrm>
        </p:spPr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Need Help with Something Else?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CF7F-BA6F-2DC5-EE53-0E72BC64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29" y="1368762"/>
            <a:ext cx="9772426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Access our 24/7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for answers to common questions. You can also utilize our chat feature by clicking this icon          located on the bottom right corner of the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screen.</a:t>
            </a:r>
          </a:p>
          <a:p>
            <a:pPr marL="0" indent="0">
              <a:buNone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Contact SmartMLS with assistance on Compliance, Technical Support, or Membership Questions:</a:t>
            </a:r>
          </a:p>
          <a:p>
            <a:pPr lvl="3"/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203-750-6000</a:t>
            </a:r>
          </a:p>
          <a:p>
            <a:pPr lvl="3"/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Support@Smartmls.com</a:t>
            </a:r>
          </a:p>
          <a:p>
            <a:pPr lvl="3"/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Hours of Operation: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Monday- Thursday 8:30am-7:00pm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Friday – 8:30am – 6:00pm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Weekends – 9am – 3:00pm</a:t>
            </a:r>
          </a:p>
        </p:txBody>
      </p:sp>
      <p:pic>
        <p:nvPicPr>
          <p:cNvPr id="9" name="Picture 8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D6F38821-2E5E-F5A6-0268-92C4838FC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4712" r="33534" b="55862"/>
          <a:stretch/>
        </p:blipFill>
        <p:spPr>
          <a:xfrm>
            <a:off x="9324023" y="4270993"/>
            <a:ext cx="1687491" cy="165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584A9-A93F-C876-0E0F-CDF6B9EAB560}"/>
              </a:ext>
            </a:extLst>
          </p:cNvPr>
          <p:cNvSpPr txBox="1"/>
          <p:nvPr/>
        </p:nvSpPr>
        <p:spPr>
          <a:xfrm>
            <a:off x="148245" y="64886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51C7CEA-F60E-0C39-9CA5-738CC1ED2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33725" r="26580" b="34745"/>
          <a:stretch/>
        </p:blipFill>
        <p:spPr>
          <a:xfrm>
            <a:off x="10671625" y="69276"/>
            <a:ext cx="1248731" cy="1100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BB9D0-9CA0-6037-D2DF-B2D33C1AB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576" y="6200554"/>
            <a:ext cx="4112780" cy="419541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C45D36DD-DA46-BC89-1A62-CA7EA417E0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1" t="-567" r="8932" b="9999"/>
          <a:stretch/>
        </p:blipFill>
        <p:spPr>
          <a:xfrm>
            <a:off x="7246189" y="1689369"/>
            <a:ext cx="429324" cy="4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B6644-CC94-42BD-6C23-16B5C76A24A1}"/>
              </a:ext>
            </a:extLst>
          </p:cNvPr>
          <p:cNvSpPr/>
          <p:nvPr/>
        </p:nvSpPr>
        <p:spPr>
          <a:xfrm>
            <a:off x="6062476" y="0"/>
            <a:ext cx="6156071" cy="68580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rgbClr val="244C5A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86D01-EE7E-8B14-3F6A-AFED8D5D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062541" y="2758538"/>
            <a:ext cx="5638800" cy="91485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Table of Contents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A121-1AF5-9886-58F1-6E5F7D152A27}"/>
              </a:ext>
            </a:extLst>
          </p:cNvPr>
          <p:cNvCxnSpPr>
            <a:cxnSpLocks/>
          </p:cNvCxnSpPr>
          <p:nvPr/>
        </p:nvCxnSpPr>
        <p:spPr>
          <a:xfrm>
            <a:off x="1523003" y="0"/>
            <a:ext cx="0" cy="5674415"/>
          </a:xfrm>
          <a:prstGeom prst="line">
            <a:avLst/>
          </a:prstGeom>
          <a:ln w="76200" cmpd="sng">
            <a:solidFill>
              <a:srgbClr val="244C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678B35-4257-3978-AC9B-6FE2F05F77FD}"/>
              </a:ext>
            </a:extLst>
          </p:cNvPr>
          <p:cNvSpPr txBox="1"/>
          <p:nvPr/>
        </p:nvSpPr>
        <p:spPr>
          <a:xfrm>
            <a:off x="6285800" y="2533205"/>
            <a:ext cx="5996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January Market Statistics –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SmartMLS Stats</a:t>
            </a:r>
            <a:endParaRPr lang="en-US" sz="2400" b="1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 Single – Family Overview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 Condo Overview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8076E8-5150-AF94-99C1-DC4465644647}"/>
              </a:ext>
            </a:extLst>
          </p:cNvPr>
          <p:cNvSpPr txBox="1"/>
          <p:nvPr/>
        </p:nvSpPr>
        <p:spPr>
          <a:xfrm>
            <a:off x="6285800" y="4749195"/>
            <a:ext cx="5606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MLS Updates and Resources</a:t>
            </a:r>
          </a:p>
          <a:p>
            <a:pPr algn="l"/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Hours of Operation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BE7162-C4E8-483F-1B9A-0CD9547CF888}"/>
              </a:ext>
            </a:extLst>
          </p:cNvPr>
          <p:cNvGrpSpPr/>
          <p:nvPr/>
        </p:nvGrpSpPr>
        <p:grpSpPr>
          <a:xfrm>
            <a:off x="3465036" y="2427238"/>
            <a:ext cx="2106676" cy="1037897"/>
            <a:chOff x="2838013" y="544976"/>
            <a:chExt cx="2770177" cy="14510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4069EF-8615-3185-33BE-F527C56D4409}"/>
                </a:ext>
              </a:extLst>
            </p:cNvPr>
            <p:cNvGrpSpPr/>
            <p:nvPr/>
          </p:nvGrpSpPr>
          <p:grpSpPr>
            <a:xfrm>
              <a:off x="4191991" y="544976"/>
              <a:ext cx="1416199" cy="1451056"/>
              <a:chOff x="4460489" y="550390"/>
              <a:chExt cx="1416199" cy="14510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1B70768-7C46-1498-CD5C-F82A51A9EAF8}"/>
                  </a:ext>
                </a:extLst>
              </p:cNvPr>
              <p:cNvGrpSpPr/>
              <p:nvPr/>
            </p:nvGrpSpPr>
            <p:grpSpPr>
              <a:xfrm>
                <a:off x="4460489" y="550390"/>
                <a:ext cx="1416199" cy="1451056"/>
                <a:chOff x="4460489" y="550390"/>
                <a:chExt cx="1416199" cy="1451056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48548C3-56EB-4A51-4B46-0A44EC5DB1EE}"/>
                    </a:ext>
                  </a:extLst>
                </p:cNvPr>
                <p:cNvSpPr/>
                <p:nvPr/>
              </p:nvSpPr>
              <p:spPr>
                <a:xfrm>
                  <a:off x="4568306" y="550390"/>
                  <a:ext cx="1200563" cy="1451056"/>
                </a:xfrm>
                <a:prstGeom prst="rect">
                  <a:avLst/>
                </a:prstGeom>
                <a:solidFill>
                  <a:srgbClr val="C6C6C5">
                    <a:alpha val="65000"/>
                  </a:srgbClr>
                </a:solidFill>
                <a:ln>
                  <a:solidFill>
                    <a:srgbClr val="244C5A">
                      <a:alpha val="3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959C256-AFF5-2C5E-8DD6-B695CE07A6E6}"/>
                    </a:ext>
                  </a:extLst>
                </p:cNvPr>
                <p:cNvSpPr/>
                <p:nvPr/>
              </p:nvSpPr>
              <p:spPr>
                <a:xfrm>
                  <a:off x="4460489" y="779689"/>
                  <a:ext cx="1416199" cy="992458"/>
                </a:xfrm>
                <a:prstGeom prst="rect">
                  <a:avLst/>
                </a:prstGeom>
                <a:noFill/>
                <a:ln w="38100" cmpd="sng">
                  <a:solidFill>
                    <a:srgbClr val="244C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" name="Picture 32" descr="Company name&#10;&#10;Description automatically generated with medium confidence">
                <a:extLst>
                  <a:ext uri="{FF2B5EF4-FFF2-40B4-BE49-F238E27FC236}">
                    <a16:creationId xmlns:a16="http://schemas.microsoft.com/office/drawing/2014/main" id="{02494328-544A-13D9-B332-680766B00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02" t="16098" r="29269" b="46015"/>
              <a:stretch/>
            </p:blipFill>
            <p:spPr>
              <a:xfrm>
                <a:off x="4706002" y="934298"/>
                <a:ext cx="945604" cy="992458"/>
              </a:xfrm>
              <a:prstGeom prst="rect">
                <a:avLst/>
              </a:prstGeom>
            </p:spPr>
          </p:pic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A316575-0CFC-2E10-F5A0-28D079040C49}"/>
                </a:ext>
              </a:extLst>
            </p:cNvPr>
            <p:cNvSpPr/>
            <p:nvPr/>
          </p:nvSpPr>
          <p:spPr>
            <a:xfrm>
              <a:off x="2838014" y="1079875"/>
              <a:ext cx="914856" cy="439066"/>
            </a:xfrm>
            <a:prstGeom prst="rect">
              <a:avLst/>
            </a:prstGeom>
            <a:solidFill>
              <a:srgbClr val="209B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50" dirty="0"/>
                <a:t>7-10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D99895-B52E-460C-2EC3-8541B7F3053F}"/>
              </a:ext>
            </a:extLst>
          </p:cNvPr>
          <p:cNvGrpSpPr/>
          <p:nvPr/>
        </p:nvGrpSpPr>
        <p:grpSpPr>
          <a:xfrm>
            <a:off x="3348251" y="4636518"/>
            <a:ext cx="2148782" cy="1037897"/>
            <a:chOff x="2728264" y="4861968"/>
            <a:chExt cx="2879544" cy="145105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7FBC8D-77DD-036C-8520-584397F89BF9}"/>
                </a:ext>
              </a:extLst>
            </p:cNvPr>
            <p:cNvGrpSpPr/>
            <p:nvPr/>
          </p:nvGrpSpPr>
          <p:grpSpPr>
            <a:xfrm>
              <a:off x="4191609" y="4861968"/>
              <a:ext cx="1416199" cy="1451056"/>
              <a:chOff x="4517186" y="4856554"/>
              <a:chExt cx="1416199" cy="145105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E10410F-9F42-F29E-1B05-6A6AC905BFAB}"/>
                  </a:ext>
                </a:extLst>
              </p:cNvPr>
              <p:cNvGrpSpPr/>
              <p:nvPr/>
            </p:nvGrpSpPr>
            <p:grpSpPr>
              <a:xfrm>
                <a:off x="4517186" y="4856554"/>
                <a:ext cx="1416199" cy="1451056"/>
                <a:chOff x="4460489" y="550390"/>
                <a:chExt cx="1416199" cy="1451056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1E5729-F989-985A-99AC-D4B94980A5F3}"/>
                    </a:ext>
                  </a:extLst>
                </p:cNvPr>
                <p:cNvSpPr/>
                <p:nvPr/>
              </p:nvSpPr>
              <p:spPr>
                <a:xfrm>
                  <a:off x="4568306" y="550390"/>
                  <a:ext cx="1200563" cy="1451056"/>
                </a:xfrm>
                <a:prstGeom prst="rect">
                  <a:avLst/>
                </a:prstGeom>
                <a:solidFill>
                  <a:srgbClr val="C6C6C5">
                    <a:alpha val="65000"/>
                  </a:srgbClr>
                </a:solidFill>
                <a:ln>
                  <a:solidFill>
                    <a:srgbClr val="244C5A">
                      <a:alpha val="3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ABC46EC-0433-5BE4-A765-1281546EFE23}"/>
                    </a:ext>
                  </a:extLst>
                </p:cNvPr>
                <p:cNvSpPr/>
                <p:nvPr/>
              </p:nvSpPr>
              <p:spPr>
                <a:xfrm>
                  <a:off x="4460489" y="779689"/>
                  <a:ext cx="1416199" cy="992458"/>
                </a:xfrm>
                <a:prstGeom prst="rect">
                  <a:avLst/>
                </a:prstGeom>
                <a:noFill/>
                <a:ln w="38100" cmpd="sng">
                  <a:solidFill>
                    <a:srgbClr val="244C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1C0ADAE6-3D24-40A9-E1BE-7D86D212A0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33" t="29184" r="17094" b="36260"/>
              <a:stretch/>
            </p:blipFill>
            <p:spPr>
              <a:xfrm>
                <a:off x="4702135" y="5315152"/>
                <a:ext cx="1066732" cy="827370"/>
              </a:xfrm>
              <a:prstGeom prst="rect">
                <a:avLst/>
              </a:prstGeom>
            </p:spPr>
          </p:pic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71B41-8D81-6765-6291-8D648337092A}"/>
                </a:ext>
              </a:extLst>
            </p:cNvPr>
            <p:cNvSpPr/>
            <p:nvPr/>
          </p:nvSpPr>
          <p:spPr>
            <a:xfrm>
              <a:off x="2728264" y="5367964"/>
              <a:ext cx="1024606" cy="439066"/>
            </a:xfrm>
            <a:prstGeom prst="rect">
              <a:avLst/>
            </a:prstGeom>
            <a:solidFill>
              <a:srgbClr val="224C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11</a:t>
              </a:r>
            </a:p>
          </p:txBody>
        </p:sp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40AA8626-B334-1F88-7E7E-13E5CAC0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93" y="6411188"/>
            <a:ext cx="2163542" cy="285004"/>
          </a:xfrm>
          <a:prstGeom prst="rect">
            <a:avLst/>
          </a:prstGeom>
        </p:spPr>
      </p:pic>
      <p:sp>
        <p:nvSpPr>
          <p:cNvPr id="49" name="Freeform 4">
            <a:extLst>
              <a:ext uri="{FF2B5EF4-FFF2-40B4-BE49-F238E27FC236}">
                <a16:creationId xmlns:a16="http://schemas.microsoft.com/office/drawing/2014/main" id="{18067EE1-D44E-0685-EEE7-DBF536CE1E30}"/>
              </a:ext>
            </a:extLst>
          </p:cNvPr>
          <p:cNvSpPr>
            <a:spLocks noEditPoints="1"/>
          </p:cNvSpPr>
          <p:nvPr/>
        </p:nvSpPr>
        <p:spPr bwMode="auto">
          <a:xfrm>
            <a:off x="688596" y="218387"/>
            <a:ext cx="203433" cy="178178"/>
          </a:xfrm>
          <a:custGeom>
            <a:avLst/>
            <a:gdLst>
              <a:gd name="T0" fmla="*/ 725 w 765"/>
              <a:gd name="T1" fmla="*/ 514 h 666"/>
              <a:gd name="T2" fmla="*/ 242 w 765"/>
              <a:gd name="T3" fmla="*/ 514 h 666"/>
              <a:gd name="T4" fmla="*/ 202 w 765"/>
              <a:gd name="T5" fmla="*/ 555 h 666"/>
              <a:gd name="T6" fmla="*/ 202 w 765"/>
              <a:gd name="T7" fmla="*/ 595 h 666"/>
              <a:gd name="T8" fmla="*/ 242 w 765"/>
              <a:gd name="T9" fmla="*/ 635 h 666"/>
              <a:gd name="T10" fmla="*/ 725 w 765"/>
              <a:gd name="T11" fmla="*/ 635 h 666"/>
              <a:gd name="T12" fmla="*/ 765 w 765"/>
              <a:gd name="T13" fmla="*/ 595 h 666"/>
              <a:gd name="T14" fmla="*/ 765 w 765"/>
              <a:gd name="T15" fmla="*/ 555 h 666"/>
              <a:gd name="T16" fmla="*/ 725 w 765"/>
              <a:gd name="T17" fmla="*/ 514 h 666"/>
              <a:gd name="T18" fmla="*/ 127 w 765"/>
              <a:gd name="T19" fmla="*/ 553 h 666"/>
              <a:gd name="T20" fmla="*/ 35 w 765"/>
              <a:gd name="T21" fmla="*/ 495 h 666"/>
              <a:gd name="T22" fmla="*/ 0 w 765"/>
              <a:gd name="T23" fmla="*/ 514 h 666"/>
              <a:gd name="T24" fmla="*/ 0 w 765"/>
              <a:gd name="T25" fmla="*/ 635 h 666"/>
              <a:gd name="T26" fmla="*/ 35 w 765"/>
              <a:gd name="T27" fmla="*/ 654 h 666"/>
              <a:gd name="T28" fmla="*/ 127 w 765"/>
              <a:gd name="T29" fmla="*/ 596 h 666"/>
              <a:gd name="T30" fmla="*/ 127 w 765"/>
              <a:gd name="T31" fmla="*/ 553 h 666"/>
              <a:gd name="T32" fmla="*/ 725 w 765"/>
              <a:gd name="T33" fmla="*/ 273 h 666"/>
              <a:gd name="T34" fmla="*/ 242 w 765"/>
              <a:gd name="T35" fmla="*/ 273 h 666"/>
              <a:gd name="T36" fmla="*/ 202 w 765"/>
              <a:gd name="T37" fmla="*/ 313 h 666"/>
              <a:gd name="T38" fmla="*/ 202 w 765"/>
              <a:gd name="T39" fmla="*/ 353 h 666"/>
              <a:gd name="T40" fmla="*/ 242 w 765"/>
              <a:gd name="T41" fmla="*/ 394 h 666"/>
              <a:gd name="T42" fmla="*/ 725 w 765"/>
              <a:gd name="T43" fmla="*/ 394 h 666"/>
              <a:gd name="T44" fmla="*/ 765 w 765"/>
              <a:gd name="T45" fmla="*/ 353 h 666"/>
              <a:gd name="T46" fmla="*/ 765 w 765"/>
              <a:gd name="T47" fmla="*/ 313 h 666"/>
              <a:gd name="T48" fmla="*/ 725 w 765"/>
              <a:gd name="T49" fmla="*/ 273 h 666"/>
              <a:gd name="T50" fmla="*/ 35 w 765"/>
              <a:gd name="T51" fmla="*/ 412 h 666"/>
              <a:gd name="T52" fmla="*/ 127 w 765"/>
              <a:gd name="T53" fmla="*/ 354 h 666"/>
              <a:gd name="T54" fmla="*/ 126 w 765"/>
              <a:gd name="T55" fmla="*/ 315 h 666"/>
              <a:gd name="T56" fmla="*/ 37 w 765"/>
              <a:gd name="T57" fmla="*/ 271 h 666"/>
              <a:gd name="T58" fmla="*/ 0 w 765"/>
              <a:gd name="T59" fmla="*/ 293 h 666"/>
              <a:gd name="T60" fmla="*/ 0 w 765"/>
              <a:gd name="T61" fmla="*/ 394 h 666"/>
              <a:gd name="T62" fmla="*/ 35 w 765"/>
              <a:gd name="T63" fmla="*/ 412 h 666"/>
              <a:gd name="T64" fmla="*/ 725 w 765"/>
              <a:gd name="T65" fmla="*/ 31 h 666"/>
              <a:gd name="T66" fmla="*/ 242 w 765"/>
              <a:gd name="T67" fmla="*/ 31 h 666"/>
              <a:gd name="T68" fmla="*/ 202 w 765"/>
              <a:gd name="T69" fmla="*/ 71 h 666"/>
              <a:gd name="T70" fmla="*/ 202 w 765"/>
              <a:gd name="T71" fmla="*/ 112 h 666"/>
              <a:gd name="T72" fmla="*/ 242 w 765"/>
              <a:gd name="T73" fmla="*/ 152 h 666"/>
              <a:gd name="T74" fmla="*/ 725 w 765"/>
              <a:gd name="T75" fmla="*/ 152 h 666"/>
              <a:gd name="T76" fmla="*/ 765 w 765"/>
              <a:gd name="T77" fmla="*/ 112 h 666"/>
              <a:gd name="T78" fmla="*/ 765 w 765"/>
              <a:gd name="T79" fmla="*/ 71 h 666"/>
              <a:gd name="T80" fmla="*/ 725 w 765"/>
              <a:gd name="T81" fmla="*/ 31 h 666"/>
              <a:gd name="T82" fmla="*/ 127 w 765"/>
              <a:gd name="T83" fmla="*/ 70 h 666"/>
              <a:gd name="T84" fmla="*/ 35 w 765"/>
              <a:gd name="T85" fmla="*/ 12 h 666"/>
              <a:gd name="T86" fmla="*/ 0 w 765"/>
              <a:gd name="T87" fmla="*/ 31 h 666"/>
              <a:gd name="T88" fmla="*/ 0 w 765"/>
              <a:gd name="T89" fmla="*/ 152 h 666"/>
              <a:gd name="T90" fmla="*/ 35 w 765"/>
              <a:gd name="T91" fmla="*/ 171 h 666"/>
              <a:gd name="T92" fmla="*/ 127 w 765"/>
              <a:gd name="T93" fmla="*/ 113 h 666"/>
              <a:gd name="T94" fmla="*/ 127 w 765"/>
              <a:gd name="T95" fmla="*/ 7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65" h="666">
                <a:moveTo>
                  <a:pt x="725" y="514"/>
                </a:moveTo>
                <a:lnTo>
                  <a:pt x="242" y="514"/>
                </a:lnTo>
                <a:cubicBezTo>
                  <a:pt x="220" y="514"/>
                  <a:pt x="202" y="532"/>
                  <a:pt x="202" y="555"/>
                </a:cubicBezTo>
                <a:lnTo>
                  <a:pt x="202" y="595"/>
                </a:lnTo>
                <a:cubicBezTo>
                  <a:pt x="202" y="617"/>
                  <a:pt x="220" y="635"/>
                  <a:pt x="242" y="635"/>
                </a:cubicBezTo>
                <a:lnTo>
                  <a:pt x="725" y="635"/>
                </a:lnTo>
                <a:cubicBezTo>
                  <a:pt x="747" y="635"/>
                  <a:pt x="765" y="617"/>
                  <a:pt x="765" y="595"/>
                </a:cubicBezTo>
                <a:lnTo>
                  <a:pt x="765" y="555"/>
                </a:lnTo>
                <a:cubicBezTo>
                  <a:pt x="765" y="532"/>
                  <a:pt x="747" y="514"/>
                  <a:pt x="725" y="514"/>
                </a:cubicBezTo>
                <a:close/>
                <a:moveTo>
                  <a:pt x="127" y="553"/>
                </a:moveTo>
                <a:lnTo>
                  <a:pt x="35" y="495"/>
                </a:lnTo>
                <a:cubicBezTo>
                  <a:pt x="16" y="484"/>
                  <a:pt x="0" y="492"/>
                  <a:pt x="0" y="514"/>
                </a:cubicBezTo>
                <a:lnTo>
                  <a:pt x="0" y="635"/>
                </a:lnTo>
                <a:cubicBezTo>
                  <a:pt x="0" y="657"/>
                  <a:pt x="16" y="666"/>
                  <a:pt x="35" y="654"/>
                </a:cubicBezTo>
                <a:lnTo>
                  <a:pt x="127" y="596"/>
                </a:lnTo>
                <a:cubicBezTo>
                  <a:pt x="146" y="584"/>
                  <a:pt x="146" y="565"/>
                  <a:pt x="127" y="553"/>
                </a:cubicBezTo>
                <a:close/>
                <a:moveTo>
                  <a:pt x="725" y="273"/>
                </a:moveTo>
                <a:lnTo>
                  <a:pt x="242" y="273"/>
                </a:lnTo>
                <a:cubicBezTo>
                  <a:pt x="220" y="273"/>
                  <a:pt x="202" y="291"/>
                  <a:pt x="202" y="313"/>
                </a:cubicBezTo>
                <a:lnTo>
                  <a:pt x="202" y="353"/>
                </a:lnTo>
                <a:cubicBezTo>
                  <a:pt x="202" y="375"/>
                  <a:pt x="220" y="394"/>
                  <a:pt x="242" y="394"/>
                </a:cubicBezTo>
                <a:lnTo>
                  <a:pt x="725" y="394"/>
                </a:lnTo>
                <a:cubicBezTo>
                  <a:pt x="747" y="394"/>
                  <a:pt x="765" y="375"/>
                  <a:pt x="765" y="353"/>
                </a:cubicBezTo>
                <a:lnTo>
                  <a:pt x="765" y="313"/>
                </a:lnTo>
                <a:cubicBezTo>
                  <a:pt x="765" y="291"/>
                  <a:pt x="747" y="273"/>
                  <a:pt x="725" y="273"/>
                </a:cubicBezTo>
                <a:close/>
                <a:moveTo>
                  <a:pt x="35" y="412"/>
                </a:moveTo>
                <a:lnTo>
                  <a:pt x="127" y="354"/>
                </a:lnTo>
                <a:cubicBezTo>
                  <a:pt x="146" y="343"/>
                  <a:pt x="145" y="325"/>
                  <a:pt x="126" y="315"/>
                </a:cubicBezTo>
                <a:lnTo>
                  <a:pt x="37" y="271"/>
                </a:lnTo>
                <a:cubicBezTo>
                  <a:pt x="17" y="261"/>
                  <a:pt x="0" y="271"/>
                  <a:pt x="0" y="293"/>
                </a:cubicBezTo>
                <a:lnTo>
                  <a:pt x="0" y="394"/>
                </a:lnTo>
                <a:cubicBezTo>
                  <a:pt x="0" y="416"/>
                  <a:pt x="16" y="424"/>
                  <a:pt x="35" y="412"/>
                </a:cubicBezTo>
                <a:close/>
                <a:moveTo>
                  <a:pt x="725" y="31"/>
                </a:moveTo>
                <a:lnTo>
                  <a:pt x="242" y="31"/>
                </a:lnTo>
                <a:cubicBezTo>
                  <a:pt x="220" y="31"/>
                  <a:pt x="202" y="49"/>
                  <a:pt x="202" y="71"/>
                </a:cubicBezTo>
                <a:lnTo>
                  <a:pt x="202" y="112"/>
                </a:lnTo>
                <a:cubicBezTo>
                  <a:pt x="202" y="134"/>
                  <a:pt x="220" y="152"/>
                  <a:pt x="242" y="152"/>
                </a:cubicBezTo>
                <a:lnTo>
                  <a:pt x="725" y="152"/>
                </a:lnTo>
                <a:cubicBezTo>
                  <a:pt x="747" y="152"/>
                  <a:pt x="765" y="134"/>
                  <a:pt x="765" y="112"/>
                </a:cubicBezTo>
                <a:lnTo>
                  <a:pt x="765" y="71"/>
                </a:lnTo>
                <a:cubicBezTo>
                  <a:pt x="765" y="49"/>
                  <a:pt x="747" y="31"/>
                  <a:pt x="725" y="31"/>
                </a:cubicBezTo>
                <a:close/>
                <a:moveTo>
                  <a:pt x="127" y="70"/>
                </a:moveTo>
                <a:lnTo>
                  <a:pt x="35" y="12"/>
                </a:lnTo>
                <a:cubicBezTo>
                  <a:pt x="16" y="0"/>
                  <a:pt x="0" y="9"/>
                  <a:pt x="0" y="31"/>
                </a:cubicBezTo>
                <a:lnTo>
                  <a:pt x="0" y="152"/>
                </a:lnTo>
                <a:cubicBezTo>
                  <a:pt x="0" y="174"/>
                  <a:pt x="16" y="183"/>
                  <a:pt x="35" y="171"/>
                </a:cubicBezTo>
                <a:lnTo>
                  <a:pt x="127" y="113"/>
                </a:lnTo>
                <a:cubicBezTo>
                  <a:pt x="146" y="101"/>
                  <a:pt x="146" y="82"/>
                  <a:pt x="127" y="70"/>
                </a:cubicBezTo>
                <a:close/>
              </a:path>
            </a:pathLst>
          </a:custGeom>
          <a:solidFill>
            <a:srgbClr val="244C5A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solidFill>
                <a:srgbClr val="12161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02224-F0DC-1436-4B3D-DF0597741353}"/>
              </a:ext>
            </a:extLst>
          </p:cNvPr>
          <p:cNvSpPr txBox="1"/>
          <p:nvPr/>
        </p:nvSpPr>
        <p:spPr>
          <a:xfrm>
            <a:off x="6285800" y="218387"/>
            <a:ext cx="6162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News and Alerts –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Welcome to Add/Edit</a:t>
            </a:r>
          </a:p>
          <a:p>
            <a:pPr algn="l"/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Highlights and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Listing Tips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Managing Your Listings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Education and Training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EB3D1F-E311-89C2-1DE9-D5B8676A0A6B}"/>
              </a:ext>
            </a:extLst>
          </p:cNvPr>
          <p:cNvGrpSpPr/>
          <p:nvPr/>
        </p:nvGrpSpPr>
        <p:grpSpPr>
          <a:xfrm>
            <a:off x="3544948" y="355614"/>
            <a:ext cx="2058410" cy="1037897"/>
            <a:chOff x="3963585" y="262277"/>
            <a:chExt cx="1743075" cy="8871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C6C5E5-2C4D-FCC3-2283-15BA1876A6E7}"/>
                </a:ext>
              </a:extLst>
            </p:cNvPr>
            <p:cNvGrpSpPr/>
            <p:nvPr/>
          </p:nvGrpSpPr>
          <p:grpSpPr>
            <a:xfrm>
              <a:off x="3963585" y="262277"/>
              <a:ext cx="1743075" cy="887139"/>
              <a:chOff x="2838014" y="544976"/>
              <a:chExt cx="2770176" cy="145105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68D6791-3F90-AAA2-B7F2-ACCACEEE9FC5}"/>
                  </a:ext>
                </a:extLst>
              </p:cNvPr>
              <p:cNvGrpSpPr/>
              <p:nvPr/>
            </p:nvGrpSpPr>
            <p:grpSpPr>
              <a:xfrm>
                <a:off x="4191992" y="544976"/>
                <a:ext cx="1416198" cy="1451056"/>
                <a:chOff x="4460489" y="550390"/>
                <a:chExt cx="1416199" cy="145105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5E2EF49-2048-D86E-1625-65F4D84A65E2}"/>
                    </a:ext>
                  </a:extLst>
                </p:cNvPr>
                <p:cNvSpPr/>
                <p:nvPr/>
              </p:nvSpPr>
              <p:spPr>
                <a:xfrm>
                  <a:off x="4568306" y="550390"/>
                  <a:ext cx="1200563" cy="1451056"/>
                </a:xfrm>
                <a:prstGeom prst="rect">
                  <a:avLst/>
                </a:prstGeom>
                <a:solidFill>
                  <a:srgbClr val="C6C6C5">
                    <a:alpha val="65000"/>
                  </a:srgbClr>
                </a:solidFill>
                <a:ln>
                  <a:solidFill>
                    <a:srgbClr val="244C5A">
                      <a:alpha val="3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F6DE634-C083-2BCD-750E-063898356D18}"/>
                    </a:ext>
                  </a:extLst>
                </p:cNvPr>
                <p:cNvSpPr/>
                <p:nvPr/>
              </p:nvSpPr>
              <p:spPr>
                <a:xfrm>
                  <a:off x="4460489" y="779689"/>
                  <a:ext cx="1416199" cy="992458"/>
                </a:xfrm>
                <a:prstGeom prst="rect">
                  <a:avLst/>
                </a:prstGeom>
                <a:noFill/>
                <a:ln w="38100" cmpd="sng">
                  <a:solidFill>
                    <a:srgbClr val="244C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371712-1891-5008-5646-A2F073EE883E}"/>
                  </a:ext>
                </a:extLst>
              </p:cNvPr>
              <p:cNvSpPr/>
              <p:nvPr/>
            </p:nvSpPr>
            <p:spPr>
              <a:xfrm>
                <a:off x="2838014" y="1079875"/>
                <a:ext cx="914856" cy="439066"/>
              </a:xfrm>
              <a:prstGeom prst="rect">
                <a:avLst/>
              </a:prstGeom>
              <a:solidFill>
                <a:srgbClr val="C6C6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3-6</a:t>
                </a:r>
              </a:p>
            </p:txBody>
          </p:sp>
        </p:grpSp>
        <p:pic>
          <p:nvPicPr>
            <p:cNvPr id="27" name="Graphic 26" descr="Megaphone1 with solid fill">
              <a:extLst>
                <a:ext uri="{FF2B5EF4-FFF2-40B4-BE49-F238E27FC236}">
                  <a16:creationId xmlns:a16="http://schemas.microsoft.com/office/drawing/2014/main" id="{E7A0C1CF-8E7F-24C3-EEAD-9B0E363A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57278" y="295461"/>
              <a:ext cx="822584" cy="82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3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56E2C0-C323-DE42-5A1B-A7AB966B1411}"/>
              </a:ext>
            </a:extLst>
          </p:cNvPr>
          <p:cNvSpPr/>
          <p:nvPr/>
        </p:nvSpPr>
        <p:spPr>
          <a:xfrm>
            <a:off x="8731935" y="2377690"/>
            <a:ext cx="2953225" cy="4303525"/>
          </a:xfrm>
          <a:prstGeom prst="rect">
            <a:avLst/>
          </a:prstGeom>
          <a:solidFill>
            <a:schemeClr val="accent4">
              <a:alpha val="63000"/>
            </a:schemeClr>
          </a:solidFill>
          <a:effectLst>
            <a:softEdge rad="2794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DBBC3-7EE1-9C33-34E4-16E598BE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40" y="1966907"/>
            <a:ext cx="11620500" cy="867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Our Add/Edit system is now accessible from both </a:t>
            </a:r>
            <a:r>
              <a:rPr lang="en-US" sz="1800" b="0" i="0" dirty="0" err="1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8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and Matrix (if you opted in). To access our new Add/Edit, simply log into </a:t>
            </a:r>
            <a:r>
              <a:rPr lang="en-US" sz="1800" b="0" i="0" dirty="0" err="1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8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and click on the Add/Edit icon on the toolbar.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0" y="64886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7" name="Picture 6" descr="A close-up of a computer mouse&#10;&#10;Description automatically generated">
            <a:extLst>
              <a:ext uri="{FF2B5EF4-FFF2-40B4-BE49-F238E27FC236}">
                <a16:creationId xmlns:a16="http://schemas.microsoft.com/office/drawing/2014/main" id="{908A6A4E-B566-7A31-E1AC-705D83DE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03" y="182324"/>
            <a:ext cx="6431193" cy="16077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9F2059-42D0-22CE-F14E-AD1A732CA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9" t="-119" r="10031" b="7579"/>
          <a:stretch/>
        </p:blipFill>
        <p:spPr bwMode="auto">
          <a:xfrm>
            <a:off x="9048585" y="2650958"/>
            <a:ext cx="2319924" cy="37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E8CCB0-88C7-E02D-32DE-2814E4BE9DBB}"/>
              </a:ext>
            </a:extLst>
          </p:cNvPr>
          <p:cNvSpPr txBox="1"/>
          <p:nvPr/>
        </p:nvSpPr>
        <p:spPr>
          <a:xfrm>
            <a:off x="773646" y="3069765"/>
            <a:ext cx="56476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Add/Edit Highlights:</a:t>
            </a:r>
          </a:p>
          <a:p>
            <a:endParaRPr lang="en-US" sz="1800" b="0" i="0" dirty="0">
              <a:solidFill>
                <a:srgbClr val="1D1C1D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 or manage a listing from any device – Phone, </a:t>
            </a:r>
            <a:r>
              <a:rPr lang="en-US" dirty="0" err="1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Ipad</a:t>
            </a:r>
            <a:r>
              <a:rPr lang="en-US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laptop or desktop.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Autosave capabilities between tabs allows for an easier workflow.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Create property flyers for marketing instantly.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 only the information relevant to your listing with responsive fields.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Manage administrative access or collaborate with ease with a co-list agent. </a:t>
            </a:r>
          </a:p>
        </p:txBody>
      </p:sp>
    </p:spTree>
    <p:extLst>
      <p:ext uri="{BB962C8B-B14F-4D97-AF65-F5344CB8AC3E}">
        <p14:creationId xmlns:p14="http://schemas.microsoft.com/office/powerpoint/2010/main" val="18577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63437-32F7-D8BD-7F13-D78570BB2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70A77A-5073-F32B-2251-FE38B5A16D85}"/>
              </a:ext>
            </a:extLst>
          </p:cNvPr>
          <p:cNvSpPr/>
          <p:nvPr/>
        </p:nvSpPr>
        <p:spPr>
          <a:xfrm>
            <a:off x="5983132" y="1103609"/>
            <a:ext cx="6208867" cy="5243474"/>
          </a:xfrm>
          <a:prstGeom prst="rect">
            <a:avLst/>
          </a:prstGeom>
          <a:solidFill>
            <a:schemeClr val="accent4">
              <a:alpha val="63000"/>
            </a:schemeClr>
          </a:solidFill>
          <a:effectLst>
            <a:softEdge rad="2794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C0A11-9C9A-BAB2-9347-F9649C8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5" y="78343"/>
            <a:ext cx="11690230" cy="962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244C5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Listing Tips in </a:t>
            </a:r>
            <a:r>
              <a:rPr lang="en-US" sz="4000" b="1" dirty="0">
                <a:solidFill>
                  <a:srgbClr val="EF913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Add/Edit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47644-7CE0-C5F0-C5D5-C1E5CDE02C12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97DE9-06F7-87E4-159F-AC1057EDCE0C}"/>
              </a:ext>
            </a:extLst>
          </p:cNvPr>
          <p:cNvSpPr txBox="1"/>
          <p:nvPr/>
        </p:nvSpPr>
        <p:spPr>
          <a:xfrm>
            <a:off x="636755" y="1233827"/>
            <a:ext cx="529821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C0B0C"/>
                </a:solidFill>
                <a:effectLst/>
                <a:latin typeface="Arial" panose="020B0604020202020204" pitchFamily="34" charset="0"/>
              </a:rPr>
              <a:t> Your Incomplete listings, now called drafts, are waiting for you in </a:t>
            </a:r>
            <a:r>
              <a:rPr lang="en-US" sz="1400" b="0" i="0" dirty="0" err="1">
                <a:solidFill>
                  <a:srgbClr val="0C0B0C"/>
                </a:solidFill>
                <a:effectLst/>
                <a:latin typeface="Arial" panose="020B0604020202020204" pitchFamily="34" charset="0"/>
              </a:rPr>
              <a:t>connectMLS</a:t>
            </a:r>
            <a:r>
              <a:rPr lang="en-US" sz="1400" b="0" i="0" dirty="0">
                <a:solidFill>
                  <a:srgbClr val="0C0B0C"/>
                </a:solidFill>
                <a:effectLst/>
                <a:latin typeface="Arial" panose="020B0604020202020204" pitchFamily="34" charset="0"/>
              </a:rPr>
              <a:t>. To</a:t>
            </a:r>
            <a:r>
              <a:rPr lang="en-US" sz="14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 locate your drafts</a:t>
            </a:r>
            <a:r>
              <a:rPr lang="en-US" sz="1400" b="0" i="0" dirty="0">
                <a:solidFill>
                  <a:srgbClr val="0C0B0C"/>
                </a:solidFill>
                <a:effectLst/>
                <a:latin typeface="Arial" panose="020B0604020202020204" pitchFamily="34" charset="0"/>
              </a:rPr>
              <a:t>, follow these steps.</a:t>
            </a:r>
          </a:p>
          <a:p>
            <a:pPr algn="l"/>
            <a:endParaRPr lang="en-US" sz="1400" b="0" i="0" dirty="0">
              <a:solidFill>
                <a:srgbClr val="706E7B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+mj-lt"/>
              <a:buAutoNum type="arabicPeriod"/>
            </a:pPr>
            <a:r>
              <a:rPr lang="en-US" sz="1400" b="1" i="0" dirty="0">
                <a:solidFill>
                  <a:srgbClr val="F68B1E"/>
                </a:solidFill>
                <a:effectLst/>
                <a:latin typeface="Arial" panose="020B0604020202020204" pitchFamily="34" charset="0"/>
              </a:rPr>
              <a:t>Locate the Add/Edit menu</a:t>
            </a:r>
          </a:p>
          <a:p>
            <a:pPr lvl="2">
              <a:buFont typeface="+mj-lt"/>
              <a:buAutoNum type="arabicPeriod"/>
            </a:pPr>
            <a:r>
              <a:rPr lang="en-US" sz="1400" b="1" i="0" dirty="0">
                <a:solidFill>
                  <a:srgbClr val="F68B1E"/>
                </a:solidFill>
                <a:effectLst/>
                <a:latin typeface="Arial" panose="020B0604020202020204" pitchFamily="34" charset="0"/>
              </a:rPr>
              <a:t>Click "View Manage my Transactions"</a:t>
            </a:r>
          </a:p>
          <a:p>
            <a:pPr lvl="2">
              <a:buFont typeface="+mj-lt"/>
              <a:buAutoNum type="arabicPeriod"/>
            </a:pPr>
            <a:r>
              <a:rPr lang="en-US" sz="1400" b="1" i="0" dirty="0">
                <a:solidFill>
                  <a:srgbClr val="F68B1E"/>
                </a:solidFill>
                <a:effectLst/>
                <a:latin typeface="Arial" panose="020B0604020202020204" pitchFamily="34" charset="0"/>
              </a:rPr>
              <a:t>Select "Drafts" from the upper left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706E7B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en-US" sz="1400" b="0" i="0" dirty="0">
                <a:solidFill>
                  <a:srgbClr val="706E7B"/>
                </a:solidFill>
                <a:effectLst/>
                <a:latin typeface="Arial" panose="020B0604020202020204" pitchFamily="34" charset="0"/>
              </a:rPr>
            </a:br>
            <a:endParaRPr lang="en-US" sz="1400" b="0" i="0" dirty="0">
              <a:solidFill>
                <a:srgbClr val="706E7B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50405"/>
                </a:solidFill>
                <a:effectLst/>
                <a:latin typeface="Arial" panose="020B0604020202020204" pitchFamily="34" charset="0"/>
              </a:rPr>
              <a:t> Listing numbers will now start with "24“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05040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21214"/>
                </a:solidFill>
                <a:effectLst/>
                <a:latin typeface="Arial" panose="020B0604020202020204" pitchFamily="34" charset="0"/>
              </a:rPr>
              <a:t> You must add a separate entry (on the Rooms tab) for each bedroom in the listing, and one of them must be entered as a Primary Bedroom.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2121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50405"/>
                </a:solidFill>
                <a:effectLst/>
                <a:latin typeface="Arial" panose="020B0604020202020204" pitchFamily="34" charset="0"/>
              </a:rPr>
              <a:t> Utilize the "Generate Listing Sheet", which populates all data entered during the listing input process and backfills the data input PDF. You can then upload the document to </a:t>
            </a:r>
            <a:r>
              <a:rPr lang="en-US" sz="1400" b="0" i="0" dirty="0" err="1">
                <a:solidFill>
                  <a:srgbClr val="050405"/>
                </a:solidFill>
                <a:effectLst/>
                <a:latin typeface="Arial" panose="020B0604020202020204" pitchFamily="34" charset="0"/>
              </a:rPr>
              <a:t>TransactionDesk</a:t>
            </a:r>
            <a:r>
              <a:rPr lang="en-US" sz="1400" b="0" i="0" dirty="0">
                <a:solidFill>
                  <a:srgbClr val="050405"/>
                </a:solidFill>
                <a:effectLst/>
                <a:latin typeface="Arial" panose="020B0604020202020204" pitchFamily="34" charset="0"/>
              </a:rPr>
              <a:t> and present it to your client.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400" u="sng" dirty="0">
              <a:solidFill>
                <a:srgbClr val="050405"/>
              </a:solidFill>
              <a:latin typeface="Arial" panose="020B0604020202020204" pitchFamily="34" charset="0"/>
              <a:hlinkClick r:id="rId3"/>
            </a:endParaRPr>
          </a:p>
          <a:p>
            <a:pPr algn="l"/>
            <a:r>
              <a:rPr lang="en-US" sz="14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Click here</a:t>
            </a:r>
            <a:r>
              <a:rPr lang="en-US" sz="1400" b="0" i="0" dirty="0">
                <a:solidFill>
                  <a:srgbClr val="050405"/>
                </a:solidFill>
                <a:effectLst/>
                <a:latin typeface="Arial" panose="020B0604020202020204" pitchFamily="34" charset="0"/>
              </a:rPr>
              <a:t> to watch a quick video on how to generate a listing sheet.</a:t>
            </a:r>
          </a:p>
          <a:p>
            <a:pPr algn="l"/>
            <a:br>
              <a:rPr lang="en-US" sz="1600" b="0" i="0" dirty="0">
                <a:solidFill>
                  <a:srgbClr val="706E7B"/>
                </a:solidFill>
                <a:effectLst/>
                <a:latin typeface="Arial" panose="020B0604020202020204" pitchFamily="34" charset="0"/>
              </a:rPr>
            </a:br>
            <a:endParaRPr lang="en-US" sz="1600" b="0" i="0" dirty="0">
              <a:solidFill>
                <a:srgbClr val="706E7B"/>
              </a:solidFill>
              <a:effectLst/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0D843-22FB-1A6A-8205-915DF0E9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944" y="1375862"/>
            <a:ext cx="5685171" cy="46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E8857-092C-B0A2-1C12-F9865F0B784C}"/>
              </a:ext>
            </a:extLst>
          </p:cNvPr>
          <p:cNvSpPr/>
          <p:nvPr/>
        </p:nvSpPr>
        <p:spPr>
          <a:xfrm>
            <a:off x="6564240" y="885164"/>
            <a:ext cx="5553400" cy="5894493"/>
          </a:xfrm>
          <a:prstGeom prst="rect">
            <a:avLst/>
          </a:prstGeom>
          <a:solidFill>
            <a:schemeClr val="accent4">
              <a:alpha val="24000"/>
            </a:schemeClr>
          </a:solidFill>
          <a:effectLst>
            <a:softEdge rad="2794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DBBC3-7EE1-9C33-34E4-16E598BE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5" y="78343"/>
            <a:ext cx="11690230" cy="962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EF913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Managing</a:t>
            </a:r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244C5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Your Listings in </a:t>
            </a:r>
            <a:r>
              <a:rPr lang="en-US" sz="4000" b="1" dirty="0" err="1">
                <a:solidFill>
                  <a:srgbClr val="244C5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connectMLS</a:t>
            </a:r>
            <a:endParaRPr lang="en-US" sz="4000" b="1" dirty="0">
              <a:solidFill>
                <a:srgbClr val="244C5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42776-2AF1-CBF3-6C6F-1C5128BE6AED}"/>
              </a:ext>
            </a:extLst>
          </p:cNvPr>
          <p:cNvSpPr txBox="1"/>
          <p:nvPr/>
        </p:nvSpPr>
        <p:spPr>
          <a:xfrm>
            <a:off x="782326" y="1156606"/>
            <a:ext cx="58600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244C5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Editing an Active Listing</a:t>
            </a:r>
          </a:p>
          <a:p>
            <a:pPr algn="l"/>
            <a:br>
              <a:rPr lang="en-US" sz="1600" b="0" i="0" dirty="0">
                <a:solidFill>
                  <a:srgbClr val="706E7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600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If you have an active listing that needs to be updated, please follow the below steps to access the "edit a listing" menu.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br>
              <a:rPr lang="en-US" b="0" i="0" dirty="0">
                <a:solidFill>
                  <a:srgbClr val="706E7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1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Navigate to the Add/ Edit menu.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1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</a:t>
            </a:r>
            <a:r>
              <a:rPr lang="en-US" b="0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Click “View Manage My Listings &amp; Transactions”.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1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en-US" b="0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 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Locate the drop-down menus located on the upper left corner of your screen and select the appropriate status.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1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4.</a:t>
            </a:r>
            <a:r>
              <a:rPr lang="en-US" b="0" i="0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Locate the listing you wish to edit and click on the pencil icon. 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br>
              <a:rPr lang="en-US" b="0" i="0" dirty="0">
                <a:solidFill>
                  <a:srgbClr val="706E7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b="0" i="0" u="sng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Click here</a:t>
            </a:r>
            <a:r>
              <a:rPr lang="en-US" b="0" i="0" dirty="0">
                <a:solidFill>
                  <a:srgbClr val="706E7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get more detailed information on how to edit an active listing in </a:t>
            </a:r>
            <a:r>
              <a:rPr lang="en-US" b="0" i="0" dirty="0" err="1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b="0" i="0" dirty="0">
                <a:solidFill>
                  <a:srgbClr val="2D2C3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b="0" i="0" dirty="0">
              <a:solidFill>
                <a:srgbClr val="706E7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4B6C1-D870-4FD0-D100-6CE7BEB78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1" t="7560" r="16555"/>
          <a:stretch/>
        </p:blipFill>
        <p:spPr>
          <a:xfrm>
            <a:off x="6996023" y="1156606"/>
            <a:ext cx="4689834" cy="525371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6884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BBC3-7EE1-9C33-34E4-16E598BE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36" y="58286"/>
            <a:ext cx="10515600" cy="9620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EF913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Add/Edit </a:t>
            </a:r>
            <a:r>
              <a:rPr lang="en-US" b="1" dirty="0">
                <a:solidFill>
                  <a:srgbClr val="244C5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Training and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139952" y="64886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AF8E3-B7ED-5F14-6D9D-809E692CD151}"/>
              </a:ext>
            </a:extLst>
          </p:cNvPr>
          <p:cNvSpPr txBox="1"/>
          <p:nvPr/>
        </p:nvSpPr>
        <p:spPr>
          <a:xfrm>
            <a:off x="425702" y="1096604"/>
            <a:ext cx="1155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Everything you need to master Adding and Managing Listings can be found here, including short video tutorials, knowledgebase articles, and a link to on-demand training. 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6E26E-FAB9-D876-992D-4A01A3D55B36}"/>
              </a:ext>
            </a:extLst>
          </p:cNvPr>
          <p:cNvSpPr txBox="1"/>
          <p:nvPr/>
        </p:nvSpPr>
        <p:spPr>
          <a:xfrm>
            <a:off x="1400562" y="1990061"/>
            <a:ext cx="4320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Short Tutorial Videos:</a:t>
            </a:r>
            <a:br>
              <a:rPr lang="en-US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How to Add a Listing in </a:t>
            </a:r>
            <a:r>
              <a:rPr lang="en-US" b="0" i="0" dirty="0" err="1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connectMLS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How to Edit a Listing in </a:t>
            </a:r>
            <a:r>
              <a:rPr lang="en-US" b="0" i="0" dirty="0" err="1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connectMLS</a:t>
            </a:r>
            <a:b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How to Add Photos to Your Listing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How to Add Documents to Your Listing</a:t>
            </a:r>
            <a:b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How to Generate A Listing Sheet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9A0F7-78CB-03DE-B883-2AAE6B8AF9D7}"/>
              </a:ext>
            </a:extLst>
          </p:cNvPr>
          <p:cNvSpPr txBox="1"/>
          <p:nvPr/>
        </p:nvSpPr>
        <p:spPr>
          <a:xfrm>
            <a:off x="6471439" y="1982336"/>
            <a:ext cx="4626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Written Articles With Step-by-Step Instructions:</a:t>
            </a:r>
            <a:b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How to Add a Listing in </a:t>
            </a:r>
            <a:r>
              <a:rPr lang="en-US" b="0" i="0" dirty="0" err="1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connectMLS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Add/Edit Menu Overview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How to Add a Tour or Open House to Your Listing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How to Add Documents to Your Listing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2944FE-10D6-6431-2144-67B418B1FFCB}"/>
              </a:ext>
            </a:extLst>
          </p:cNvPr>
          <p:cNvSpPr txBox="1"/>
          <p:nvPr/>
        </p:nvSpPr>
        <p:spPr>
          <a:xfrm>
            <a:off x="1400562" y="4658048"/>
            <a:ext cx="507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 -Demand Training: </a:t>
            </a:r>
            <a:br>
              <a:rPr lang="en-US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Adding and Managing Listings in </a:t>
            </a:r>
            <a:r>
              <a:rPr lang="en-US" b="0" i="0" dirty="0" err="1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connectMLS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744E3-5258-F600-BA11-2F335CEA6C30}"/>
              </a:ext>
            </a:extLst>
          </p:cNvPr>
          <p:cNvSpPr txBox="1"/>
          <p:nvPr/>
        </p:nvSpPr>
        <p:spPr>
          <a:xfrm>
            <a:off x="2343509" y="6304002"/>
            <a:ext cx="750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12"/>
              </a:rPr>
              <a:t>CLICK HERE </a:t>
            </a:r>
            <a:r>
              <a:rPr lang="en-US" dirty="0"/>
              <a:t>to access our entire library of Watch Now Webinars!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C64C4-9B05-7B92-EB95-B75AF50413A3}"/>
              </a:ext>
            </a:extLst>
          </p:cNvPr>
          <p:cNvSpPr txBox="1"/>
          <p:nvPr/>
        </p:nvSpPr>
        <p:spPr>
          <a:xfrm>
            <a:off x="6471436" y="4658048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EF91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Live Training Schedule: </a:t>
            </a:r>
            <a:br>
              <a:rPr lang="en-US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0" i="0" dirty="0">
                <a:solidFill>
                  <a:srgbClr val="002E4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SmartMLS Live Training Calendar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AD90B-F605-F7F8-0FD5-DA2C161B2882}"/>
              </a:ext>
            </a:extLst>
          </p:cNvPr>
          <p:cNvSpPr/>
          <p:nvPr/>
        </p:nvSpPr>
        <p:spPr>
          <a:xfrm>
            <a:off x="4582633" y="1451754"/>
            <a:ext cx="7609367" cy="2879970"/>
          </a:xfrm>
          <a:prstGeom prst="rect">
            <a:avLst/>
          </a:prstGeom>
          <a:solidFill>
            <a:schemeClr val="accent4">
              <a:alpha val="63000"/>
            </a:schemeClr>
          </a:solidFill>
          <a:effectLst>
            <a:softEdge rad="2794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59C3D9-49E9-32A4-2268-D74E0BFBE83D}"/>
              </a:ext>
            </a:extLst>
          </p:cNvPr>
          <p:cNvSpPr/>
          <p:nvPr/>
        </p:nvSpPr>
        <p:spPr>
          <a:xfrm>
            <a:off x="726399" y="1545196"/>
            <a:ext cx="3583261" cy="2693086"/>
          </a:xfrm>
          <a:prstGeom prst="rect">
            <a:avLst/>
          </a:prstGeom>
          <a:effectLst>
            <a:softEdge rad="2794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64E15-B6A5-387F-56A8-96A3195B48A3}"/>
              </a:ext>
            </a:extLst>
          </p:cNvPr>
          <p:cNvSpPr txBox="1"/>
          <p:nvPr/>
        </p:nvSpPr>
        <p:spPr>
          <a:xfrm>
            <a:off x="366016" y="818561"/>
            <a:ext cx="115680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Our</a:t>
            </a:r>
            <a:r>
              <a:rPr lang="en-US" sz="160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>
                <a:solidFill>
                  <a:srgbClr val="009CD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</a:t>
            </a:r>
            <a:r>
              <a:rPr lang="en-US" sz="160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SmartMLS Stats program provides annual and monthly analytical reports for a comprehensive understanding of the real estate industry in Connecticut.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D7BD8B-6C11-E2AD-8DF6-081D46A3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0" y="1483530"/>
            <a:ext cx="2885078" cy="26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3DEA35-8D93-2BD6-8F0B-605E5BE64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78" y="191647"/>
            <a:ext cx="4289844" cy="3805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457ABFC-764D-9548-8AE5-2141E9C9C687}"/>
              </a:ext>
            </a:extLst>
          </p:cNvPr>
          <p:cNvSpPr txBox="1"/>
          <p:nvPr/>
        </p:nvSpPr>
        <p:spPr>
          <a:xfrm>
            <a:off x="726399" y="4484681"/>
            <a:ext cx="751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view the January 2024 Summary, including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comparison by county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one dynamic PDF printout,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scan the QR code 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337AB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click here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en-US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For more information on how you can generate insightful reports for your market, look at SmartMLS Stats </a:t>
            </a:r>
            <a:r>
              <a:rPr lang="en-US" sz="1600" b="0" i="0" u="none" strike="noStrike" dirty="0">
                <a:solidFill>
                  <a:srgbClr val="337AB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HERE.</a:t>
            </a:r>
            <a:endParaRPr lang="en-US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A2B3BB-54F2-48CB-A256-97966EA2BE4D}"/>
              </a:ext>
            </a:extLst>
          </p:cNvPr>
          <p:cNvSpPr txBox="1"/>
          <p:nvPr/>
        </p:nvSpPr>
        <p:spPr>
          <a:xfrm>
            <a:off x="-141878" y="6001216"/>
            <a:ext cx="9578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ocate SmartMLS Stats under the “Tools, Resources, &amp; Links” widget in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today! 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913CD-39D2-4502-147D-7FCCB2423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977" y="1583976"/>
            <a:ext cx="6740203" cy="2615525"/>
          </a:xfrm>
          <a:prstGeom prst="rect">
            <a:avLst/>
          </a:prstGeom>
        </p:spPr>
      </p:pic>
      <p:pic>
        <p:nvPicPr>
          <p:cNvPr id="6" name="Picture 5" descr="A qr code with a house and a barcode&#10;&#10;Description automatically generated">
            <a:extLst>
              <a:ext uri="{FF2B5EF4-FFF2-40B4-BE49-F238E27FC236}">
                <a16:creationId xmlns:a16="http://schemas.microsoft.com/office/drawing/2014/main" id="{E8627076-20A4-915B-DD58-C2B28F28E3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19" y="4484681"/>
            <a:ext cx="2132088" cy="21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E37F-DE7A-1D47-EA2A-7AE06124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94" y="6193905"/>
            <a:ext cx="8649735" cy="9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Note – This is inclusive of Residential Homes for the entire state of Connecticut. </a:t>
            </a:r>
          </a:p>
          <a:p>
            <a:pPr marL="0" indent="0" algn="ctr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current as of February 5</a:t>
            </a:r>
            <a:r>
              <a:rPr lang="en-US" sz="140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2024. Scan the code to access the full report, or click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HERE.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E5F35-665C-BF38-D17C-C284C1C4206C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C5A85-E124-57DA-8270-7922B94E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2" y="0"/>
            <a:ext cx="12200051" cy="6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2AD7A-9510-DD44-7967-5B05C13B9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6FDD-3E40-57C4-68DA-F68343D4C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94" y="6220031"/>
            <a:ext cx="8649735" cy="9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Note – This is inclusive of Residential Homes for the entire state of Connecticut. </a:t>
            </a:r>
          </a:p>
          <a:p>
            <a:pPr marL="0" indent="0" algn="ctr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current as of February 5</a:t>
            </a:r>
            <a:r>
              <a:rPr lang="en-US" sz="140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2024. Scan the code to access the full report, or click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HERE.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9025A-1E50-55D2-8B59-D82D78677B6A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E87D5-2A65-344E-ACA9-86B15682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39111</TotalTime>
  <Words>866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Broker Slides</vt:lpstr>
      <vt:lpstr>Table of Contents</vt:lpstr>
      <vt:lpstr>Our Add/Edit system is now accessible from both connectMLS and Matrix (if you opted in). To access our new Add/Edit, simply log into connectMLS, and click on the Add/Edit icon on the toolbar.</vt:lpstr>
      <vt:lpstr>Listing Tips in Add/Edit</vt:lpstr>
      <vt:lpstr>Managing Your Listings in connectMLS</vt:lpstr>
      <vt:lpstr>Add/Edit Training and Education</vt:lpstr>
      <vt:lpstr>PowerPoint Presentation</vt:lpstr>
      <vt:lpstr>PowerPoint Presentation</vt:lpstr>
      <vt:lpstr>PowerPoint Presentation</vt:lpstr>
      <vt:lpstr>PowerPoint Presentation</vt:lpstr>
      <vt:lpstr>Need Help with Something Else?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Broker Slides</dc:title>
  <dc:creator>Jessica Rubin</dc:creator>
  <cp:lastModifiedBy>Jess</cp:lastModifiedBy>
  <cp:revision>70</cp:revision>
  <cp:lastPrinted>2023-01-24T20:58:53Z</cp:lastPrinted>
  <dcterms:created xsi:type="dcterms:W3CDTF">2023-02-13T16:19:49Z</dcterms:created>
  <dcterms:modified xsi:type="dcterms:W3CDTF">2024-02-29T22:00:35Z</dcterms:modified>
</cp:coreProperties>
</file>